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9"/>
  </p:notesMasterIdLst>
  <p:handoutMasterIdLst>
    <p:handoutMasterId r:id="rId30"/>
  </p:handoutMasterIdLst>
  <p:sldIdLst>
    <p:sldId id="256" r:id="rId2"/>
    <p:sldId id="290" r:id="rId3"/>
    <p:sldId id="273" r:id="rId4"/>
    <p:sldId id="274" r:id="rId5"/>
    <p:sldId id="266" r:id="rId6"/>
    <p:sldId id="291" r:id="rId7"/>
    <p:sldId id="286" r:id="rId8"/>
    <p:sldId id="265" r:id="rId9"/>
    <p:sldId id="284" r:id="rId10"/>
    <p:sldId id="283" r:id="rId11"/>
    <p:sldId id="285" r:id="rId12"/>
    <p:sldId id="264" r:id="rId13"/>
    <p:sldId id="275" r:id="rId14"/>
    <p:sldId id="276" r:id="rId15"/>
    <p:sldId id="258" r:id="rId16"/>
    <p:sldId id="277" r:id="rId17"/>
    <p:sldId id="263" r:id="rId18"/>
    <p:sldId id="269" r:id="rId19"/>
    <p:sldId id="287" r:id="rId20"/>
    <p:sldId id="288" r:id="rId21"/>
    <p:sldId id="278" r:id="rId22"/>
    <p:sldId id="282" r:id="rId23"/>
    <p:sldId id="279" r:id="rId24"/>
    <p:sldId id="280" r:id="rId25"/>
    <p:sldId id="281" r:id="rId26"/>
    <p:sldId id="289" r:id="rId27"/>
    <p:sldId id="27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clrMru>
    <a:srgbClr val="FFFF66"/>
    <a:srgbClr val="99FF99"/>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autoAdjust="0"/>
    <p:restoredTop sz="94605" autoAdjust="0"/>
  </p:normalViewPr>
  <p:slideViewPr>
    <p:cSldViewPr>
      <p:cViewPr varScale="1">
        <p:scale>
          <a:sx n="100" d="100"/>
          <a:sy n="100"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Young</c:v>
                </c:pt>
              </c:strCache>
            </c:strRef>
          </c:tx>
          <c:errBars>
            <c:errBarType val="both"/>
            <c:errValType val="cust"/>
            <c:plus>
              <c:numRef>
                <c:f>Sheet1!$J$2:$O$2</c:f>
                <c:numCache>
                  <c:formatCode>General</c:formatCode>
                  <c:ptCount val="6"/>
                  <c:pt idx="0">
                    <c:v>5.3420000000000023E-2</c:v>
                  </c:pt>
                  <c:pt idx="1">
                    <c:v>5.9010000000000132E-2</c:v>
                  </c:pt>
                  <c:pt idx="2">
                    <c:v>4.0470000000000013E-2</c:v>
                  </c:pt>
                  <c:pt idx="3">
                    <c:v>5.1619999999999999E-2</c:v>
                  </c:pt>
                  <c:pt idx="4">
                    <c:v>5.9300000000000123E-2</c:v>
                  </c:pt>
                  <c:pt idx="5">
                    <c:v>3.9490000000000046E-2</c:v>
                  </c:pt>
                </c:numCache>
              </c:numRef>
            </c:plus>
            <c:minus>
              <c:numRef>
                <c:f>Sheet1!$J$3:$O$3</c:f>
                <c:numCache>
                  <c:formatCode>General</c:formatCode>
                  <c:ptCount val="6"/>
                  <c:pt idx="0">
                    <c:v>3.7300000000000055E-2</c:v>
                  </c:pt>
                  <c:pt idx="1">
                    <c:v>5.6180000000000022E-2</c:v>
                  </c:pt>
                  <c:pt idx="2">
                    <c:v>2.5490000000000016E-2</c:v>
                  </c:pt>
                  <c:pt idx="3">
                    <c:v>4.9340000000000071E-2</c:v>
                  </c:pt>
                  <c:pt idx="4">
                    <c:v>5.7360000000000126E-2</c:v>
                  </c:pt>
                  <c:pt idx="5">
                    <c:v>3.9955000000000046E-2</c:v>
                  </c:pt>
                </c:numCache>
              </c:numRef>
            </c:minus>
          </c:errBars>
          <c:cat>
            <c:strRef>
              <c:f>Sheet1!$B$1:$G$1</c:f>
              <c:strCache>
                <c:ptCount val="6"/>
                <c:pt idx="0">
                  <c:v>Pos. (S)</c:v>
                </c:pt>
                <c:pt idx="1">
                  <c:v>Neu. (S)</c:v>
                </c:pt>
                <c:pt idx="2">
                  <c:v>Neg. (S)</c:v>
                </c:pt>
                <c:pt idx="3">
                  <c:v>Pos. (L)</c:v>
                </c:pt>
                <c:pt idx="4">
                  <c:v>Neu. (L)</c:v>
                </c:pt>
                <c:pt idx="5">
                  <c:v>Neg. (L)</c:v>
                </c:pt>
              </c:strCache>
            </c:strRef>
          </c:cat>
          <c:val>
            <c:numRef>
              <c:f>Sheet1!$B$2:$G$2</c:f>
              <c:numCache>
                <c:formatCode>General</c:formatCode>
                <c:ptCount val="6"/>
                <c:pt idx="0">
                  <c:v>0.56388000000000005</c:v>
                </c:pt>
                <c:pt idx="1">
                  <c:v>0.73481000000000063</c:v>
                </c:pt>
                <c:pt idx="2">
                  <c:v>0.55557999999999996</c:v>
                </c:pt>
                <c:pt idx="3">
                  <c:v>0.72419000000000089</c:v>
                </c:pt>
                <c:pt idx="4">
                  <c:v>0.73814000000000091</c:v>
                </c:pt>
                <c:pt idx="5">
                  <c:v>0.67071000000000103</c:v>
                </c:pt>
              </c:numCache>
            </c:numRef>
          </c:val>
        </c:ser>
        <c:ser>
          <c:idx val="1"/>
          <c:order val="1"/>
          <c:tx>
            <c:strRef>
              <c:f>Sheet1!$A$3</c:f>
              <c:strCache>
                <c:ptCount val="1"/>
                <c:pt idx="0">
                  <c:v>Old</c:v>
                </c:pt>
              </c:strCache>
            </c:strRef>
          </c:tx>
          <c:errBars>
            <c:errBarType val="both"/>
            <c:errValType val="cust"/>
            <c:plus>
              <c:numRef>
                <c:f>Sheet1!$J$3:$O$3</c:f>
                <c:numCache>
                  <c:formatCode>General</c:formatCode>
                  <c:ptCount val="6"/>
                  <c:pt idx="0">
                    <c:v>3.7300000000000055E-2</c:v>
                  </c:pt>
                  <c:pt idx="1">
                    <c:v>5.6180000000000022E-2</c:v>
                  </c:pt>
                  <c:pt idx="2">
                    <c:v>2.5490000000000016E-2</c:v>
                  </c:pt>
                  <c:pt idx="3">
                    <c:v>4.9340000000000071E-2</c:v>
                  </c:pt>
                  <c:pt idx="4">
                    <c:v>5.7360000000000126E-2</c:v>
                  </c:pt>
                  <c:pt idx="5">
                    <c:v>3.9955000000000046E-2</c:v>
                  </c:pt>
                </c:numCache>
              </c:numRef>
            </c:plus>
            <c:minus>
              <c:numRef>
                <c:f>Sheet1!$J$3:$O$3</c:f>
                <c:numCache>
                  <c:formatCode>General</c:formatCode>
                  <c:ptCount val="6"/>
                  <c:pt idx="0">
                    <c:v>3.7300000000000055E-2</c:v>
                  </c:pt>
                  <c:pt idx="1">
                    <c:v>5.6180000000000022E-2</c:v>
                  </c:pt>
                  <c:pt idx="2">
                    <c:v>2.5490000000000016E-2</c:v>
                  </c:pt>
                  <c:pt idx="3">
                    <c:v>4.9340000000000071E-2</c:v>
                  </c:pt>
                  <c:pt idx="4">
                    <c:v>5.7360000000000126E-2</c:v>
                  </c:pt>
                  <c:pt idx="5">
                    <c:v>3.9955000000000046E-2</c:v>
                  </c:pt>
                </c:numCache>
              </c:numRef>
            </c:minus>
          </c:errBars>
          <c:cat>
            <c:strRef>
              <c:f>Sheet1!$B$1:$G$1</c:f>
              <c:strCache>
                <c:ptCount val="6"/>
                <c:pt idx="0">
                  <c:v>Pos. (S)</c:v>
                </c:pt>
                <c:pt idx="1">
                  <c:v>Neu. (S)</c:v>
                </c:pt>
                <c:pt idx="2">
                  <c:v>Neg. (S)</c:v>
                </c:pt>
                <c:pt idx="3">
                  <c:v>Pos. (L)</c:v>
                </c:pt>
                <c:pt idx="4">
                  <c:v>Neu. (L)</c:v>
                </c:pt>
                <c:pt idx="5">
                  <c:v>Neg. (L)</c:v>
                </c:pt>
              </c:strCache>
            </c:strRef>
          </c:cat>
          <c:val>
            <c:numRef>
              <c:f>Sheet1!$B$3:$G$3</c:f>
              <c:numCache>
                <c:formatCode>General</c:formatCode>
                <c:ptCount val="6"/>
                <c:pt idx="0">
                  <c:v>0.14857000000000001</c:v>
                </c:pt>
                <c:pt idx="1">
                  <c:v>0.22874000000000042</c:v>
                </c:pt>
                <c:pt idx="2">
                  <c:v>0.16030000000000019</c:v>
                </c:pt>
                <c:pt idx="3">
                  <c:v>0.36904000000000031</c:v>
                </c:pt>
                <c:pt idx="4">
                  <c:v>0.26418000000000008</c:v>
                </c:pt>
                <c:pt idx="5">
                  <c:v>0.34769000000000039</c:v>
                </c:pt>
              </c:numCache>
            </c:numRef>
          </c:val>
        </c:ser>
        <c:axId val="85196800"/>
        <c:axId val="85198720"/>
      </c:barChart>
      <c:catAx>
        <c:axId val="85196800"/>
        <c:scaling>
          <c:orientation val="minMax"/>
        </c:scaling>
        <c:axPos val="b"/>
        <c:title>
          <c:tx>
            <c:rich>
              <a:bodyPr/>
              <a:lstStyle/>
              <a:p>
                <a:pPr>
                  <a:defRPr sz="498" b="1" i="0" u="none" strike="noStrike" baseline="0">
                    <a:solidFill>
                      <a:srgbClr val="000000"/>
                    </a:solidFill>
                    <a:latin typeface="Arial"/>
                    <a:ea typeface="Arial"/>
                    <a:cs typeface="Arial"/>
                  </a:defRPr>
                </a:pPr>
                <a:r>
                  <a:rPr lang="en-US" dirty="0"/>
                  <a:t>Valence &amp; Scoring Criteria</a:t>
                </a:r>
              </a:p>
            </c:rich>
          </c:tx>
          <c:layout/>
        </c:title>
        <c:numFmt formatCode="General" sourceLinked="1"/>
        <c:tickLblPos val="nextTo"/>
        <c:txPr>
          <a:bodyPr/>
          <a:lstStyle/>
          <a:p>
            <a:pPr>
              <a:defRPr sz="415">
                <a:latin typeface="Arial" pitchFamily="34" charset="0"/>
                <a:cs typeface="Arial" pitchFamily="34" charset="0"/>
              </a:defRPr>
            </a:pPr>
            <a:endParaRPr lang="en-US"/>
          </a:p>
        </c:txPr>
        <c:crossAx val="85198720"/>
        <c:crosses val="autoZero"/>
        <c:auto val="1"/>
        <c:lblAlgn val="ctr"/>
        <c:lblOffset val="100"/>
      </c:catAx>
      <c:valAx>
        <c:axId val="85198720"/>
        <c:scaling>
          <c:orientation val="minMax"/>
          <c:max val="0.8"/>
        </c:scaling>
        <c:axPos val="l"/>
        <c:majorGridlines/>
        <c:title>
          <c:tx>
            <c:rich>
              <a:bodyPr/>
              <a:lstStyle/>
              <a:p>
                <a:pPr>
                  <a:defRPr sz="498" b="1" i="0" u="none" strike="noStrike" baseline="0">
                    <a:solidFill>
                      <a:srgbClr val="000000"/>
                    </a:solidFill>
                    <a:latin typeface="Arial"/>
                    <a:ea typeface="Arial"/>
                    <a:cs typeface="Arial"/>
                  </a:defRPr>
                </a:pPr>
                <a:r>
                  <a:rPr lang="en-US" dirty="0"/>
                  <a:t>Proportion Correctly Recalled</a:t>
                </a:r>
              </a:p>
            </c:rich>
          </c:tx>
          <c:layout>
            <c:manualLayout>
              <c:xMode val="edge"/>
              <c:yMode val="edge"/>
              <c:x val="8.3230685273251725E-3"/>
              <c:y val="0.10141939704345454"/>
            </c:manualLayout>
          </c:layout>
        </c:title>
        <c:numFmt formatCode="General" sourceLinked="1"/>
        <c:tickLblPos val="nextTo"/>
        <c:txPr>
          <a:bodyPr/>
          <a:lstStyle/>
          <a:p>
            <a:pPr>
              <a:defRPr sz="415">
                <a:latin typeface="Arial" pitchFamily="34" charset="0"/>
                <a:cs typeface="Arial" pitchFamily="34" charset="0"/>
              </a:defRPr>
            </a:pPr>
            <a:endParaRPr lang="en-US"/>
          </a:p>
        </c:txPr>
        <c:crossAx val="85196800"/>
        <c:crosses val="autoZero"/>
        <c:crossBetween val="between"/>
      </c:valAx>
    </c:plotArea>
    <c:legend>
      <c:legendPos val="r"/>
      <c:layout/>
      <c:txPr>
        <a:bodyPr/>
        <a:lstStyle/>
        <a:p>
          <a:pPr>
            <a:defRPr sz="498">
              <a:latin typeface="Arial" pitchFamily="34" charset="0"/>
              <a:cs typeface="Arial" pitchFamily="34" charset="0"/>
            </a:defRPr>
          </a:pPr>
          <a:endParaRPr lang="en-US"/>
        </a:p>
      </c:txPr>
    </c:legend>
    <c:plotVisOnly val="1"/>
    <c:dispBlanksAs val="gap"/>
  </c:chart>
  <c:txPr>
    <a:bodyPr/>
    <a:lstStyle/>
    <a:p>
      <a:pPr>
        <a:defRPr sz="374"/>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186880471872556"/>
          <c:y val="7.5625450295611837E-2"/>
          <c:w val="0.69372556102471361"/>
          <c:h val="0.7673315258745329"/>
        </c:manualLayout>
      </c:layout>
      <c:barChart>
        <c:barDir val="col"/>
        <c:grouping val="clustered"/>
        <c:ser>
          <c:idx val="0"/>
          <c:order val="0"/>
          <c:tx>
            <c:strRef>
              <c:f>Sheet1!$A$2</c:f>
              <c:strCache>
                <c:ptCount val="1"/>
                <c:pt idx="0">
                  <c:v>Young</c:v>
                </c:pt>
              </c:strCache>
            </c:strRef>
          </c:tx>
          <c:errBars>
            <c:errBarType val="both"/>
            <c:errValType val="cust"/>
            <c:plus>
              <c:numRef>
                <c:f>Sheet1!$G$2:$I$2</c:f>
                <c:numCache>
                  <c:formatCode>General</c:formatCode>
                  <c:ptCount val="3"/>
                  <c:pt idx="0">
                    <c:v>7.0400000000000004E-2</c:v>
                  </c:pt>
                  <c:pt idx="1">
                    <c:v>7.954E-2</c:v>
                  </c:pt>
                  <c:pt idx="2">
                    <c:v>6.8510000000000001E-2</c:v>
                  </c:pt>
                </c:numCache>
              </c:numRef>
            </c:plus>
            <c:minus>
              <c:numRef>
                <c:f>Sheet1!$G$2:$I$2</c:f>
                <c:numCache>
                  <c:formatCode>General</c:formatCode>
                  <c:ptCount val="3"/>
                  <c:pt idx="0">
                    <c:v>7.0400000000000004E-2</c:v>
                  </c:pt>
                  <c:pt idx="1">
                    <c:v>7.954E-2</c:v>
                  </c:pt>
                  <c:pt idx="2">
                    <c:v>6.8510000000000001E-2</c:v>
                  </c:pt>
                </c:numCache>
              </c:numRef>
            </c:minus>
          </c:errBars>
          <c:cat>
            <c:strRef>
              <c:f>Sheet1!$B$1:$D$1</c:f>
              <c:strCache>
                <c:ptCount val="3"/>
                <c:pt idx="0">
                  <c:v>Pos.</c:v>
                </c:pt>
                <c:pt idx="1">
                  <c:v>Neu.</c:v>
                </c:pt>
                <c:pt idx="2">
                  <c:v>Neg.</c:v>
                </c:pt>
              </c:strCache>
            </c:strRef>
          </c:cat>
          <c:val>
            <c:numRef>
              <c:f>Sheet1!$B$2:$D$2</c:f>
              <c:numCache>
                <c:formatCode>General</c:formatCode>
                <c:ptCount val="3"/>
                <c:pt idx="0">
                  <c:v>0.52727999999999997</c:v>
                </c:pt>
                <c:pt idx="1">
                  <c:v>0.44403000000000004</c:v>
                </c:pt>
                <c:pt idx="2">
                  <c:v>0.58734999999999959</c:v>
                </c:pt>
              </c:numCache>
            </c:numRef>
          </c:val>
        </c:ser>
        <c:ser>
          <c:idx val="1"/>
          <c:order val="1"/>
          <c:tx>
            <c:strRef>
              <c:f>Sheet1!$A$3</c:f>
              <c:strCache>
                <c:ptCount val="1"/>
                <c:pt idx="0">
                  <c:v>Old</c:v>
                </c:pt>
              </c:strCache>
            </c:strRef>
          </c:tx>
          <c:errBars>
            <c:errBarType val="both"/>
            <c:errValType val="cust"/>
            <c:plus>
              <c:numRef>
                <c:f>Sheet1!$G$3:$I$3</c:f>
                <c:numCache>
                  <c:formatCode>General</c:formatCode>
                  <c:ptCount val="3"/>
                  <c:pt idx="0">
                    <c:v>4.6410000000000014E-2</c:v>
                  </c:pt>
                  <c:pt idx="1">
                    <c:v>4.7050000000000022E-2</c:v>
                  </c:pt>
                  <c:pt idx="2">
                    <c:v>5.4860000000000089E-2</c:v>
                  </c:pt>
                </c:numCache>
              </c:numRef>
            </c:plus>
            <c:minus>
              <c:numRef>
                <c:f>Sheet1!$G$3:$I$3</c:f>
                <c:numCache>
                  <c:formatCode>General</c:formatCode>
                  <c:ptCount val="3"/>
                  <c:pt idx="0">
                    <c:v>4.6410000000000014E-2</c:v>
                  </c:pt>
                  <c:pt idx="1">
                    <c:v>4.7050000000000022E-2</c:v>
                  </c:pt>
                  <c:pt idx="2">
                    <c:v>5.4860000000000089E-2</c:v>
                  </c:pt>
                </c:numCache>
              </c:numRef>
            </c:minus>
          </c:errBars>
          <c:cat>
            <c:strRef>
              <c:f>Sheet1!$B$1:$D$1</c:f>
              <c:strCache>
                <c:ptCount val="3"/>
                <c:pt idx="0">
                  <c:v>Pos.</c:v>
                </c:pt>
                <c:pt idx="1">
                  <c:v>Neu.</c:v>
                </c:pt>
                <c:pt idx="2">
                  <c:v>Neg.</c:v>
                </c:pt>
              </c:strCache>
            </c:strRef>
          </c:cat>
          <c:val>
            <c:numRef>
              <c:f>Sheet1!$B$3:$D$3</c:f>
              <c:numCache>
                <c:formatCode>General</c:formatCode>
                <c:ptCount val="3"/>
                <c:pt idx="0">
                  <c:v>0.32408000000000053</c:v>
                </c:pt>
                <c:pt idx="1">
                  <c:v>0.19178000000000001</c:v>
                </c:pt>
                <c:pt idx="2">
                  <c:v>0.38639000000000046</c:v>
                </c:pt>
              </c:numCache>
            </c:numRef>
          </c:val>
        </c:ser>
        <c:axId val="98279424"/>
        <c:axId val="98281344"/>
      </c:barChart>
      <c:catAx>
        <c:axId val="98279424"/>
        <c:scaling>
          <c:orientation val="minMax"/>
        </c:scaling>
        <c:axPos val="b"/>
        <c:title>
          <c:tx>
            <c:rich>
              <a:bodyPr/>
              <a:lstStyle/>
              <a:p>
                <a:pPr>
                  <a:defRPr sz="453" b="1" i="0" u="none" strike="noStrike" baseline="0">
                    <a:solidFill>
                      <a:srgbClr val="000000"/>
                    </a:solidFill>
                    <a:latin typeface="Arial"/>
                    <a:ea typeface="Arial"/>
                    <a:cs typeface="Arial"/>
                  </a:defRPr>
                </a:pPr>
                <a:r>
                  <a:rPr lang="en-US" dirty="0"/>
                  <a:t>Valence</a:t>
                </a:r>
              </a:p>
            </c:rich>
          </c:tx>
          <c:layout/>
        </c:title>
        <c:numFmt formatCode="General" sourceLinked="1"/>
        <c:tickLblPos val="nextTo"/>
        <c:txPr>
          <a:bodyPr/>
          <a:lstStyle/>
          <a:p>
            <a:pPr>
              <a:defRPr sz="378">
                <a:latin typeface="Arial" pitchFamily="34" charset="0"/>
                <a:cs typeface="Arial" pitchFamily="34" charset="0"/>
              </a:defRPr>
            </a:pPr>
            <a:endParaRPr lang="en-US"/>
          </a:p>
        </c:txPr>
        <c:crossAx val="98281344"/>
        <c:crosses val="autoZero"/>
        <c:auto val="1"/>
        <c:lblAlgn val="ctr"/>
        <c:lblOffset val="100"/>
      </c:catAx>
      <c:valAx>
        <c:axId val="98281344"/>
        <c:scaling>
          <c:orientation val="minMax"/>
          <c:max val="0.8"/>
        </c:scaling>
        <c:axPos val="l"/>
        <c:majorGridlines/>
        <c:title>
          <c:tx>
            <c:rich>
              <a:bodyPr/>
              <a:lstStyle/>
              <a:p>
                <a:pPr>
                  <a:defRPr sz="453" b="1" i="0" u="none" strike="noStrike" baseline="0">
                    <a:solidFill>
                      <a:srgbClr val="000000"/>
                    </a:solidFill>
                    <a:latin typeface="Arial"/>
                    <a:ea typeface="Arial"/>
                    <a:cs typeface="Arial"/>
                  </a:defRPr>
                </a:pPr>
                <a:r>
                  <a:rPr lang="en-US" dirty="0"/>
                  <a:t>Kappa-Corrected Performance</a:t>
                </a:r>
              </a:p>
            </c:rich>
          </c:tx>
          <c:layout>
            <c:manualLayout>
              <c:xMode val="edge"/>
              <c:yMode val="edge"/>
              <c:x val="4.4418032083339061E-2"/>
              <c:y val="0.1460909371622669"/>
            </c:manualLayout>
          </c:layout>
        </c:title>
        <c:numFmt formatCode="General" sourceLinked="1"/>
        <c:tickLblPos val="nextTo"/>
        <c:txPr>
          <a:bodyPr/>
          <a:lstStyle/>
          <a:p>
            <a:pPr>
              <a:defRPr sz="378">
                <a:latin typeface="Arial" pitchFamily="34" charset="0"/>
                <a:cs typeface="Arial" pitchFamily="34" charset="0"/>
              </a:defRPr>
            </a:pPr>
            <a:endParaRPr lang="en-US"/>
          </a:p>
        </c:txPr>
        <c:crossAx val="98279424"/>
        <c:crosses val="autoZero"/>
        <c:crossBetween val="between"/>
      </c:valAx>
    </c:plotArea>
    <c:legend>
      <c:legendPos val="r"/>
      <c:layout>
        <c:manualLayout>
          <c:xMode val="edge"/>
          <c:yMode val="edge"/>
          <c:x val="0.87830195924304721"/>
          <c:y val="0.32611455920951127"/>
          <c:w val="0.12169804075695365"/>
          <c:h val="0.12508229118419034"/>
        </c:manualLayout>
      </c:layout>
      <c:txPr>
        <a:bodyPr/>
        <a:lstStyle/>
        <a:p>
          <a:pPr>
            <a:defRPr sz="453">
              <a:latin typeface="Arial" pitchFamily="34" charset="0"/>
              <a:cs typeface="Arial" pitchFamily="34" charset="0"/>
            </a:defRPr>
          </a:pPr>
          <a:endParaRPr lang="en-US"/>
        </a:p>
      </c:txPr>
    </c:legend>
    <c:plotVisOnly val="1"/>
    <c:dispBlanksAs val="gap"/>
  </c:chart>
  <c:txPr>
    <a:bodyPr/>
    <a:lstStyle/>
    <a:p>
      <a:pPr>
        <a:defRPr sz="34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17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0FF61B-BF23-4C70-97BF-0A826E6CC211}"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dirty="0"/>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dirty="0"/>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754779F1-CEB0-449A-84E6-8FB38A0320B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008D1D-63D4-4DC3-B892-0C831E6A9681}" type="slidenum">
              <a:rPr lang="en-US"/>
              <a:pPr/>
              <a:t>17</a:t>
            </a:fld>
            <a:endParaRPr lang="en-US" dirty="0"/>
          </a:p>
        </p:txBody>
      </p:sp>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lIns="92161" tIns="46081" rIns="92161" bIns="46081"/>
          <a:lstStyle/>
          <a:p>
            <a:pPr>
              <a:spcBef>
                <a:spcPct val="0"/>
              </a:spcBef>
            </a:pPr>
            <a:endParaRPr lang="en-US" dirty="0"/>
          </a:p>
        </p:txBody>
      </p:sp>
      <p:sp>
        <p:nvSpPr>
          <p:cNvPr id="1536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161" tIns="46081" rIns="92161" bIns="46081" anchor="b"/>
          <a:lstStyle/>
          <a:p>
            <a:pPr algn="r" defTabSz="922338" eaLnBrk="0" hangingPunct="0"/>
            <a:fld id="{FED514FA-52DD-4341-AE7D-568411AE440A}" type="slidenum">
              <a:rPr lang="en-US" sz="1200">
                <a:latin typeface="Times New Roman" pitchFamily="18" charset="0"/>
              </a:rPr>
              <a:pPr algn="r" defTabSz="922338" eaLnBrk="0" hangingPunct="0"/>
              <a:t>17</a:t>
            </a:fld>
            <a:endParaRPr 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B1503-0EAC-4299-A53D-A8122890371A}"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348960-6127-4595-89BC-3DF9F8177009}"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48B8D83-FBE0-49E4-A59C-FEB4481F0533}" type="slidenum">
              <a:rPr lang="en-US" smtClean="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600522-49DE-4834-84A1-43118FA2944C}" type="slidenum">
              <a:rPr lang="en-US" smtClean="0"/>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249C448-FC03-4EE0-9F42-7414DD2F0373}"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484B11F-5899-4116-A460-4ED9CC9ACF47}"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D7565B0-B42A-480D-A601-8AC7B3BC2157}" type="slidenum">
              <a:rPr lang="en-US" smtClean="0"/>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78F5558-3AC2-4C1C-95E5-3FD05C09207F}"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1DA308E-3A7A-4D86-90C7-4ACBA17B8F3D}"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1BC23B7-CAAE-4773-B03D-B643CFDE0D3A}"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25F4328-EA0B-4477-921E-7A968BDA7BBC}"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F85D321-4227-4A2A-B2F9-7F54A5040A3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spd="slow">
    <p:fade thruBlk="1"/>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3.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sz="5500" dirty="0" smtClean="0"/>
              <a:t> (EL)</a:t>
            </a:r>
            <a:r>
              <a:rPr lang="en-US" sz="5500" baseline="30000" dirty="0" smtClean="0"/>
              <a:t>2</a:t>
            </a:r>
            <a:r>
              <a:rPr lang="en-US" sz="5500" dirty="0" smtClean="0"/>
              <a:t> Poster </a:t>
            </a:r>
            <a:br>
              <a:rPr lang="en-US" sz="5500" dirty="0" smtClean="0"/>
            </a:br>
            <a:r>
              <a:rPr lang="en-US" sz="5500" dirty="0" smtClean="0"/>
              <a:t>Presentation </a:t>
            </a:r>
            <a:r>
              <a:rPr lang="en-US" sz="5500" dirty="0"/>
              <a:t>Tips</a:t>
            </a:r>
          </a:p>
        </p:txBody>
      </p:sp>
      <p:sp>
        <p:nvSpPr>
          <p:cNvPr id="2051" name="Rectangle 3"/>
          <p:cNvSpPr>
            <a:spLocks noGrp="1" noChangeArrowheads="1"/>
          </p:cNvSpPr>
          <p:nvPr>
            <p:ph type="subTitle" idx="1"/>
          </p:nvPr>
        </p:nvSpPr>
        <p:spPr>
          <a:xfrm>
            <a:off x="1600200" y="2819400"/>
            <a:ext cx="7093634" cy="2667000"/>
          </a:xfrm>
        </p:spPr>
        <p:txBody>
          <a:bodyPr>
            <a:normAutofit/>
          </a:bodyPr>
          <a:lstStyle/>
          <a:p>
            <a:r>
              <a:rPr lang="en-US" sz="2000" dirty="0"/>
              <a:t>Adapted from a presentation given by </a:t>
            </a:r>
            <a:endParaRPr lang="en-US" sz="2000" dirty="0" smtClean="0"/>
          </a:p>
          <a:p>
            <a:r>
              <a:rPr lang="en-US" sz="2000" dirty="0" smtClean="0"/>
              <a:t>Prof</a:t>
            </a:r>
            <a:r>
              <a:rPr lang="en-US" sz="2000" dirty="0"/>
              <a:t>. Angela Gutchess</a:t>
            </a:r>
          </a:p>
          <a:p>
            <a:r>
              <a:rPr lang="en-US" sz="2000" dirty="0"/>
              <a:t>Department of </a:t>
            </a:r>
            <a:r>
              <a:rPr lang="en-US" sz="2000" dirty="0" smtClean="0"/>
              <a:t>Psychology</a:t>
            </a:r>
          </a:p>
          <a:p>
            <a:endParaRPr lang="en-US" sz="2000" dirty="0" smtClean="0"/>
          </a:p>
          <a:p>
            <a:endParaRPr lang="en-US" sz="2000" dirty="0" smtClean="0"/>
          </a:p>
          <a:p>
            <a:r>
              <a:rPr lang="en-US" sz="1900" dirty="0" smtClean="0"/>
              <a:t>Created with permission by Jessica Paquin</a:t>
            </a:r>
          </a:p>
          <a:p>
            <a:r>
              <a:rPr lang="en-US" sz="1900" dirty="0" smtClean="0"/>
              <a:t>Academic Internship Administrator</a:t>
            </a:r>
          </a:p>
          <a:p>
            <a:r>
              <a:rPr lang="en-US" sz="1900" dirty="0" smtClean="0"/>
              <a:t>Office of the Dean of Arts &amp; Sciences / Hiatt Career Center</a:t>
            </a:r>
            <a:endParaRPr lang="en-US" sz="1900" dirty="0"/>
          </a:p>
        </p:txBody>
      </p:sp>
      <p:pic>
        <p:nvPicPr>
          <p:cNvPr id="4" name="~PP3513.WAV">
            <a:hlinkClick r:id="" action="ppaction://media"/>
          </p:cNvPr>
          <p:cNvPicPr>
            <a:picLocks noRot="1" noChangeAspect="1"/>
          </p:cNvPicPr>
          <p:nvPr>
            <a:wavAudioFile r:embed="rId1" name="~PP3513.WAV"/>
          </p:nvPr>
        </p:nvPicPr>
        <p:blipFill>
          <a:blip r:embed="rId3"/>
          <a:stretch>
            <a:fillRect/>
          </a:stretch>
        </p:blipFill>
        <p:spPr>
          <a:xfrm>
            <a:off x="8724900" y="6438900"/>
            <a:ext cx="304800" cy="304800"/>
          </a:xfrm>
          <a:prstGeom prst="rect">
            <a:avLst/>
          </a:prstGeom>
        </p:spPr>
      </p:pic>
    </p:spTree>
  </p:cSld>
  <p:clrMapOvr>
    <a:masterClrMapping/>
  </p:clrMapOvr>
  <p:transition spd="slow" advTm="857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Effective </a:t>
            </a:r>
            <a:r>
              <a:rPr lang="en-US" dirty="0" smtClean="0"/>
              <a:t>Presentations:  </a:t>
            </a:r>
            <a:br>
              <a:rPr lang="en-US" dirty="0" smtClean="0"/>
            </a:br>
            <a:r>
              <a:rPr lang="en-US" dirty="0" smtClean="0"/>
              <a:t>Well-Organized</a:t>
            </a:r>
            <a:endParaRPr lang="en-US" dirty="0"/>
          </a:p>
        </p:txBody>
      </p:sp>
      <p:sp>
        <p:nvSpPr>
          <p:cNvPr id="17411" name="Rectangle 3"/>
          <p:cNvSpPr>
            <a:spLocks noGrp="1" noChangeArrowheads="1"/>
          </p:cNvSpPr>
          <p:nvPr>
            <p:ph idx="1"/>
          </p:nvPr>
        </p:nvSpPr>
        <p:spPr>
          <a:xfrm>
            <a:off x="381000" y="1524000"/>
            <a:ext cx="8458200" cy="5334000"/>
          </a:xfrm>
        </p:spPr>
        <p:txBody>
          <a:bodyPr>
            <a:normAutofit fontScale="85000" lnSpcReduction="20000"/>
          </a:bodyPr>
          <a:lstStyle/>
          <a:p>
            <a:pPr marL="292100" lvl="1" indent="-292100">
              <a:lnSpc>
                <a:spcPct val="90000"/>
              </a:lnSpc>
              <a:spcBef>
                <a:spcPts val="0"/>
              </a:spcBef>
              <a:buClr>
                <a:schemeClr val="accent1"/>
              </a:buClr>
              <a:buSzPct val="70000"/>
              <a:buNone/>
            </a:pPr>
            <a:r>
              <a:rPr lang="en-US" sz="4000" dirty="0" smtClean="0"/>
              <a:t>Spatial organization makes the difference between reaching 95% rather than 5% of the audience.</a:t>
            </a:r>
          </a:p>
          <a:p>
            <a:pPr marL="292100" lvl="1" indent="-292100">
              <a:lnSpc>
                <a:spcPct val="90000"/>
              </a:lnSpc>
              <a:spcBef>
                <a:spcPts val="0"/>
              </a:spcBef>
              <a:buClr>
                <a:schemeClr val="accent1"/>
              </a:buClr>
              <a:buSzPct val="70000"/>
              <a:buNone/>
            </a:pPr>
            <a:endParaRPr lang="en-US" sz="3400" dirty="0" smtClean="0"/>
          </a:p>
          <a:p>
            <a:pPr marL="292100" lvl="1" indent="-292100">
              <a:lnSpc>
                <a:spcPct val="90000"/>
              </a:lnSpc>
              <a:spcBef>
                <a:spcPts val="0"/>
              </a:spcBef>
              <a:buClr>
                <a:schemeClr val="accent1"/>
              </a:buClr>
              <a:buSzPct val="70000"/>
              <a:buFont typeface="Wingdings 2"/>
              <a:buChar char=""/>
            </a:pPr>
            <a:r>
              <a:rPr lang="en-US" sz="3400" dirty="0" smtClean="0"/>
              <a:t>Audience shouldn’t have to hunt for main idea/ takeaways</a:t>
            </a:r>
          </a:p>
          <a:p>
            <a:pPr>
              <a:lnSpc>
                <a:spcPct val="90000"/>
              </a:lnSpc>
            </a:pPr>
            <a:endParaRPr lang="en-US" sz="3400" dirty="0" smtClean="0"/>
          </a:p>
          <a:p>
            <a:pPr marL="292100" lvl="1" indent="-292100">
              <a:lnSpc>
                <a:spcPct val="90000"/>
              </a:lnSpc>
              <a:spcBef>
                <a:spcPts val="0"/>
              </a:spcBef>
              <a:buClr>
                <a:schemeClr val="accent1"/>
              </a:buClr>
              <a:buSzPct val="70000"/>
              <a:buFont typeface="Wingdings 2"/>
              <a:buChar char=""/>
            </a:pPr>
            <a:r>
              <a:rPr lang="en-US" sz="3400" dirty="0" smtClean="0"/>
              <a:t>Space in-between sections;  Visually neat</a:t>
            </a:r>
          </a:p>
          <a:p>
            <a:pPr>
              <a:lnSpc>
                <a:spcPct val="90000"/>
              </a:lnSpc>
              <a:buNone/>
            </a:pPr>
            <a:endParaRPr lang="en-US" sz="3400" dirty="0" smtClean="0"/>
          </a:p>
          <a:p>
            <a:pPr>
              <a:lnSpc>
                <a:spcPct val="90000"/>
              </a:lnSpc>
            </a:pPr>
            <a:r>
              <a:rPr lang="en-US" sz="3400" dirty="0" smtClean="0"/>
              <a:t>A good flow of logic</a:t>
            </a:r>
          </a:p>
          <a:p>
            <a:pPr>
              <a:lnSpc>
                <a:spcPct val="90000"/>
              </a:lnSpc>
            </a:pPr>
            <a:endParaRPr lang="en-US" sz="3400" dirty="0" smtClean="0"/>
          </a:p>
          <a:p>
            <a:pPr>
              <a:lnSpc>
                <a:spcPct val="90000"/>
              </a:lnSpc>
            </a:pPr>
            <a:r>
              <a:rPr lang="en-US" sz="3400" dirty="0" smtClean="0"/>
              <a:t>Impactful, short titles</a:t>
            </a:r>
          </a:p>
          <a:p>
            <a:pPr lvl="1">
              <a:lnSpc>
                <a:spcPct val="90000"/>
              </a:lnSpc>
            </a:pPr>
            <a:r>
              <a:rPr lang="en-US" sz="3400" dirty="0" smtClean="0"/>
              <a:t>Avoid jargon</a:t>
            </a:r>
          </a:p>
          <a:p>
            <a:pPr lvl="1"/>
            <a:r>
              <a:rPr lang="en-US" sz="3400" dirty="0" smtClean="0"/>
              <a:t>Borders or mounting sections of text help</a:t>
            </a:r>
          </a:p>
          <a:p>
            <a:pPr lvl="1">
              <a:lnSpc>
                <a:spcPct val="90000"/>
              </a:lnSpc>
              <a:buNone/>
            </a:pPr>
            <a:endParaRPr lang="en-US" sz="3400" dirty="0"/>
          </a:p>
          <a:p>
            <a:pPr lvl="1">
              <a:lnSpc>
                <a:spcPct val="90000"/>
              </a:lnSpc>
            </a:pPr>
            <a:endParaRPr lang="en-US" sz="3400" dirty="0" smtClean="0"/>
          </a:p>
        </p:txBody>
      </p:sp>
    </p:spTree>
  </p:cSld>
  <p:clrMapOvr>
    <a:masterClrMapping/>
  </p:clrMapOvr>
  <p:transition spd="slow" advTm="3346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withEffect">
                                  <p:stCondLst>
                                    <p:cond delay="0"/>
                                  </p:stCondLst>
                                  <p:childTnLst>
                                    <p:animClr clrSpc="rgb">
                                      <p:cBhvr override="childStyle">
                                        <p:cTn id="6" dur="500" autoRev="1" fill="hold"/>
                                        <p:tgtEl>
                                          <p:spTgt spid="17411">
                                            <p:txEl>
                                              <p:pRg st="0" end="0"/>
                                            </p:txEl>
                                          </p:spTgt>
                                        </p:tgtEl>
                                        <p:attrNameLst>
                                          <p:attrName>style.color</p:attrName>
                                        </p:attrNameLst>
                                      </p:cBhvr>
                                      <p:to>
                                        <a:schemeClr val="hlink"/>
                                      </p:to>
                                    </p:animClr>
                                    <p:animClr clrSpc="rgb">
                                      <p:cBhvr>
                                        <p:cTn id="7" dur="500" autoRev="1" fill="hold"/>
                                        <p:tgtEl>
                                          <p:spTgt spid="17411">
                                            <p:txEl>
                                              <p:pRg st="0" end="0"/>
                                            </p:txEl>
                                          </p:spTgt>
                                        </p:tgtEl>
                                        <p:attrNameLst>
                                          <p:attrName>fillcolor</p:attrName>
                                        </p:attrNameLst>
                                      </p:cBhvr>
                                      <p:to>
                                        <a:schemeClr val="hlink"/>
                                      </p:to>
                                    </p:animClr>
                                    <p:set>
                                      <p:cBhvr>
                                        <p:cTn id="8" dur="500" autoRev="1" fill="hold"/>
                                        <p:tgtEl>
                                          <p:spTgt spid="17411">
                                            <p:txEl>
                                              <p:pRg st="0" end="0"/>
                                            </p:txEl>
                                          </p:spTgt>
                                        </p:tgtEl>
                                        <p:attrNameLst>
                                          <p:attrName>fill.type</p:attrName>
                                        </p:attrNameLst>
                                      </p:cBhvr>
                                      <p:to>
                                        <p:strVal val="solid"/>
                                      </p:to>
                                    </p:set>
                                    <p:set>
                                      <p:cBhvr>
                                        <p:cTn id="9" dur="500" autoRev="1" fill="hold"/>
                                        <p:tgtEl>
                                          <p:spTgt spid="1741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Effective </a:t>
            </a:r>
            <a:r>
              <a:rPr lang="en-US" dirty="0" smtClean="0"/>
              <a:t>Presentations:  </a:t>
            </a:r>
            <a:br>
              <a:rPr lang="en-US" dirty="0" smtClean="0"/>
            </a:br>
            <a:r>
              <a:rPr lang="en-US" dirty="0" smtClean="0"/>
              <a:t>Succinct</a:t>
            </a:r>
            <a:endParaRPr lang="en-US" dirty="0"/>
          </a:p>
        </p:txBody>
      </p:sp>
      <p:sp>
        <p:nvSpPr>
          <p:cNvPr id="17411" name="Rectangle 3"/>
          <p:cNvSpPr>
            <a:spLocks noGrp="1" noChangeArrowheads="1"/>
          </p:cNvSpPr>
          <p:nvPr>
            <p:ph idx="1"/>
          </p:nvPr>
        </p:nvSpPr>
        <p:spPr>
          <a:xfrm>
            <a:off x="457200" y="1524000"/>
            <a:ext cx="8229600" cy="5334000"/>
          </a:xfrm>
        </p:spPr>
        <p:txBody>
          <a:bodyPr>
            <a:normAutofit lnSpcReduction="10000"/>
          </a:bodyPr>
          <a:lstStyle/>
          <a:p>
            <a:pPr>
              <a:lnSpc>
                <a:spcPct val="90000"/>
              </a:lnSpc>
            </a:pPr>
            <a:r>
              <a:rPr lang="en-US" dirty="0" smtClean="0"/>
              <a:t>Don’t </a:t>
            </a:r>
            <a:r>
              <a:rPr lang="en-US" i="1" dirty="0" smtClean="0"/>
              <a:t>overwhelm</a:t>
            </a:r>
            <a:r>
              <a:rPr lang="en-US" dirty="0" smtClean="0"/>
              <a:t> them, </a:t>
            </a:r>
            <a:r>
              <a:rPr lang="en-US" i="1" dirty="0" smtClean="0"/>
              <a:t>entice</a:t>
            </a:r>
            <a:r>
              <a:rPr lang="en-US" dirty="0" smtClean="0"/>
              <a:t> them!</a:t>
            </a:r>
          </a:p>
          <a:p>
            <a:pPr>
              <a:lnSpc>
                <a:spcPct val="90000"/>
              </a:lnSpc>
              <a:buNone/>
            </a:pPr>
            <a:endParaRPr lang="en-US" dirty="0" smtClean="0"/>
          </a:p>
          <a:p>
            <a:pPr lvl="1">
              <a:lnSpc>
                <a:spcPct val="90000"/>
              </a:lnSpc>
            </a:pPr>
            <a:r>
              <a:rPr lang="en-US" sz="3200" dirty="0" smtClean="0"/>
              <a:t>Think of 1-2 sentences to say to everyone</a:t>
            </a:r>
          </a:p>
          <a:p>
            <a:pPr lvl="1">
              <a:lnSpc>
                <a:spcPct val="90000"/>
              </a:lnSpc>
            </a:pPr>
            <a:r>
              <a:rPr lang="en-US" sz="3200" dirty="0" smtClean="0"/>
              <a:t>What </a:t>
            </a:r>
            <a:r>
              <a:rPr lang="en-US" sz="3200" dirty="0"/>
              <a:t>are your </a:t>
            </a:r>
            <a:r>
              <a:rPr lang="en-US" sz="3200" dirty="0">
                <a:solidFill>
                  <a:schemeClr val="accent2"/>
                </a:solidFill>
              </a:rPr>
              <a:t>most important</a:t>
            </a:r>
            <a:r>
              <a:rPr lang="en-US" sz="3200" dirty="0"/>
              <a:t> </a:t>
            </a:r>
            <a:r>
              <a:rPr lang="en-US" sz="3200" dirty="0" smtClean="0"/>
              <a:t>points? Your one memorable message?</a:t>
            </a:r>
          </a:p>
          <a:p>
            <a:pPr lvl="1">
              <a:lnSpc>
                <a:spcPct val="90000"/>
              </a:lnSpc>
              <a:buNone/>
            </a:pPr>
            <a:endParaRPr lang="en-US" sz="3200" dirty="0"/>
          </a:p>
          <a:p>
            <a:pPr>
              <a:lnSpc>
                <a:spcPct val="90000"/>
              </a:lnSpc>
            </a:pPr>
            <a:r>
              <a:rPr lang="en-US" dirty="0" smtClean="0"/>
              <a:t>Keywords and Section headings that make an impact</a:t>
            </a:r>
          </a:p>
          <a:p>
            <a:pPr>
              <a:lnSpc>
                <a:spcPct val="90000"/>
              </a:lnSpc>
              <a:buNone/>
            </a:pPr>
            <a:endParaRPr lang="en-US" dirty="0" smtClean="0"/>
          </a:p>
          <a:p>
            <a:pPr>
              <a:lnSpc>
                <a:spcPct val="90000"/>
              </a:lnSpc>
            </a:pPr>
            <a:r>
              <a:rPr lang="en-US" dirty="0" smtClean="0"/>
              <a:t>Pictures and graphs instead of paragraphs</a:t>
            </a:r>
            <a:endParaRPr lang="en-US" dirty="0"/>
          </a:p>
          <a:p>
            <a:pPr lvl="5">
              <a:lnSpc>
                <a:spcPct val="90000"/>
              </a:lnSpc>
              <a:buNone/>
            </a:pPr>
            <a:endParaRPr lang="en-US" sz="2700" dirty="0" smtClean="0"/>
          </a:p>
        </p:txBody>
      </p:sp>
    </p:spTree>
  </p:cSld>
  <p:clrMapOvr>
    <a:masterClrMapping/>
  </p:clrMapOvr>
  <p:transition spd="slow" advTm="2325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Keep in Mind…</a:t>
            </a:r>
          </a:p>
        </p:txBody>
      </p:sp>
      <p:sp>
        <p:nvSpPr>
          <p:cNvPr id="16387" name="Rectangle 3"/>
          <p:cNvSpPr>
            <a:spLocks noGrp="1" noChangeArrowheads="1"/>
          </p:cNvSpPr>
          <p:nvPr>
            <p:ph idx="1"/>
          </p:nvPr>
        </p:nvSpPr>
        <p:spPr>
          <a:xfrm>
            <a:off x="304800" y="1447800"/>
            <a:ext cx="8686800" cy="5257800"/>
          </a:xfrm>
        </p:spPr>
        <p:txBody>
          <a:bodyPr>
            <a:noAutofit/>
          </a:bodyPr>
          <a:lstStyle/>
          <a:p>
            <a:r>
              <a:rPr lang="en-US" dirty="0"/>
              <a:t>Show, don’t tell</a:t>
            </a:r>
          </a:p>
          <a:p>
            <a:pPr lvl="1"/>
            <a:r>
              <a:rPr lang="en-US" sz="3200" dirty="0"/>
              <a:t>Less (text) is more</a:t>
            </a:r>
          </a:p>
          <a:p>
            <a:pPr lvl="1"/>
            <a:r>
              <a:rPr lang="en-US" sz="3200" dirty="0"/>
              <a:t>Bullet </a:t>
            </a:r>
            <a:r>
              <a:rPr lang="en-US" sz="3200" dirty="0" smtClean="0"/>
              <a:t>points</a:t>
            </a:r>
          </a:p>
          <a:p>
            <a:pPr lvl="1">
              <a:buNone/>
            </a:pPr>
            <a:endParaRPr lang="en-US" sz="1200" dirty="0"/>
          </a:p>
          <a:p>
            <a:r>
              <a:rPr lang="en-US" dirty="0" smtClean="0"/>
              <a:t>Can you use organization’s handouts?</a:t>
            </a:r>
          </a:p>
          <a:p>
            <a:pPr>
              <a:buNone/>
            </a:pPr>
            <a:endParaRPr lang="en-US" sz="1200" dirty="0" smtClean="0"/>
          </a:p>
          <a:p>
            <a:r>
              <a:rPr lang="en-US" dirty="0" smtClean="0"/>
              <a:t>Photos </a:t>
            </a:r>
            <a:r>
              <a:rPr lang="en-US" dirty="0"/>
              <a:t>&amp; figures speak volumes and break up </a:t>
            </a:r>
            <a:r>
              <a:rPr lang="en-US" dirty="0" smtClean="0"/>
              <a:t>sections</a:t>
            </a:r>
          </a:p>
          <a:p>
            <a:pPr>
              <a:buNone/>
            </a:pPr>
            <a:endParaRPr lang="en-US" sz="1200" dirty="0"/>
          </a:p>
          <a:p>
            <a:r>
              <a:rPr lang="en-US" dirty="0" smtClean="0"/>
              <a:t>Use of color (if you can)</a:t>
            </a:r>
          </a:p>
          <a:p>
            <a:pPr lvl="1"/>
            <a:r>
              <a:rPr lang="en-US" sz="3200" dirty="0" smtClean="0"/>
              <a:t>Printing </a:t>
            </a:r>
          </a:p>
          <a:p>
            <a:pPr lvl="1"/>
            <a:r>
              <a:rPr lang="en-US" sz="3200" dirty="0" smtClean="0"/>
              <a:t>Borders/mounting</a:t>
            </a:r>
          </a:p>
          <a:p>
            <a:pPr lvl="1">
              <a:buNone/>
            </a:pPr>
            <a:endParaRPr lang="en-US" sz="1200" dirty="0" smtClean="0"/>
          </a:p>
        </p:txBody>
      </p:sp>
    </p:spTree>
  </p:cSld>
  <p:clrMapOvr>
    <a:masterClrMapping/>
  </p:clrMapOvr>
  <p:transition spd="slow" advTm="10703">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smtClean="0"/>
              <a:t>Suggested Headings / Sections :</a:t>
            </a:r>
            <a:endParaRPr lang="en-US" dirty="0"/>
          </a:p>
        </p:txBody>
      </p:sp>
      <p:sp>
        <p:nvSpPr>
          <p:cNvPr id="41987" name="Rectangle 3"/>
          <p:cNvSpPr>
            <a:spLocks noGrp="1" noChangeArrowheads="1"/>
          </p:cNvSpPr>
          <p:nvPr>
            <p:ph sz="half" idx="1"/>
          </p:nvPr>
        </p:nvSpPr>
        <p:spPr>
          <a:xfrm>
            <a:off x="457200" y="2667000"/>
            <a:ext cx="4038600" cy="3886200"/>
          </a:xfrm>
        </p:spPr>
        <p:txBody>
          <a:bodyPr>
            <a:noAutofit/>
          </a:bodyPr>
          <a:lstStyle/>
          <a:p>
            <a:r>
              <a:rPr lang="en-US" dirty="0" smtClean="0">
                <a:ln w="0" cmpd="sng">
                  <a:noFill/>
                  <a:bevel/>
                </a:ln>
                <a:solidFill>
                  <a:srgbClr val="99FF99"/>
                </a:solidFill>
              </a:rPr>
              <a:t>Personalized Titles</a:t>
            </a:r>
          </a:p>
          <a:p>
            <a:pPr>
              <a:buNone/>
            </a:pPr>
            <a:endParaRPr lang="en-US" sz="1500" dirty="0" smtClean="0">
              <a:ln w="0" cmpd="sng">
                <a:noFill/>
                <a:bevel/>
              </a:ln>
              <a:solidFill>
                <a:srgbClr val="99FF99"/>
              </a:solidFill>
            </a:endParaRPr>
          </a:p>
          <a:p>
            <a:r>
              <a:rPr lang="en-US" dirty="0" smtClean="0">
                <a:ln w="0" cmpd="sng">
                  <a:noFill/>
                  <a:bevel/>
                </a:ln>
                <a:solidFill>
                  <a:srgbClr val="99FF99"/>
                </a:solidFill>
              </a:rPr>
              <a:t>Methods</a:t>
            </a:r>
          </a:p>
          <a:p>
            <a:pPr>
              <a:buNone/>
            </a:pPr>
            <a:endParaRPr lang="en-US" sz="1500" dirty="0" smtClean="0">
              <a:ln w="0" cmpd="sng">
                <a:noFill/>
                <a:bevel/>
              </a:ln>
              <a:solidFill>
                <a:srgbClr val="99FF99"/>
              </a:solidFill>
            </a:endParaRPr>
          </a:p>
          <a:p>
            <a:r>
              <a:rPr lang="en-US" dirty="0" smtClean="0">
                <a:ln w="0" cmpd="sng">
                  <a:noFill/>
                  <a:bevel/>
                </a:ln>
                <a:solidFill>
                  <a:srgbClr val="99FF99"/>
                </a:solidFill>
              </a:rPr>
              <a:t>Outcomes</a:t>
            </a:r>
          </a:p>
          <a:p>
            <a:pPr>
              <a:buNone/>
            </a:pPr>
            <a:endParaRPr lang="en-US" sz="1500" dirty="0" smtClean="0">
              <a:ln w="0" cmpd="sng">
                <a:noFill/>
                <a:bevel/>
              </a:ln>
              <a:solidFill>
                <a:srgbClr val="99FF99"/>
              </a:solidFill>
            </a:endParaRPr>
          </a:p>
          <a:p>
            <a:r>
              <a:rPr lang="en-US" dirty="0" smtClean="0">
                <a:ln w="0" cmpd="sng">
                  <a:noFill/>
                  <a:bevel/>
                </a:ln>
                <a:solidFill>
                  <a:srgbClr val="99FF99"/>
                </a:solidFill>
              </a:rPr>
              <a:t>Research </a:t>
            </a:r>
            <a:r>
              <a:rPr lang="en-US" dirty="0">
                <a:ln w="0" cmpd="sng">
                  <a:noFill/>
                  <a:bevel/>
                </a:ln>
                <a:solidFill>
                  <a:srgbClr val="99FF99"/>
                </a:solidFill>
              </a:rPr>
              <a:t>Topic</a:t>
            </a:r>
            <a:r>
              <a:rPr lang="en-US" dirty="0" smtClean="0">
                <a:ln w="0" cmpd="sng">
                  <a:noFill/>
                  <a:bevel/>
                </a:ln>
                <a:solidFill>
                  <a:srgbClr val="99FF99"/>
                </a:solidFill>
              </a:rPr>
              <a:t>/ Problem</a:t>
            </a:r>
          </a:p>
          <a:p>
            <a:endParaRPr lang="en-US" sz="1500" dirty="0">
              <a:ln w="0" cmpd="sng">
                <a:noFill/>
                <a:bevel/>
              </a:ln>
              <a:solidFill>
                <a:srgbClr val="99FF99"/>
              </a:solidFill>
            </a:endParaRPr>
          </a:p>
          <a:p>
            <a:r>
              <a:rPr lang="en-US" dirty="0">
                <a:ln w="0" cmpd="sng">
                  <a:noFill/>
                  <a:bevel/>
                </a:ln>
                <a:solidFill>
                  <a:srgbClr val="99FF99"/>
                </a:solidFill>
              </a:rPr>
              <a:t>Organization/Lab</a:t>
            </a:r>
          </a:p>
        </p:txBody>
      </p:sp>
      <p:sp>
        <p:nvSpPr>
          <p:cNvPr id="41988" name="Rectangle 4"/>
          <p:cNvSpPr>
            <a:spLocks noGrp="1" noChangeArrowheads="1"/>
          </p:cNvSpPr>
          <p:nvPr>
            <p:ph sz="half" idx="2"/>
          </p:nvPr>
        </p:nvSpPr>
        <p:spPr>
          <a:xfrm>
            <a:off x="4648200" y="2590800"/>
            <a:ext cx="4038600" cy="4038600"/>
          </a:xfrm>
        </p:spPr>
        <p:txBody>
          <a:bodyPr>
            <a:noAutofit/>
          </a:bodyPr>
          <a:lstStyle/>
          <a:p>
            <a:r>
              <a:rPr lang="en-US" dirty="0" smtClean="0">
                <a:solidFill>
                  <a:srgbClr val="99FF99"/>
                </a:solidFill>
              </a:rPr>
              <a:t>Challenges</a:t>
            </a:r>
          </a:p>
          <a:p>
            <a:pPr>
              <a:buNone/>
            </a:pPr>
            <a:endParaRPr lang="en-US" sz="1500" dirty="0" smtClean="0">
              <a:solidFill>
                <a:srgbClr val="99FF99"/>
              </a:solidFill>
            </a:endParaRPr>
          </a:p>
          <a:p>
            <a:r>
              <a:rPr lang="en-US" dirty="0" smtClean="0">
                <a:solidFill>
                  <a:srgbClr val="99FF99"/>
                </a:solidFill>
              </a:rPr>
              <a:t>Successes</a:t>
            </a:r>
          </a:p>
          <a:p>
            <a:pPr>
              <a:buNone/>
            </a:pPr>
            <a:endParaRPr lang="en-US" sz="1500" dirty="0">
              <a:solidFill>
                <a:srgbClr val="99FF99"/>
              </a:solidFill>
            </a:endParaRPr>
          </a:p>
          <a:p>
            <a:r>
              <a:rPr lang="en-US" dirty="0">
                <a:solidFill>
                  <a:srgbClr val="99FF99"/>
                </a:solidFill>
              </a:rPr>
              <a:t>Lessons </a:t>
            </a:r>
            <a:r>
              <a:rPr lang="en-US" dirty="0" smtClean="0">
                <a:solidFill>
                  <a:srgbClr val="99FF99"/>
                </a:solidFill>
              </a:rPr>
              <a:t>Learned</a:t>
            </a:r>
          </a:p>
          <a:p>
            <a:pPr>
              <a:buNone/>
            </a:pPr>
            <a:endParaRPr lang="en-US" sz="1500" dirty="0" smtClean="0">
              <a:solidFill>
                <a:srgbClr val="99FF99"/>
              </a:solidFill>
            </a:endParaRPr>
          </a:p>
          <a:p>
            <a:r>
              <a:rPr lang="en-US" dirty="0" smtClean="0">
                <a:solidFill>
                  <a:srgbClr val="99FF99"/>
                </a:solidFill>
              </a:rPr>
              <a:t>Highlights </a:t>
            </a:r>
            <a:r>
              <a:rPr lang="en-US" dirty="0">
                <a:solidFill>
                  <a:srgbClr val="99FF99"/>
                </a:solidFill>
              </a:rPr>
              <a:t>of the </a:t>
            </a:r>
            <a:r>
              <a:rPr lang="en-US" dirty="0" smtClean="0">
                <a:solidFill>
                  <a:srgbClr val="99FF99"/>
                </a:solidFill>
              </a:rPr>
              <a:t>Experience</a:t>
            </a:r>
          </a:p>
          <a:p>
            <a:pPr>
              <a:buNone/>
            </a:pPr>
            <a:endParaRPr lang="en-US" sz="1500" dirty="0">
              <a:solidFill>
                <a:srgbClr val="99FF99"/>
              </a:solidFill>
            </a:endParaRPr>
          </a:p>
          <a:p>
            <a:r>
              <a:rPr lang="en-US" dirty="0">
                <a:solidFill>
                  <a:srgbClr val="99FF99"/>
                </a:solidFill>
              </a:rPr>
              <a:t>Next </a:t>
            </a:r>
            <a:r>
              <a:rPr lang="en-US" dirty="0" smtClean="0">
                <a:solidFill>
                  <a:srgbClr val="99FF99"/>
                </a:solidFill>
              </a:rPr>
              <a:t>Steps</a:t>
            </a:r>
            <a:r>
              <a:rPr lang="en-US" dirty="0">
                <a:solidFill>
                  <a:srgbClr val="99FF99"/>
                </a:solidFill>
              </a:rPr>
              <a:t>… where is this taking you?</a:t>
            </a:r>
          </a:p>
          <a:p>
            <a:endParaRPr lang="en-US" dirty="0"/>
          </a:p>
        </p:txBody>
      </p:sp>
      <p:sp>
        <p:nvSpPr>
          <p:cNvPr id="7" name="Rectangle 6"/>
          <p:cNvSpPr/>
          <p:nvPr/>
        </p:nvSpPr>
        <p:spPr>
          <a:xfrm>
            <a:off x="533400" y="1524000"/>
            <a:ext cx="8153400" cy="1015663"/>
          </a:xfrm>
          <a:prstGeom prst="rect">
            <a:avLst/>
          </a:prstGeom>
        </p:spPr>
        <p:txBody>
          <a:bodyPr wrap="square">
            <a:spAutoFit/>
          </a:bodyPr>
          <a:lstStyle/>
          <a:p>
            <a:pPr algn="ctr">
              <a:buFont typeface="Wingdings" pitchFamily="2" charset="2"/>
              <a:buNone/>
            </a:pPr>
            <a:r>
              <a:rPr lang="en-US" sz="3000" dirty="0" smtClean="0">
                <a:latin typeface="+mn-lt"/>
              </a:rPr>
              <a:t>May differ depending on the type of poster (Science Research vs. others)</a:t>
            </a:r>
          </a:p>
        </p:txBody>
      </p:sp>
    </p:spTree>
  </p:cSld>
  <p:clrMapOvr>
    <a:masterClrMapping/>
  </p:clrMapOvr>
  <p:transition spd="slow" advTm="16422">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See For Yourself</a:t>
            </a:r>
            <a:endParaRPr lang="en-US" dirty="0"/>
          </a:p>
        </p:txBody>
      </p:sp>
      <p:sp>
        <p:nvSpPr>
          <p:cNvPr id="47107" name="Rectangle 3"/>
          <p:cNvSpPr>
            <a:spLocks noGrp="1" noChangeArrowheads="1"/>
          </p:cNvSpPr>
          <p:nvPr>
            <p:ph idx="1"/>
          </p:nvPr>
        </p:nvSpPr>
        <p:spPr/>
        <p:txBody>
          <a:bodyPr/>
          <a:lstStyle/>
          <a:p>
            <a:pPr>
              <a:buFont typeface="Wingdings" pitchFamily="2" charset="2"/>
              <a:buNone/>
            </a:pPr>
            <a:r>
              <a:rPr lang="en-US" dirty="0" smtClean="0"/>
              <a:t>Note the next slide…</a:t>
            </a:r>
          </a:p>
          <a:p>
            <a:pPr>
              <a:buFont typeface="Wingdings" pitchFamily="2" charset="2"/>
              <a:buNone/>
            </a:pPr>
            <a:endParaRPr lang="en-US" dirty="0" smtClean="0"/>
          </a:p>
          <a:p>
            <a:r>
              <a:rPr lang="en-US" dirty="0" smtClean="0"/>
              <a:t>Too much information</a:t>
            </a:r>
          </a:p>
          <a:p>
            <a:r>
              <a:rPr lang="en-US" dirty="0" smtClean="0"/>
              <a:t>Too many details</a:t>
            </a:r>
          </a:p>
          <a:p>
            <a:r>
              <a:rPr lang="en-US" dirty="0" smtClean="0"/>
              <a:t>Too little space between sections</a:t>
            </a:r>
          </a:p>
          <a:p>
            <a:r>
              <a:rPr lang="en-US" dirty="0" smtClean="0"/>
              <a:t>Results aren’t obvious</a:t>
            </a:r>
            <a:endParaRPr lang="en-US" dirty="0"/>
          </a:p>
        </p:txBody>
      </p:sp>
    </p:spTree>
  </p:cSld>
  <p:clrMapOvr>
    <a:masterClrMapping/>
  </p:clrMapOvr>
  <p:transition spd="slow" advTm="8922">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1650" y="1852613"/>
            <a:ext cx="3040063" cy="1020762"/>
          </a:xfrm>
          <a:prstGeom prst="rect">
            <a:avLst/>
          </a:prstGeom>
          <a:solidFill>
            <a:schemeClr val="bg1"/>
          </a:solidFill>
          <a:ln w="9525">
            <a:solidFill>
              <a:schemeClr val="tx1"/>
            </a:solidFill>
            <a:miter lim="800000"/>
            <a:headEnd/>
            <a:tailEnd/>
          </a:ln>
          <a:effectLst/>
        </p:spPr>
        <p:txBody>
          <a:bodyPr wrap="none" lIns="101313" tIns="50656" rIns="101313" bIns="50656" anchor="ctr">
            <a:spAutoFit/>
          </a:bodyPr>
          <a:lstStyle/>
          <a:p>
            <a:endParaRPr lang="en-US" dirty="0"/>
          </a:p>
        </p:txBody>
      </p:sp>
      <p:sp>
        <p:nvSpPr>
          <p:cNvPr id="5123" name="Text Box 3"/>
          <p:cNvSpPr txBox="1">
            <a:spLocks noChangeArrowheads="1"/>
          </p:cNvSpPr>
          <p:nvPr/>
        </p:nvSpPr>
        <p:spPr bwMode="auto">
          <a:xfrm>
            <a:off x="139700" y="1143000"/>
            <a:ext cx="2795588" cy="4229100"/>
          </a:xfrm>
          <a:prstGeom prst="rect">
            <a:avLst/>
          </a:prstGeom>
          <a:noFill/>
          <a:ln w="9525">
            <a:noFill/>
            <a:miter lim="800000"/>
            <a:headEnd/>
            <a:tailEnd/>
          </a:ln>
          <a:effectLst/>
        </p:spPr>
        <p:txBody>
          <a:bodyPr lIns="8155" tIns="8780" rIns="8155" bIns="8780">
            <a:spAutoFit/>
          </a:bodyPr>
          <a:lstStyle/>
          <a:p>
            <a:pPr marL="87313" indent="-87313" algn="ctr" defTabSz="176213" eaLnBrk="0" hangingPunct="0">
              <a:buFont typeface="Wingdings" pitchFamily="2" charset="2"/>
              <a:buNone/>
            </a:pPr>
            <a:r>
              <a:rPr lang="en-US" sz="700" b="1" u="sng" dirty="0">
                <a:solidFill>
                  <a:srgbClr val="FFFF66"/>
                </a:solidFill>
              </a:rPr>
              <a:t>INTRODUCTION</a:t>
            </a:r>
          </a:p>
          <a:p>
            <a:pPr marL="87313" indent="-87313" defTabSz="176213" eaLnBrk="0" hangingPunct="0">
              <a:buFont typeface="Wingdings" pitchFamily="2" charset="2"/>
              <a:buNone/>
            </a:pPr>
            <a:endParaRPr lang="en-US" sz="300" u="sng" dirty="0">
              <a:solidFill>
                <a:srgbClr val="FFFF99"/>
              </a:solidFill>
            </a:endParaRPr>
          </a:p>
          <a:p>
            <a:pPr marL="87313" indent="-87313" defTabSz="176213" eaLnBrk="0" hangingPunct="0">
              <a:buFont typeface="Wingdings" pitchFamily="2" charset="2"/>
              <a:buNone/>
            </a:pPr>
            <a:r>
              <a:rPr lang="en-US" sz="600" dirty="0">
                <a:solidFill>
                  <a:schemeClr val="bg1"/>
                </a:solidFill>
              </a:rPr>
              <a:t>	False recognition of related information occurs more frequently with age.  For example, older adults are more likely to false alarm to new exemplars drawn from categories of previously studied pictures, such as a new picture of a cat after encoding pictures of other cats (Koutstaal &amp; Schacter, 1997; Koutstaal, 2003). </a:t>
            </a:r>
          </a:p>
          <a:p>
            <a:pPr marL="87313" indent="-87313" defTabSz="176213" eaLnBrk="0" hangingPunct="0">
              <a:buFont typeface="Wingdings" pitchFamily="2" charset="2"/>
              <a:buNone/>
            </a:pPr>
            <a:endParaRPr lang="en-US" sz="600" dirty="0">
              <a:solidFill>
                <a:schemeClr val="bg1"/>
              </a:solidFill>
            </a:endParaRPr>
          </a:p>
          <a:p>
            <a:pPr marL="87313" indent="-87313" defTabSz="176213" eaLnBrk="0" hangingPunct="0">
              <a:buFont typeface="Wingdings" pitchFamily="2" charset="2"/>
              <a:buNone/>
            </a:pPr>
            <a:r>
              <a:rPr lang="en-US" sz="600" dirty="0">
                <a:solidFill>
                  <a:schemeClr val="bg1"/>
                </a:solidFill>
              </a:rPr>
              <a:t>	Recent data (Aminoff, Schacter, &amp; Bar, in press) illustrate that related contextual information can lead to false recognition in young adults.  Items that occur in the same spatial contexts (e.g., stove and a dishwasher from a kitchen context) are prone to false recognition.  Because contextual false memories rely on related information, older adults may be expected to exhibit elevated rates of false recognition.  However, contextual information can support accurate memory and the benefits from it may be relatively intact with age (e.g., Chee et al., 2006; Gutchess et al., 2007).  This study investigated the influence of age on false memories for contextual information.</a:t>
            </a:r>
          </a:p>
          <a:p>
            <a:pPr marL="87313" indent="-87313" defTabSz="176213" eaLnBrk="0" hangingPunct="0">
              <a:lnSpc>
                <a:spcPct val="120000"/>
              </a:lnSpc>
              <a:buClr>
                <a:srgbClr val="FFFF00"/>
              </a:buClr>
              <a:buFont typeface="Wingdings" pitchFamily="2" charset="2"/>
              <a:buNone/>
            </a:pPr>
            <a:r>
              <a:rPr lang="en-US" sz="1400" b="1" dirty="0">
                <a:solidFill>
                  <a:srgbClr val="FFFF66"/>
                </a:solidFill>
                <a:latin typeface="Times New Roman" pitchFamily="18" charset="0"/>
              </a:rPr>
              <a:t>	</a:t>
            </a:r>
            <a:r>
              <a:rPr lang="en-US" sz="700" b="1" dirty="0">
                <a:solidFill>
                  <a:srgbClr val="FFFF66"/>
                </a:solidFill>
              </a:rPr>
              <a:t>Experiment 1</a:t>
            </a:r>
            <a:endParaRPr lang="en-US" sz="700" dirty="0">
              <a:solidFill>
                <a:schemeClr val="bg1"/>
              </a:solidFill>
            </a:endParaRPr>
          </a:p>
          <a:p>
            <a:pPr marL="87313" indent="-87313" algn="ctr" defTabSz="176213" eaLnBrk="0" hangingPunct="0">
              <a:lnSpc>
                <a:spcPct val="120000"/>
              </a:lnSpc>
              <a:buClr>
                <a:srgbClr val="FFFF00"/>
              </a:buClr>
              <a:buFont typeface="Wingdings" pitchFamily="2" charset="2"/>
              <a:buNone/>
            </a:pPr>
            <a:r>
              <a:rPr lang="en-US" sz="700" b="1" u="sng" dirty="0">
                <a:solidFill>
                  <a:srgbClr val="FFFF66"/>
                </a:solidFill>
              </a:rPr>
              <a:t>METHODS</a:t>
            </a:r>
          </a:p>
          <a:p>
            <a:pPr marL="87313" indent="-87313" algn="ctr" defTabSz="176213" eaLnBrk="0" hangingPunct="0">
              <a:lnSpc>
                <a:spcPct val="120000"/>
              </a:lnSpc>
              <a:buClr>
                <a:srgbClr val="FFFF00"/>
              </a:buClr>
              <a:buFont typeface="Wingdings" pitchFamily="2" charset="2"/>
              <a:buNone/>
            </a:pPr>
            <a:endParaRPr lang="en-US" sz="200" b="1" u="sng" dirty="0">
              <a:solidFill>
                <a:srgbClr val="FFFF66"/>
              </a:solidFill>
            </a:endParaRPr>
          </a:p>
          <a:p>
            <a:pPr marL="87313" indent="-87313" defTabSz="176213" eaLnBrk="0" hangingPunct="0">
              <a:buClr>
                <a:srgbClr val="FFFF00"/>
              </a:buClr>
              <a:buFont typeface="Wingdings" pitchFamily="2" charset="2"/>
              <a:buNone/>
            </a:pPr>
            <a:r>
              <a:rPr lang="en-US" sz="600" b="1" dirty="0">
                <a:solidFill>
                  <a:schemeClr val="bg1"/>
                </a:solidFill>
                <a:cs typeface="Times New Roman" pitchFamily="18" charset="0"/>
              </a:rPr>
              <a:t>	</a:t>
            </a:r>
            <a:r>
              <a:rPr lang="en-US" sz="600" dirty="0">
                <a:solidFill>
                  <a:schemeClr val="bg1"/>
                </a:solidFill>
                <a:cs typeface="Times New Roman" pitchFamily="18" charset="0"/>
              </a:rPr>
              <a:t>28 young (</a:t>
            </a:r>
            <a:r>
              <a:rPr lang="en-US" sz="600" i="1" dirty="0">
                <a:solidFill>
                  <a:schemeClr val="bg1"/>
                </a:solidFill>
                <a:cs typeface="Times New Roman" pitchFamily="18" charset="0"/>
              </a:rPr>
              <a:t>M</a:t>
            </a:r>
            <a:r>
              <a:rPr lang="en-US" sz="600" dirty="0">
                <a:solidFill>
                  <a:schemeClr val="bg1"/>
                </a:solidFill>
                <a:cs typeface="Times New Roman" pitchFamily="18" charset="0"/>
              </a:rPr>
              <a:t> age = 23.7) and 28 older (</a:t>
            </a:r>
            <a:r>
              <a:rPr lang="en-US" sz="600" i="1" dirty="0">
                <a:solidFill>
                  <a:schemeClr val="bg1"/>
                </a:solidFill>
                <a:cs typeface="Times New Roman" pitchFamily="18" charset="0"/>
              </a:rPr>
              <a:t>M</a:t>
            </a:r>
            <a:r>
              <a:rPr lang="en-US" sz="600" dirty="0">
                <a:solidFill>
                  <a:schemeClr val="bg1"/>
                </a:solidFill>
                <a:cs typeface="Times New Roman" pitchFamily="18" charset="0"/>
              </a:rPr>
              <a:t> age = 71.4) adults viewed photos of individual objects on light gray backgrounds.  Participants incidentally encoded 84 strong context picture pairs (see below) and 39 weak context picture pairs (e.g., camera &amp; scissors) by rating the extent to which the picture pairs constituted a context (1=‘objects don’t fit a context’, 2=‘only the depicted objects fit a context’, 3=‘only a few more objects fit a context’, 4=‘many more objects fit a context’). Pictures were presented for 2000 msec, followed by a ratings scale for 2000 msec, and trials were interspersed with fixation trials.  </a:t>
            </a: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lnSpc>
                <a:spcPct val="120000"/>
              </a:lnSpc>
              <a:buClr>
                <a:srgbClr val="FFFF00"/>
              </a:buClr>
              <a:buFont typeface="Wingdings" pitchFamily="2" charset="2"/>
              <a:buNone/>
            </a:pPr>
            <a:r>
              <a:rPr lang="en-US" sz="600" dirty="0">
                <a:solidFill>
                  <a:schemeClr val="bg1"/>
                </a:solidFill>
                <a:cs typeface="Times New Roman" pitchFamily="18" charset="0"/>
              </a:rPr>
              <a:t>	</a:t>
            </a:r>
          </a:p>
          <a:p>
            <a:pPr marL="87313" indent="-87313" defTabSz="176213" eaLnBrk="0" hangingPunct="0">
              <a:lnSpc>
                <a:spcPct val="120000"/>
              </a:lnSpc>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buClr>
                <a:srgbClr val="FFFF00"/>
              </a:buClr>
              <a:buFont typeface="Wingdings" pitchFamily="2" charset="2"/>
              <a:buNone/>
            </a:pPr>
            <a:r>
              <a:rPr lang="en-US" sz="600" dirty="0">
                <a:solidFill>
                  <a:schemeClr val="bg1"/>
                </a:solidFill>
                <a:cs typeface="Times New Roman" pitchFamily="18" charset="0"/>
              </a:rPr>
              <a:t>	</a:t>
            </a:r>
          </a:p>
          <a:p>
            <a:pPr marL="87313" indent="-87313" defTabSz="176213" eaLnBrk="0" hangingPunct="0">
              <a:buClr>
                <a:srgbClr val="FFFF00"/>
              </a:buClr>
              <a:buFont typeface="Wingdings" pitchFamily="2" charset="2"/>
              <a:buNone/>
            </a:pPr>
            <a:r>
              <a:rPr lang="en-US" sz="600" dirty="0">
                <a:solidFill>
                  <a:schemeClr val="bg1"/>
                </a:solidFill>
                <a:cs typeface="Times New Roman" pitchFamily="18" charset="0"/>
              </a:rPr>
              <a:t>	After a 24-hour retention interval, participants judged whether words corresponded to pictures they had studied on the previous day.  In a self-paced design, participants decided whether or not they saw a corresponding picture in the first part of the study for 162 words, and made a “Remember”, “Know”, or “New” judgment.  84 of the words corresponded to studied strong contexts, with 42 targets and 42 lures.  78 words were weak context items, with 39 target and 39 lures. </a:t>
            </a:r>
            <a:endParaRPr lang="en-US" sz="600" b="1" dirty="0">
              <a:solidFill>
                <a:schemeClr val="bg1"/>
              </a:solidFill>
              <a:cs typeface="Times New Roman" pitchFamily="18" charset="0"/>
            </a:endParaRPr>
          </a:p>
        </p:txBody>
      </p:sp>
      <p:sp>
        <p:nvSpPr>
          <p:cNvPr id="5124" name="Text Box 4"/>
          <p:cNvSpPr txBox="1">
            <a:spLocks noChangeArrowheads="1"/>
          </p:cNvSpPr>
          <p:nvPr/>
        </p:nvSpPr>
        <p:spPr bwMode="auto">
          <a:xfrm>
            <a:off x="150813" y="180975"/>
            <a:ext cx="8831262" cy="890588"/>
          </a:xfrm>
          <a:prstGeom prst="rect">
            <a:avLst/>
          </a:prstGeom>
          <a:solidFill>
            <a:schemeClr val="bg1"/>
          </a:solidFill>
          <a:ln w="101600" cmpd="thinThick">
            <a:solidFill>
              <a:srgbClr val="FFFF66"/>
            </a:solidFill>
            <a:miter lim="800000"/>
            <a:headEnd/>
            <a:tailEnd/>
          </a:ln>
          <a:effectLst/>
        </p:spPr>
        <p:txBody>
          <a:bodyPr lIns="17561" tIns="8780" rIns="17561" bIns="8780">
            <a:spAutoFit/>
          </a:bodyPr>
          <a:lstStyle/>
          <a:p>
            <a:pPr algn="ctr" defTabSz="176213" eaLnBrk="0" hangingPunct="0"/>
            <a:endParaRPr lang="en-US" sz="400" b="1" dirty="0">
              <a:solidFill>
                <a:schemeClr val="accent2"/>
              </a:solidFill>
              <a:latin typeface="Times New Roman" pitchFamily="18" charset="0"/>
            </a:endParaRPr>
          </a:p>
          <a:p>
            <a:pPr algn="ctr" defTabSz="176213" eaLnBrk="0" hangingPunct="0"/>
            <a:r>
              <a:rPr lang="en-US" sz="1400" b="1" dirty="0">
                <a:solidFill>
                  <a:schemeClr val="accent2"/>
                </a:solidFill>
                <a:latin typeface="Times New Roman" pitchFamily="18" charset="0"/>
              </a:rPr>
              <a:t>Contextual False Memories and Aging</a:t>
            </a:r>
          </a:p>
          <a:p>
            <a:pPr algn="ctr" defTabSz="176213" eaLnBrk="0" hangingPunct="0"/>
            <a:endParaRPr lang="en-US" sz="1100" b="1" dirty="0">
              <a:solidFill>
                <a:srgbClr val="3366FF"/>
              </a:solidFill>
              <a:cs typeface="Times New Roman" pitchFamily="18" charset="0"/>
            </a:endParaRPr>
          </a:p>
          <a:p>
            <a:pPr algn="ctr" defTabSz="176213" eaLnBrk="0" hangingPunct="0"/>
            <a:r>
              <a:rPr lang="en-US" sz="1200" b="1" dirty="0">
                <a:solidFill>
                  <a:srgbClr val="3366FF"/>
                </a:solidFill>
                <a:latin typeface="Times New Roman" pitchFamily="18" charset="0"/>
              </a:rPr>
              <a:t>Angela Gutchess</a:t>
            </a:r>
            <a:r>
              <a:rPr lang="en-US" sz="1200" b="1" baseline="30000" dirty="0">
                <a:solidFill>
                  <a:srgbClr val="3366FF"/>
                </a:solidFill>
                <a:latin typeface="Times New Roman" pitchFamily="18" charset="0"/>
              </a:rPr>
              <a:t>1, 2</a:t>
            </a:r>
            <a:r>
              <a:rPr lang="en-US" sz="1200" b="1" dirty="0">
                <a:solidFill>
                  <a:srgbClr val="3366FF"/>
                </a:solidFill>
                <a:latin typeface="Times New Roman" pitchFamily="18" charset="0"/>
              </a:rPr>
              <a:t>, Elissa Aminoff</a:t>
            </a:r>
            <a:r>
              <a:rPr lang="en-US" sz="400" b="1" dirty="0">
                <a:solidFill>
                  <a:srgbClr val="3366FF"/>
                </a:solidFill>
                <a:latin typeface="Times New Roman" pitchFamily="18" charset="0"/>
              </a:rPr>
              <a:t> </a:t>
            </a:r>
            <a:r>
              <a:rPr lang="en-US" sz="1200" b="1" baseline="30000" dirty="0">
                <a:solidFill>
                  <a:srgbClr val="3366FF"/>
                </a:solidFill>
                <a:latin typeface="Times New Roman" pitchFamily="18" charset="0"/>
              </a:rPr>
              <a:t>2, 3</a:t>
            </a:r>
            <a:r>
              <a:rPr lang="en-US" sz="1200" b="1" dirty="0">
                <a:solidFill>
                  <a:srgbClr val="3366FF"/>
                </a:solidFill>
                <a:latin typeface="Times New Roman" pitchFamily="18" charset="0"/>
              </a:rPr>
              <a:t>, Moshe Bar</a:t>
            </a:r>
            <a:r>
              <a:rPr lang="en-US" sz="1200" b="1" baseline="30000" dirty="0">
                <a:solidFill>
                  <a:srgbClr val="3366FF"/>
                </a:solidFill>
                <a:latin typeface="Times New Roman" pitchFamily="18" charset="0"/>
              </a:rPr>
              <a:t>2</a:t>
            </a:r>
            <a:r>
              <a:rPr lang="en-US" sz="1200" b="1" dirty="0">
                <a:solidFill>
                  <a:srgbClr val="3366FF"/>
                </a:solidFill>
                <a:latin typeface="Times New Roman" pitchFamily="18" charset="0"/>
              </a:rPr>
              <a:t>, &amp; Daniel L. Schacter</a:t>
            </a:r>
            <a:r>
              <a:rPr lang="en-US" sz="1200" b="1" baseline="30000" dirty="0">
                <a:solidFill>
                  <a:srgbClr val="3366FF"/>
                </a:solidFill>
                <a:latin typeface="Times New Roman" pitchFamily="18" charset="0"/>
              </a:rPr>
              <a:t>2, 3</a:t>
            </a:r>
          </a:p>
          <a:p>
            <a:pPr algn="ctr" defTabSz="176213" eaLnBrk="0" hangingPunct="0"/>
            <a:endParaRPr lang="en-US" sz="600" b="1" baseline="30000" dirty="0">
              <a:solidFill>
                <a:srgbClr val="3366FF"/>
              </a:solidFill>
              <a:latin typeface="Times New Roman" pitchFamily="18" charset="0"/>
            </a:endParaRPr>
          </a:p>
          <a:p>
            <a:pPr algn="ctr" defTabSz="176213" eaLnBrk="0" hangingPunct="0"/>
            <a:r>
              <a:rPr lang="en-US" sz="1100" b="1" baseline="30000" dirty="0">
                <a:solidFill>
                  <a:srgbClr val="3366FF"/>
                </a:solidFill>
                <a:latin typeface="Times New Roman" pitchFamily="18" charset="0"/>
              </a:rPr>
              <a:t>1</a:t>
            </a:r>
            <a:r>
              <a:rPr lang="en-US" sz="1100" b="1" dirty="0">
                <a:solidFill>
                  <a:srgbClr val="3366FF"/>
                </a:solidFill>
                <a:latin typeface="Times New Roman" pitchFamily="18" charset="0"/>
              </a:rPr>
              <a:t>Brandeis University, </a:t>
            </a:r>
            <a:r>
              <a:rPr lang="en-US" sz="1100" b="1" baseline="30000" dirty="0">
                <a:solidFill>
                  <a:srgbClr val="3366FF"/>
                </a:solidFill>
                <a:latin typeface="Times New Roman" pitchFamily="18" charset="0"/>
              </a:rPr>
              <a:t>2</a:t>
            </a:r>
            <a:r>
              <a:rPr lang="en-US" sz="1100" b="1" dirty="0">
                <a:solidFill>
                  <a:srgbClr val="3366FF"/>
                </a:solidFill>
                <a:latin typeface="Times New Roman" pitchFamily="18" charset="0"/>
              </a:rPr>
              <a:t>Massachusetts General Hospital, </a:t>
            </a:r>
            <a:r>
              <a:rPr lang="en-US" sz="1100" b="1" baseline="30000" dirty="0">
                <a:solidFill>
                  <a:srgbClr val="3366FF"/>
                </a:solidFill>
                <a:latin typeface="Times New Roman" pitchFamily="18" charset="0"/>
              </a:rPr>
              <a:t>3</a:t>
            </a:r>
            <a:r>
              <a:rPr lang="en-US" sz="1100" b="1" dirty="0">
                <a:solidFill>
                  <a:srgbClr val="3366FF"/>
                </a:solidFill>
                <a:latin typeface="Times New Roman" pitchFamily="18" charset="0"/>
              </a:rPr>
              <a:t>Harvard University</a:t>
            </a:r>
            <a:endParaRPr lang="en-US" sz="1100" b="1" dirty="0">
              <a:solidFill>
                <a:srgbClr val="3366FF"/>
              </a:solidFill>
              <a:cs typeface="Times New Roman" pitchFamily="18" charset="0"/>
            </a:endParaRPr>
          </a:p>
        </p:txBody>
      </p:sp>
      <p:sp>
        <p:nvSpPr>
          <p:cNvPr id="5125" name="Text Box 5"/>
          <p:cNvSpPr txBox="1">
            <a:spLocks noChangeArrowheads="1"/>
          </p:cNvSpPr>
          <p:nvPr/>
        </p:nvSpPr>
        <p:spPr bwMode="auto">
          <a:xfrm>
            <a:off x="88900" y="6219825"/>
            <a:ext cx="4513263" cy="549275"/>
          </a:xfrm>
          <a:prstGeom prst="rect">
            <a:avLst/>
          </a:prstGeom>
          <a:noFill/>
          <a:ln w="9525">
            <a:noFill/>
            <a:miter lim="800000"/>
            <a:headEnd/>
            <a:tailEnd/>
          </a:ln>
          <a:effectLst/>
        </p:spPr>
        <p:txBody>
          <a:bodyPr lIns="0" tIns="0" rIns="0" bIns="0">
            <a:spAutoFit/>
          </a:bodyPr>
          <a:lstStyle/>
          <a:p>
            <a:pPr defTabSz="104775" eaLnBrk="0" hangingPunct="0"/>
            <a:r>
              <a:rPr lang="en-US" sz="600" b="1" u="sng" dirty="0">
                <a:solidFill>
                  <a:srgbClr val="FFFF66"/>
                </a:solidFill>
                <a:latin typeface="Times New Roman" pitchFamily="18" charset="0"/>
              </a:rPr>
              <a:t>REFERENCES   </a:t>
            </a:r>
          </a:p>
          <a:p>
            <a:pPr defTabSz="104775" eaLnBrk="0" hangingPunct="0"/>
            <a:r>
              <a:rPr lang="en-US" sz="500" dirty="0">
                <a:solidFill>
                  <a:schemeClr val="bg1"/>
                </a:solidFill>
              </a:rPr>
              <a:t>Aminoff, E., Schacter, D. L., &amp; Bar, M. (in press).  The cortical underpinnings of context-based memory distortion.  </a:t>
            </a:r>
            <a:r>
              <a:rPr lang="en-US" sz="500" i="1" dirty="0">
                <a:solidFill>
                  <a:schemeClr val="bg1"/>
                </a:solidFill>
              </a:rPr>
              <a:t>Journal of Cognitive Neuroscience</a:t>
            </a:r>
            <a:r>
              <a:rPr lang="en-US" sz="500" dirty="0">
                <a:solidFill>
                  <a:schemeClr val="bg1"/>
                </a:solidFill>
              </a:rPr>
              <a:t>.</a:t>
            </a:r>
          </a:p>
          <a:p>
            <a:pPr defTabSz="104775" eaLnBrk="0" hangingPunct="0"/>
            <a:r>
              <a:rPr lang="en-US" sz="500" dirty="0">
                <a:solidFill>
                  <a:schemeClr val="bg1"/>
                </a:solidFill>
              </a:rPr>
              <a:t>Brainerd, C. J. &amp; Reyna, V. F. (1998).  When things that were never experienced are easier to “remember” than things that were.  </a:t>
            </a:r>
            <a:r>
              <a:rPr lang="en-US" sz="500" i="1" dirty="0">
                <a:solidFill>
                  <a:schemeClr val="bg1"/>
                </a:solidFill>
              </a:rPr>
              <a:t>Psychological </a:t>
            </a:r>
          </a:p>
          <a:p>
            <a:pPr defTabSz="104775" eaLnBrk="0" hangingPunct="0"/>
            <a:r>
              <a:rPr lang="en-US" sz="500" i="1" dirty="0">
                <a:solidFill>
                  <a:schemeClr val="bg1"/>
                </a:solidFill>
              </a:rPr>
              <a:t>	Science, 9</a:t>
            </a:r>
            <a:r>
              <a:rPr lang="en-US" sz="500" dirty="0">
                <a:solidFill>
                  <a:schemeClr val="bg1"/>
                </a:solidFill>
              </a:rPr>
              <a:t>, 484-489.</a:t>
            </a:r>
          </a:p>
          <a:p>
            <a:pPr defTabSz="104775" eaLnBrk="0" hangingPunct="0"/>
            <a:r>
              <a:rPr lang="en-US" sz="500" dirty="0">
                <a:solidFill>
                  <a:schemeClr val="bg1"/>
                </a:solidFill>
              </a:rPr>
              <a:t>Chee, M. W. L., Goh, J. O. S., Venkatraman, V., Tan , J. C., Gutchess, A., Sutton, B., Hebrank, A., Leshikar, E., &amp; Park, D. (2006). Age-related </a:t>
            </a:r>
          </a:p>
          <a:p>
            <a:pPr defTabSz="104775" eaLnBrk="0" hangingPunct="0"/>
            <a:r>
              <a:rPr lang="en-US" sz="500" dirty="0">
                <a:solidFill>
                  <a:schemeClr val="bg1"/>
                </a:solidFill>
              </a:rPr>
              <a:t>	changes in object processing and contextual binding revealed using fMR-Adaptation. </a:t>
            </a:r>
            <a:r>
              <a:rPr lang="en-US" sz="500" i="1" dirty="0">
                <a:solidFill>
                  <a:schemeClr val="bg1"/>
                </a:solidFill>
              </a:rPr>
              <a:t>Journal of Cognitive Neuroscience, 18,</a:t>
            </a:r>
            <a:r>
              <a:rPr lang="en-US" sz="500" dirty="0">
                <a:solidFill>
                  <a:schemeClr val="bg1"/>
                </a:solidFill>
              </a:rPr>
              <a:t> 495-507.</a:t>
            </a:r>
          </a:p>
          <a:p>
            <a:pPr defTabSz="104775" eaLnBrk="0" hangingPunct="0"/>
            <a:r>
              <a:rPr lang="en-US" sz="500" dirty="0">
                <a:solidFill>
                  <a:schemeClr val="bg1"/>
                </a:solidFill>
              </a:rPr>
              <a:t>Gutchess, A.H., Hebrank, A., Sutton, B., Leshikar, E., Chee, M.W.L., Tan, J.C., Goh, J.O.S., &amp; Park, D.C. (2007). Contextual interference in</a:t>
            </a:r>
          </a:p>
        </p:txBody>
      </p:sp>
      <p:sp>
        <p:nvSpPr>
          <p:cNvPr id="5126" name="Line 6"/>
          <p:cNvSpPr>
            <a:spLocks noChangeShapeType="1"/>
          </p:cNvSpPr>
          <p:nvPr/>
        </p:nvSpPr>
        <p:spPr bwMode="auto">
          <a:xfrm>
            <a:off x="3019425" y="1382713"/>
            <a:ext cx="0" cy="4814887"/>
          </a:xfrm>
          <a:prstGeom prst="line">
            <a:avLst/>
          </a:prstGeom>
          <a:noFill/>
          <a:ln w="76200" cmpd="tri">
            <a:solidFill>
              <a:srgbClr val="FFFF66"/>
            </a:solidFill>
            <a:round/>
            <a:headEnd/>
            <a:tailEnd/>
          </a:ln>
          <a:effectLst/>
        </p:spPr>
        <p:txBody>
          <a:bodyPr/>
          <a:lstStyle/>
          <a:p>
            <a:endParaRPr lang="en-US" dirty="0"/>
          </a:p>
        </p:txBody>
      </p:sp>
      <p:sp>
        <p:nvSpPr>
          <p:cNvPr id="5127" name="Rectangle 7"/>
          <p:cNvSpPr>
            <a:spLocks noChangeArrowheads="1"/>
          </p:cNvSpPr>
          <p:nvPr/>
        </p:nvSpPr>
        <p:spPr bwMode="auto">
          <a:xfrm>
            <a:off x="6169025" y="1165225"/>
            <a:ext cx="2879725" cy="2244725"/>
          </a:xfrm>
          <a:prstGeom prst="rect">
            <a:avLst/>
          </a:prstGeom>
          <a:noFill/>
          <a:ln w="9525">
            <a:noFill/>
            <a:miter lim="800000"/>
            <a:headEnd/>
            <a:tailEnd/>
          </a:ln>
          <a:effectLst/>
        </p:spPr>
        <p:txBody>
          <a:bodyPr lIns="17561" tIns="8780" rIns="17561" bIns="8780">
            <a:spAutoFit/>
          </a:bodyPr>
          <a:lstStyle/>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p:txBody>
      </p:sp>
      <p:sp>
        <p:nvSpPr>
          <p:cNvPr id="5128" name="Line 8"/>
          <p:cNvSpPr>
            <a:spLocks noChangeShapeType="1"/>
          </p:cNvSpPr>
          <p:nvPr/>
        </p:nvSpPr>
        <p:spPr bwMode="auto">
          <a:xfrm flipH="1">
            <a:off x="6107113" y="1382713"/>
            <a:ext cx="14287" cy="4814887"/>
          </a:xfrm>
          <a:prstGeom prst="line">
            <a:avLst/>
          </a:prstGeom>
          <a:noFill/>
          <a:ln w="76200" cmpd="tri">
            <a:solidFill>
              <a:srgbClr val="FFFF66"/>
            </a:solidFill>
            <a:round/>
            <a:headEnd/>
            <a:tailEnd/>
          </a:ln>
          <a:effectLst/>
        </p:spPr>
        <p:txBody>
          <a:bodyPr/>
          <a:lstStyle/>
          <a:p>
            <a:endParaRPr lang="en-US" dirty="0"/>
          </a:p>
        </p:txBody>
      </p:sp>
      <p:sp>
        <p:nvSpPr>
          <p:cNvPr id="5129" name="Text Box 9"/>
          <p:cNvSpPr txBox="1">
            <a:spLocks noChangeArrowheads="1"/>
          </p:cNvSpPr>
          <p:nvPr/>
        </p:nvSpPr>
        <p:spPr bwMode="auto">
          <a:xfrm>
            <a:off x="6135688" y="5626100"/>
            <a:ext cx="2870200" cy="560388"/>
          </a:xfrm>
          <a:prstGeom prst="rect">
            <a:avLst/>
          </a:prstGeom>
          <a:noFill/>
          <a:ln w="9525">
            <a:noFill/>
            <a:miter lim="800000"/>
            <a:headEnd/>
            <a:tailEnd/>
          </a:ln>
          <a:effectLst/>
        </p:spPr>
        <p:txBody>
          <a:bodyPr lIns="81544" tIns="48926" rIns="81544" bIns="48926">
            <a:spAutoFit/>
          </a:bodyPr>
          <a:lstStyle/>
          <a:p>
            <a:pPr defTabSz="176213" eaLnBrk="0" hangingPunct="0">
              <a:buClr>
                <a:schemeClr val="accent2"/>
              </a:buClr>
              <a:buFont typeface="Wingdings" pitchFamily="2" charset="2"/>
              <a:buNone/>
            </a:pPr>
            <a:r>
              <a:rPr lang="en-NZ" sz="600" b="1" u="sng" dirty="0">
                <a:solidFill>
                  <a:srgbClr val="FFFF66"/>
                </a:solidFill>
                <a:cs typeface="Times New Roman" pitchFamily="18" charset="0"/>
              </a:rPr>
              <a:t>ACKNOWLEDGEMENTS</a:t>
            </a:r>
            <a:r>
              <a:rPr lang="en-NZ" sz="600" b="1" dirty="0">
                <a:solidFill>
                  <a:srgbClr val="FFFF66"/>
                </a:solidFill>
                <a:cs typeface="Times New Roman" pitchFamily="18" charset="0"/>
              </a:rPr>
              <a:t>: </a:t>
            </a:r>
            <a:r>
              <a:rPr lang="en-AU" sz="600" b="1" dirty="0">
                <a:solidFill>
                  <a:srgbClr val="FFFF66"/>
                </a:solidFill>
                <a:cs typeface="Times New Roman" pitchFamily="18" charset="0"/>
              </a:rPr>
              <a:t> We gratefully acknowledge Kelly Fitzgerald, Sarah Stein, and Allie Indeck for assistance with data collection and analysis.</a:t>
            </a:r>
          </a:p>
          <a:p>
            <a:pPr defTabSz="176213" eaLnBrk="0" hangingPunct="0">
              <a:buClr>
                <a:schemeClr val="accent2"/>
              </a:buClr>
              <a:buFont typeface="Wingdings" pitchFamily="2" charset="2"/>
              <a:buNone/>
            </a:pPr>
            <a:endParaRPr lang="en-AU" sz="600" b="1" dirty="0">
              <a:solidFill>
                <a:srgbClr val="FFFF66"/>
              </a:solidFill>
              <a:cs typeface="Times New Roman" pitchFamily="18" charset="0"/>
            </a:endParaRPr>
          </a:p>
          <a:p>
            <a:pPr defTabSz="176213" eaLnBrk="0" hangingPunct="0">
              <a:buClr>
                <a:schemeClr val="accent2"/>
              </a:buClr>
              <a:buFont typeface="Wingdings" pitchFamily="2" charset="2"/>
              <a:buNone/>
            </a:pPr>
            <a:r>
              <a:rPr lang="en-NZ" sz="600" b="1" u="sng" dirty="0">
                <a:solidFill>
                  <a:srgbClr val="FFFF66"/>
                </a:solidFill>
              </a:rPr>
              <a:t>CONTACT</a:t>
            </a:r>
            <a:r>
              <a:rPr lang="en-NZ" sz="600" b="1" dirty="0">
                <a:solidFill>
                  <a:srgbClr val="FFFF66"/>
                </a:solidFill>
              </a:rPr>
              <a:t>: gutchess@brandeis.edu</a:t>
            </a:r>
            <a:endParaRPr lang="en-AU" sz="600" b="1" dirty="0">
              <a:solidFill>
                <a:srgbClr val="FFFF66"/>
              </a:solidFill>
            </a:endParaRPr>
          </a:p>
        </p:txBody>
      </p:sp>
      <p:sp>
        <p:nvSpPr>
          <p:cNvPr id="5130" name="Text Box 10"/>
          <p:cNvSpPr txBox="1">
            <a:spLocks noChangeArrowheads="1"/>
          </p:cNvSpPr>
          <p:nvPr/>
        </p:nvSpPr>
        <p:spPr bwMode="auto">
          <a:xfrm>
            <a:off x="3062288" y="1143000"/>
            <a:ext cx="2995612" cy="5111750"/>
          </a:xfrm>
          <a:prstGeom prst="rect">
            <a:avLst/>
          </a:prstGeom>
          <a:noFill/>
          <a:ln w="9525">
            <a:noFill/>
            <a:miter lim="800000"/>
            <a:headEnd/>
            <a:tailEnd/>
          </a:ln>
          <a:effectLst/>
        </p:spPr>
        <p:txBody>
          <a:bodyPr lIns="8155" tIns="8780" rIns="8155" bIns="8780">
            <a:spAutoFit/>
          </a:bodyPr>
          <a:lstStyle/>
          <a:p>
            <a:pPr marL="87313" indent="-87313" algn="ctr" defTabSz="176213" eaLnBrk="0" hangingPunct="0"/>
            <a:r>
              <a:rPr lang="en-US" sz="700" b="1" u="sng" dirty="0">
                <a:solidFill>
                  <a:srgbClr val="FFFF66"/>
                </a:solidFill>
              </a:rPr>
              <a:t>RESULTS</a:t>
            </a:r>
          </a:p>
          <a:p>
            <a:pPr marL="87313" indent="-87313" algn="ctr" defTabSz="176213" eaLnBrk="0" hangingPunct="0"/>
            <a:endParaRPr lang="en-US" sz="300" b="1" dirty="0">
              <a:solidFill>
                <a:srgbClr val="FFFF66"/>
              </a:solidFill>
            </a:endParaRPr>
          </a:p>
          <a:p>
            <a:pPr marL="87313" indent="-87313" defTabSz="176213" eaLnBrk="0" hangingPunct="0"/>
            <a:r>
              <a:rPr lang="en-US" sz="600" dirty="0">
                <a:solidFill>
                  <a:schemeClr val="bg1"/>
                </a:solidFill>
              </a:rPr>
              <a:t>	We replicated previous findings for young adults that strong contexts enhanced both hit and false alarm rates.  While older adults showed a similar increase in hit rates for strong contexts, their false alarm rate was no higher for strong than weak contexts.  This finding contrasts previous research showing an increase in false alarms with age to related information.</a:t>
            </a:r>
          </a:p>
          <a:p>
            <a:pPr marL="87313" indent="-87313" defTabSz="176213" eaLnBrk="0" hangingPunct="0"/>
            <a:endParaRPr lang="en-US" sz="600" dirty="0">
              <a:solidFill>
                <a:schemeClr val="bg1"/>
              </a:solidFill>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buFont typeface="Wingdings" pitchFamily="2" charset="2"/>
              <a:buNone/>
            </a:pPr>
            <a:endParaRPr lang="sv-SE" sz="600" b="1" dirty="0">
              <a:solidFill>
                <a:schemeClr val="bg1"/>
              </a:solidFill>
              <a:latin typeface="Times New Roman" pitchFamily="18" charset="0"/>
            </a:endParaRPr>
          </a:p>
          <a:p>
            <a:pPr marL="87313" indent="-87313" defTabSz="176213" eaLnBrk="0" hangingPunct="0">
              <a:lnSpc>
                <a:spcPct val="120000"/>
              </a:lnSpc>
              <a:spcAft>
                <a:spcPct val="50000"/>
              </a:spcAft>
            </a:pPr>
            <a:endParaRPr lang="en-US" sz="600" b="1" dirty="0">
              <a:solidFill>
                <a:srgbClr val="FFFF66"/>
              </a:solidFill>
            </a:endParaRPr>
          </a:p>
          <a:p>
            <a:pPr marL="87313" indent="-87313" defTabSz="176213" eaLnBrk="0" hangingPunct="0">
              <a:lnSpc>
                <a:spcPct val="120000"/>
              </a:lnSpc>
              <a:spcAft>
                <a:spcPct val="50000"/>
              </a:spcAft>
            </a:pPr>
            <a:endParaRPr lang="en-US" sz="600" b="1" dirty="0">
              <a:solidFill>
                <a:srgbClr val="FFFF66"/>
              </a:solidFill>
            </a:endParaRPr>
          </a:p>
          <a:p>
            <a:pPr marL="87313" indent="-87313" defTabSz="176213" eaLnBrk="0" hangingPunct="0">
              <a:lnSpc>
                <a:spcPct val="120000"/>
              </a:lnSpc>
              <a:spcAft>
                <a:spcPct val="50000"/>
              </a:spcAft>
            </a:pPr>
            <a:endParaRPr lang="en-US" sz="600" b="1" dirty="0">
              <a:solidFill>
                <a:srgbClr val="FFFF66"/>
              </a:solidFill>
            </a:endParaRPr>
          </a:p>
          <a:p>
            <a:pPr marL="87313" indent="-87313" defTabSz="176213" eaLnBrk="0" hangingPunct="0">
              <a:lnSpc>
                <a:spcPct val="120000"/>
              </a:lnSpc>
              <a:spcAft>
                <a:spcPct val="50000"/>
              </a:spcAft>
            </a:pPr>
            <a:r>
              <a:rPr lang="en-US" sz="600" b="1" dirty="0">
                <a:solidFill>
                  <a:srgbClr val="FFFF66"/>
                </a:solidFill>
              </a:rPr>
              <a:t>Hits								     False Alarms</a:t>
            </a:r>
          </a:p>
          <a:p>
            <a:pPr marL="87313" indent="-87313" defTabSz="176213" eaLnBrk="0" hangingPunct="0"/>
            <a:r>
              <a:rPr lang="en-US" sz="600" dirty="0">
                <a:solidFill>
                  <a:srgbClr val="FFFF99"/>
                </a:solidFill>
              </a:rPr>
              <a:t>Main effect of context, </a:t>
            </a:r>
            <a:r>
              <a:rPr lang="en-US" sz="600" i="1" dirty="0">
                <a:solidFill>
                  <a:srgbClr val="FFFF99"/>
                </a:solidFill>
              </a:rPr>
              <a:t>F</a:t>
            </a:r>
            <a:r>
              <a:rPr lang="en-US" sz="600" dirty="0">
                <a:solidFill>
                  <a:srgbClr val="FFFF99"/>
                </a:solidFill>
              </a:rPr>
              <a:t>(1, 54) = 74.45, </a:t>
            </a:r>
            <a:r>
              <a:rPr lang="en-US" sz="600" i="1" dirty="0">
                <a:solidFill>
                  <a:srgbClr val="FFFF99"/>
                </a:solidFill>
              </a:rPr>
              <a:t>p</a:t>
            </a:r>
            <a:r>
              <a:rPr lang="en-US" sz="600" dirty="0">
                <a:solidFill>
                  <a:srgbClr val="FFFF99"/>
                </a:solidFill>
              </a:rPr>
              <a:t>&lt;.001  Main effect of context, </a:t>
            </a:r>
            <a:r>
              <a:rPr lang="en-US" sz="600" i="1" dirty="0">
                <a:solidFill>
                  <a:srgbClr val="FFFF99"/>
                </a:solidFill>
              </a:rPr>
              <a:t>F</a:t>
            </a:r>
            <a:r>
              <a:rPr lang="en-US" sz="600" dirty="0">
                <a:solidFill>
                  <a:srgbClr val="FFFF99"/>
                </a:solidFill>
              </a:rPr>
              <a:t>(1, 54) = 20.56, </a:t>
            </a:r>
            <a:r>
              <a:rPr lang="en-US" sz="600" i="1" dirty="0">
                <a:solidFill>
                  <a:srgbClr val="FFFF99"/>
                </a:solidFill>
              </a:rPr>
              <a:t>p</a:t>
            </a:r>
            <a:r>
              <a:rPr lang="en-US" sz="600" dirty="0">
                <a:solidFill>
                  <a:srgbClr val="FFFF99"/>
                </a:solidFill>
              </a:rPr>
              <a:t>&lt;.001</a:t>
            </a:r>
          </a:p>
          <a:p>
            <a:pPr marL="87313" indent="-87313" defTabSz="176213" eaLnBrk="0" hangingPunct="0"/>
            <a:r>
              <a:rPr lang="en-US" sz="600" dirty="0">
                <a:solidFill>
                  <a:schemeClr val="bg1"/>
                </a:solidFill>
              </a:rPr>
              <a:t>No effect of age, </a:t>
            </a:r>
            <a:r>
              <a:rPr lang="en-US" sz="600" i="1" dirty="0">
                <a:solidFill>
                  <a:schemeClr val="bg1"/>
                </a:solidFill>
              </a:rPr>
              <a:t>F</a:t>
            </a:r>
            <a:r>
              <a:rPr lang="en-US" sz="600" dirty="0">
                <a:solidFill>
                  <a:schemeClr val="bg1"/>
                </a:solidFill>
              </a:rPr>
              <a:t>(1, 54) = .00, </a:t>
            </a:r>
            <a:r>
              <a:rPr lang="en-US" sz="600" i="1" dirty="0">
                <a:solidFill>
                  <a:schemeClr val="bg1"/>
                </a:solidFill>
              </a:rPr>
              <a:t>p</a:t>
            </a:r>
            <a:r>
              <a:rPr lang="en-US" sz="600" dirty="0">
                <a:solidFill>
                  <a:schemeClr val="bg1"/>
                </a:solidFill>
              </a:rPr>
              <a:t>&gt;.95		     No effect of age, </a:t>
            </a:r>
            <a:r>
              <a:rPr lang="en-US" sz="600" i="1" dirty="0">
                <a:solidFill>
                  <a:schemeClr val="bg1"/>
                </a:solidFill>
              </a:rPr>
              <a:t>F</a:t>
            </a:r>
            <a:r>
              <a:rPr lang="en-US" sz="600" dirty="0">
                <a:solidFill>
                  <a:schemeClr val="bg1"/>
                </a:solidFill>
              </a:rPr>
              <a:t>(1, 54) = 1.08, </a:t>
            </a:r>
            <a:r>
              <a:rPr lang="en-US" sz="600" i="1" dirty="0">
                <a:solidFill>
                  <a:schemeClr val="bg1"/>
                </a:solidFill>
              </a:rPr>
              <a:t>p</a:t>
            </a:r>
            <a:r>
              <a:rPr lang="en-US" sz="600" dirty="0">
                <a:solidFill>
                  <a:schemeClr val="bg1"/>
                </a:solidFill>
              </a:rPr>
              <a:t>&gt;.30</a:t>
            </a:r>
          </a:p>
          <a:p>
            <a:pPr marL="87313" indent="-87313" defTabSz="176213" eaLnBrk="0" hangingPunct="0"/>
            <a:r>
              <a:rPr lang="en-US" sz="600" dirty="0">
                <a:solidFill>
                  <a:schemeClr val="bg1"/>
                </a:solidFill>
              </a:rPr>
              <a:t>No interaction, </a:t>
            </a:r>
            <a:r>
              <a:rPr lang="en-US" sz="600" i="1" dirty="0">
                <a:solidFill>
                  <a:schemeClr val="bg1"/>
                </a:solidFill>
              </a:rPr>
              <a:t>F</a:t>
            </a:r>
            <a:r>
              <a:rPr lang="en-US" sz="600" dirty="0">
                <a:solidFill>
                  <a:schemeClr val="bg1"/>
                </a:solidFill>
              </a:rPr>
              <a:t>(1, 54) = .51, </a:t>
            </a:r>
            <a:r>
              <a:rPr lang="en-US" sz="600" i="1" dirty="0">
                <a:solidFill>
                  <a:schemeClr val="bg1"/>
                </a:solidFill>
              </a:rPr>
              <a:t>p</a:t>
            </a:r>
            <a:r>
              <a:rPr lang="en-US" sz="600" dirty="0">
                <a:solidFill>
                  <a:schemeClr val="bg1"/>
                </a:solidFill>
              </a:rPr>
              <a:t>&gt;.45		     </a:t>
            </a:r>
            <a:r>
              <a:rPr lang="en-US" sz="600" dirty="0">
                <a:solidFill>
                  <a:srgbClr val="FFFF99"/>
                </a:solidFill>
              </a:rPr>
              <a:t>Age x ctx interaction, </a:t>
            </a:r>
            <a:r>
              <a:rPr lang="en-US" sz="600" i="1" dirty="0">
                <a:solidFill>
                  <a:srgbClr val="FFFF99"/>
                </a:solidFill>
              </a:rPr>
              <a:t>F</a:t>
            </a:r>
            <a:r>
              <a:rPr lang="en-US" sz="600" dirty="0">
                <a:solidFill>
                  <a:srgbClr val="FFFF99"/>
                </a:solidFill>
              </a:rPr>
              <a:t>(1, 54) = 3.93, </a:t>
            </a:r>
            <a:r>
              <a:rPr lang="en-US" sz="600" i="1" dirty="0">
                <a:solidFill>
                  <a:srgbClr val="FFFF99"/>
                </a:solidFill>
              </a:rPr>
              <a:t>p</a:t>
            </a:r>
            <a:r>
              <a:rPr lang="en-US" sz="600" dirty="0">
                <a:solidFill>
                  <a:srgbClr val="FFFF99"/>
                </a:solidFill>
              </a:rPr>
              <a:t>=.05</a:t>
            </a:r>
            <a:r>
              <a:rPr lang="en-US" sz="600" dirty="0">
                <a:solidFill>
                  <a:schemeClr val="bg1"/>
                </a:solidFill>
              </a:rPr>
              <a:t>	</a:t>
            </a:r>
          </a:p>
          <a:p>
            <a:pPr marL="87313" indent="-87313" defTabSz="176213" eaLnBrk="0" hangingPunct="0">
              <a:lnSpc>
                <a:spcPct val="120000"/>
              </a:lnSpc>
              <a:spcAft>
                <a:spcPct val="50000"/>
              </a:spcAft>
            </a:pPr>
            <a:r>
              <a:rPr lang="en-US" sz="700" b="1" dirty="0">
                <a:solidFill>
                  <a:srgbClr val="FFFF66"/>
                </a:solidFill>
              </a:rPr>
              <a:t>	Experiment 2</a:t>
            </a:r>
          </a:p>
          <a:p>
            <a:pPr marL="87313" indent="-87313" defTabSz="176213" eaLnBrk="0" hangingPunct="0"/>
            <a:r>
              <a:rPr lang="en-US" sz="600" dirty="0">
                <a:solidFill>
                  <a:srgbClr val="FFFF66"/>
                </a:solidFill>
              </a:rPr>
              <a:t>	</a:t>
            </a:r>
            <a:r>
              <a:rPr lang="en-US" sz="600" dirty="0">
                <a:solidFill>
                  <a:schemeClr val="bg1"/>
                </a:solidFill>
              </a:rPr>
              <a:t>The results of Experiment 1 suggest that young, but not older, adults are more prone to commit false alarms to strong contexts than weak contexts.  Although this finding represents a potential exception to the tendency for older adults to have higher rates of false memories for related information, it is possible that older adults found the contexts less rich than younger adults, or did not generate contextually-related items during encoding to the same extent as young.  Experiment 2 explored these possibilities. </a:t>
            </a:r>
            <a:endParaRPr lang="en-US" sz="600" dirty="0">
              <a:solidFill>
                <a:srgbClr val="FFFF66"/>
              </a:solidFill>
            </a:endParaRPr>
          </a:p>
          <a:p>
            <a:pPr marL="87313" indent="-87313" algn="ctr" defTabSz="176213" eaLnBrk="0" hangingPunct="0">
              <a:lnSpc>
                <a:spcPct val="120000"/>
              </a:lnSpc>
              <a:buClr>
                <a:srgbClr val="FFFF00"/>
              </a:buClr>
              <a:buFont typeface="Wingdings" pitchFamily="2" charset="2"/>
              <a:buNone/>
            </a:pPr>
            <a:r>
              <a:rPr lang="en-US" sz="700" b="1" u="sng" dirty="0">
                <a:solidFill>
                  <a:srgbClr val="FFFF66"/>
                </a:solidFill>
              </a:rPr>
              <a:t>METHODS</a:t>
            </a:r>
          </a:p>
          <a:p>
            <a:pPr marL="87313" indent="-87313" algn="ctr" defTabSz="176213" eaLnBrk="0" hangingPunct="0">
              <a:lnSpc>
                <a:spcPct val="120000"/>
              </a:lnSpc>
              <a:buClr>
                <a:srgbClr val="FFFF00"/>
              </a:buClr>
              <a:buFont typeface="Wingdings" pitchFamily="2" charset="2"/>
              <a:buNone/>
            </a:pPr>
            <a:endParaRPr lang="en-US" sz="600" b="1" u="sng" dirty="0">
              <a:solidFill>
                <a:srgbClr val="FFFF66"/>
              </a:solidFill>
            </a:endParaRPr>
          </a:p>
          <a:p>
            <a:pPr marL="87313" indent="-87313" defTabSz="176213" eaLnBrk="0" hangingPunct="0"/>
            <a:r>
              <a:rPr lang="en-US" sz="600" dirty="0">
                <a:solidFill>
                  <a:schemeClr val="bg1"/>
                </a:solidFill>
              </a:rPr>
              <a:t>	17 young (</a:t>
            </a:r>
            <a:r>
              <a:rPr lang="en-US" sz="600" i="1" dirty="0">
                <a:solidFill>
                  <a:schemeClr val="bg1"/>
                </a:solidFill>
              </a:rPr>
              <a:t>M</a:t>
            </a:r>
            <a:r>
              <a:rPr lang="en-US" sz="600" dirty="0">
                <a:solidFill>
                  <a:schemeClr val="bg1"/>
                </a:solidFill>
              </a:rPr>
              <a:t> age = 23.2) and 17 older (</a:t>
            </a:r>
            <a:r>
              <a:rPr lang="en-US" sz="600" i="1" dirty="0">
                <a:solidFill>
                  <a:schemeClr val="bg1"/>
                </a:solidFill>
              </a:rPr>
              <a:t>M</a:t>
            </a:r>
            <a:r>
              <a:rPr lang="en-US" sz="600" dirty="0">
                <a:solidFill>
                  <a:schemeClr val="bg1"/>
                </a:solidFill>
              </a:rPr>
              <a:t> age = 74.6) adults participated in this experiment.  With the exception of the nature of the memory test, the methods were identical to Experiment 1.  Participants completed an inclusion test (adapted from Brainerd &amp; Reyna, 1998; Schacter, Cendan, Dodson, &amp; Clifford, 2001), making judgments of whether the words presented at recognition corresponded to, </a:t>
            </a:r>
            <a:r>
              <a:rPr lang="en-US" sz="600" i="1" dirty="0">
                <a:solidFill>
                  <a:schemeClr val="bg1"/>
                </a:solidFill>
              </a:rPr>
              <a:t>or were related to</a:t>
            </a:r>
            <a:r>
              <a:rPr lang="en-US" sz="600" dirty="0">
                <a:solidFill>
                  <a:schemeClr val="bg1"/>
                </a:solidFill>
              </a:rPr>
              <a:t>, a previously studied context.  This modified recognition test allowed us to assess the extent to which young and older adults encoded the contexts and assessed the recognition items as related to them.</a:t>
            </a:r>
            <a:endParaRPr lang="en-US" sz="600" b="1" u="sng" dirty="0">
              <a:solidFill>
                <a:srgbClr val="FFFF66"/>
              </a:solidFill>
            </a:endParaRPr>
          </a:p>
          <a:p>
            <a:pPr marL="87313" indent="-87313" defTabSz="176213" eaLnBrk="0" hangingPunct="0">
              <a:buFont typeface="Wingdings" pitchFamily="2" charset="2"/>
              <a:buNone/>
            </a:pPr>
            <a:endParaRPr lang="sv-SE" sz="600" b="1" dirty="0">
              <a:solidFill>
                <a:schemeClr val="bg1"/>
              </a:solidFill>
            </a:endParaRPr>
          </a:p>
          <a:p>
            <a:pPr marL="87313" indent="-87313" algn="ctr" defTabSz="176213" eaLnBrk="0" hangingPunct="0"/>
            <a:r>
              <a:rPr lang="en-US" sz="700" b="1" u="sng" dirty="0">
                <a:solidFill>
                  <a:srgbClr val="FFFF66"/>
                </a:solidFill>
              </a:rPr>
              <a:t>RESULTS</a:t>
            </a:r>
          </a:p>
          <a:p>
            <a:pPr marL="87313" indent="-87313" algn="ctr" defTabSz="176213" eaLnBrk="0" hangingPunct="0"/>
            <a:r>
              <a:rPr lang="en-US" sz="600" dirty="0">
                <a:solidFill>
                  <a:schemeClr val="bg1"/>
                </a:solidFill>
              </a:rPr>
              <a:t>	</a:t>
            </a:r>
            <a:endParaRPr lang="sv-SE" sz="600" b="1" dirty="0">
              <a:solidFill>
                <a:schemeClr val="bg1"/>
              </a:solidFill>
              <a:latin typeface="Times New Roman" pitchFamily="18" charset="0"/>
            </a:endParaRPr>
          </a:p>
          <a:p>
            <a:pPr marL="87313" indent="-87313" defTabSz="176213" eaLnBrk="0" hangingPunct="0">
              <a:buFont typeface="Wingdings" pitchFamily="2" charset="2"/>
              <a:buNone/>
            </a:pPr>
            <a:r>
              <a:rPr lang="sv-SE" sz="600" b="1" dirty="0">
                <a:solidFill>
                  <a:schemeClr val="bg1"/>
                </a:solidFill>
                <a:latin typeface="Times New Roman" pitchFamily="18" charset="0"/>
              </a:rPr>
              <a:t>	</a:t>
            </a:r>
            <a:r>
              <a:rPr lang="sv-SE" sz="600" dirty="0">
                <a:solidFill>
                  <a:schemeClr val="bg1"/>
                </a:solidFill>
              </a:rPr>
              <a:t>Results indicate that young and elderly do not differ in the extent to which they consider items to be related to previously studied contexts.  This suggests that the results of Experiment 1 do not reflect age differences in ideas about what consistutes a context, or the ability to generate items related to a context.</a:t>
            </a:r>
          </a:p>
          <a:p>
            <a:pPr marL="87313" indent="-87313" defTabSz="176213" eaLnBrk="0" hangingPunct="0">
              <a:buFont typeface="Wingdings" pitchFamily="2" charset="2"/>
              <a:buNone/>
            </a:pPr>
            <a:r>
              <a:rPr lang="sv-SE" sz="600" dirty="0">
                <a:solidFill>
                  <a:schemeClr val="bg1"/>
                </a:solidFill>
              </a:rPr>
              <a:t>	</a:t>
            </a:r>
          </a:p>
        </p:txBody>
      </p:sp>
      <p:sp>
        <p:nvSpPr>
          <p:cNvPr id="5131" name="Text Box 11"/>
          <p:cNvSpPr txBox="1">
            <a:spLocks noChangeArrowheads="1"/>
          </p:cNvSpPr>
          <p:nvPr/>
        </p:nvSpPr>
        <p:spPr bwMode="auto">
          <a:xfrm>
            <a:off x="6146800" y="1143000"/>
            <a:ext cx="2797175" cy="4386263"/>
          </a:xfrm>
          <a:prstGeom prst="rect">
            <a:avLst/>
          </a:prstGeom>
          <a:noFill/>
          <a:ln w="9525">
            <a:noFill/>
            <a:miter lim="800000"/>
            <a:headEnd/>
            <a:tailEnd/>
          </a:ln>
          <a:effectLst/>
        </p:spPr>
        <p:txBody>
          <a:bodyPr lIns="8155" tIns="8780" rIns="8155" bIns="8780">
            <a:spAutoFit/>
          </a:bodyPr>
          <a:lstStyle/>
          <a:p>
            <a:pPr marL="87313" indent="-87313" algn="ctr" defTabSz="176213" eaLnBrk="0" hangingPunct="0">
              <a:buFont typeface="Wingdings" pitchFamily="2" charset="2"/>
              <a:buNone/>
            </a:pPr>
            <a:endParaRPr lang="en-US" sz="700" b="1" u="sng" dirty="0">
              <a:solidFill>
                <a:srgbClr val="FFFF66"/>
              </a:solidFill>
            </a:endParaRPr>
          </a:p>
          <a:p>
            <a:pPr marL="87313" indent="-87313" defTabSz="176213" eaLnBrk="0" hangingPunct="0">
              <a:buFont typeface="Wingdings" pitchFamily="2" charset="2"/>
              <a:buNone/>
            </a:pPr>
            <a:r>
              <a:rPr lang="sv-SE" sz="600" dirty="0">
                <a:solidFill>
                  <a:schemeClr val="bg1"/>
                </a:solidFill>
              </a:rPr>
              <a:t>	</a:t>
            </a:r>
            <a:r>
              <a:rPr lang="sv-SE" sz="600" dirty="0">
                <a:solidFill>
                  <a:srgbClr val="FFFF99"/>
                </a:solidFill>
              </a:rPr>
              <a:t>Main effect of context, </a:t>
            </a:r>
            <a:r>
              <a:rPr lang="sv-SE" sz="600" i="1" dirty="0">
                <a:solidFill>
                  <a:srgbClr val="FFFF99"/>
                </a:solidFill>
              </a:rPr>
              <a:t>F</a:t>
            </a:r>
            <a:r>
              <a:rPr lang="sv-SE" sz="600" dirty="0">
                <a:solidFill>
                  <a:srgbClr val="FFFF99"/>
                </a:solidFill>
              </a:rPr>
              <a:t>(1, 32) = 13.41, </a:t>
            </a:r>
            <a:r>
              <a:rPr lang="sv-SE" sz="600" i="1" dirty="0">
                <a:solidFill>
                  <a:srgbClr val="FFFF99"/>
                </a:solidFill>
              </a:rPr>
              <a:t>p</a:t>
            </a:r>
            <a:r>
              <a:rPr lang="sv-SE" sz="600" dirty="0">
                <a:solidFill>
                  <a:srgbClr val="FFFF99"/>
                </a:solidFill>
              </a:rPr>
              <a:t>&lt;.002</a:t>
            </a:r>
          </a:p>
          <a:p>
            <a:pPr marL="87313" indent="-87313" defTabSz="176213" eaLnBrk="0" hangingPunct="0"/>
            <a:r>
              <a:rPr lang="sv-SE" sz="600" dirty="0">
                <a:solidFill>
                  <a:schemeClr val="bg1"/>
                </a:solidFill>
              </a:rPr>
              <a:t>	</a:t>
            </a:r>
            <a:r>
              <a:rPr lang="sv-SE" sz="600" dirty="0">
                <a:solidFill>
                  <a:srgbClr val="FFFF99"/>
                </a:solidFill>
              </a:rPr>
              <a:t>Main effect of veridical studied item vs. related, </a:t>
            </a:r>
            <a:r>
              <a:rPr lang="sv-SE" sz="600" i="1" dirty="0">
                <a:solidFill>
                  <a:srgbClr val="FFFF99"/>
                </a:solidFill>
              </a:rPr>
              <a:t>F</a:t>
            </a:r>
            <a:r>
              <a:rPr lang="sv-SE" sz="600" dirty="0">
                <a:solidFill>
                  <a:srgbClr val="FFFF99"/>
                </a:solidFill>
              </a:rPr>
              <a:t>(1, 32) = 59.35, </a:t>
            </a:r>
            <a:r>
              <a:rPr lang="sv-SE" sz="600" i="1" dirty="0">
                <a:solidFill>
                  <a:srgbClr val="FFFF99"/>
                </a:solidFill>
              </a:rPr>
              <a:t>p</a:t>
            </a:r>
            <a:r>
              <a:rPr lang="sv-SE" sz="600" dirty="0">
                <a:solidFill>
                  <a:srgbClr val="FFFF99"/>
                </a:solidFill>
              </a:rPr>
              <a:t>&lt;.001</a:t>
            </a:r>
          </a:p>
          <a:p>
            <a:pPr marL="87313" indent="-87313" defTabSz="176213" eaLnBrk="0" hangingPunct="0"/>
            <a:r>
              <a:rPr lang="sv-SE" sz="600" dirty="0">
                <a:solidFill>
                  <a:schemeClr val="bg1"/>
                </a:solidFill>
              </a:rPr>
              <a:t>	Trend for an interaction of context x related/old, </a:t>
            </a:r>
            <a:r>
              <a:rPr lang="sv-SE" sz="600" i="1" dirty="0">
                <a:solidFill>
                  <a:schemeClr val="bg1"/>
                </a:solidFill>
              </a:rPr>
              <a:t>F</a:t>
            </a:r>
            <a:r>
              <a:rPr lang="sv-SE" sz="600" dirty="0">
                <a:solidFill>
                  <a:schemeClr val="bg1"/>
                </a:solidFill>
              </a:rPr>
              <a:t>(1, 32) = 2.88, </a:t>
            </a:r>
            <a:r>
              <a:rPr lang="sv-SE" sz="600" i="1" dirty="0">
                <a:solidFill>
                  <a:schemeClr val="bg1"/>
                </a:solidFill>
              </a:rPr>
              <a:t>p</a:t>
            </a:r>
            <a:r>
              <a:rPr lang="sv-SE" sz="600" dirty="0">
                <a:solidFill>
                  <a:schemeClr val="bg1"/>
                </a:solidFill>
              </a:rPr>
              <a:t>=.10</a:t>
            </a:r>
          </a:p>
          <a:p>
            <a:pPr marL="87313" indent="-87313" defTabSz="176213" eaLnBrk="0" hangingPunct="0"/>
            <a:r>
              <a:rPr lang="sv-SE" sz="600" dirty="0">
                <a:solidFill>
                  <a:schemeClr val="bg1"/>
                </a:solidFill>
              </a:rPr>
              <a:t>	No trends for main effects of interactions involving age, </a:t>
            </a:r>
            <a:r>
              <a:rPr lang="sv-SE" sz="600" i="1" dirty="0">
                <a:solidFill>
                  <a:schemeClr val="bg1"/>
                </a:solidFill>
              </a:rPr>
              <a:t>F</a:t>
            </a:r>
            <a:r>
              <a:rPr lang="sv-SE" sz="600" dirty="0">
                <a:solidFill>
                  <a:schemeClr val="bg1"/>
                </a:solidFill>
              </a:rPr>
              <a:t>s&lt;1.5</a:t>
            </a: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algn="ctr" defTabSz="176213" eaLnBrk="0" hangingPunct="0">
              <a:buFont typeface="Wingdings" pitchFamily="2" charset="2"/>
              <a:buNone/>
            </a:pPr>
            <a:endParaRPr lang="en-US" sz="700" b="1" u="sng" dirty="0">
              <a:solidFill>
                <a:srgbClr val="FFFF66"/>
              </a:solidFill>
            </a:endParaRPr>
          </a:p>
          <a:p>
            <a:pPr marL="87313" indent="-87313" defTabSz="176213" eaLnBrk="0" hangingPunct="0">
              <a:buFont typeface="Wingdings" pitchFamily="2" charset="2"/>
              <a:buNone/>
            </a:pPr>
            <a:endParaRPr lang="en-US" sz="700" dirty="0">
              <a:solidFill>
                <a:schemeClr val="bg1"/>
              </a:solidFill>
            </a:endParaRPr>
          </a:p>
          <a:p>
            <a:pPr marL="87313" indent="-87313" defTabSz="176213" eaLnBrk="0" hangingPunct="0">
              <a:buFont typeface="Wingdings" pitchFamily="2" charset="2"/>
              <a:buNone/>
            </a:pPr>
            <a:endParaRPr lang="en-US" sz="700" dirty="0">
              <a:solidFill>
                <a:schemeClr val="bg1"/>
              </a:solidFill>
            </a:endParaRPr>
          </a:p>
          <a:p>
            <a:pPr marL="87313" indent="-87313" defTabSz="176213" eaLnBrk="0" hangingPunct="0">
              <a:buFont typeface="Wingdings" pitchFamily="2" charset="2"/>
              <a:buNone/>
            </a:pPr>
            <a:r>
              <a:rPr lang="en-US" sz="600" dirty="0">
                <a:solidFill>
                  <a:schemeClr val="bg1"/>
                </a:solidFill>
              </a:rPr>
              <a:t>	Participants rated the relatedness of the critical target or lure item to the original context pair (e.g., stroller-bottle, crib) as an additional measure of the extent to which items were perceived as contextually-related.  All three items were presented to participants so that this task made no memory demands.  A rating of ‘1’ indicated “definitely yes (the item fits the same context as the pair)” and a rating of ‘4’ indicated “definitely no”.  The average ratings for the triplets were:  				Young = 1.51	Elderly = 1.37</a:t>
            </a:r>
          </a:p>
          <a:p>
            <a:pPr marL="87313" indent="-87313" defTabSz="176213" eaLnBrk="0" hangingPunct="0">
              <a:buFont typeface="Wingdings" pitchFamily="2" charset="2"/>
              <a:buNone/>
            </a:pPr>
            <a:r>
              <a:rPr lang="en-US" sz="600" dirty="0">
                <a:solidFill>
                  <a:schemeClr val="bg1"/>
                </a:solidFill>
              </a:rPr>
              <a:t>	Across all items, elderly rated the items as significantly </a:t>
            </a:r>
            <a:r>
              <a:rPr lang="en-US" sz="600" i="1" dirty="0">
                <a:solidFill>
                  <a:schemeClr val="bg1"/>
                </a:solidFill>
              </a:rPr>
              <a:t>more</a:t>
            </a:r>
            <a:r>
              <a:rPr lang="en-US" sz="600" dirty="0">
                <a:solidFill>
                  <a:schemeClr val="bg1"/>
                </a:solidFill>
              </a:rPr>
              <a:t> related to the contexts than the young adults, </a:t>
            </a:r>
            <a:r>
              <a:rPr lang="en-US" sz="600" i="1" dirty="0">
                <a:solidFill>
                  <a:schemeClr val="bg1"/>
                </a:solidFill>
              </a:rPr>
              <a:t>t </a:t>
            </a:r>
            <a:r>
              <a:rPr lang="en-US" sz="600" dirty="0">
                <a:solidFill>
                  <a:schemeClr val="bg1"/>
                </a:solidFill>
              </a:rPr>
              <a:t>(334) = 3.29, </a:t>
            </a:r>
            <a:r>
              <a:rPr lang="en-US" sz="600" i="1" dirty="0">
                <a:solidFill>
                  <a:schemeClr val="bg1"/>
                </a:solidFill>
              </a:rPr>
              <a:t>p</a:t>
            </a:r>
            <a:r>
              <a:rPr lang="en-US" sz="600" dirty="0">
                <a:solidFill>
                  <a:schemeClr val="bg1"/>
                </a:solidFill>
              </a:rPr>
              <a:t>&lt;.001. </a:t>
            </a:r>
          </a:p>
          <a:p>
            <a:pPr marL="87313" indent="-87313" algn="ctr" defTabSz="176213" eaLnBrk="0" hangingPunct="0">
              <a:buFont typeface="Wingdings" pitchFamily="2" charset="2"/>
              <a:buNone/>
            </a:pPr>
            <a:endParaRPr lang="en-US" sz="600" dirty="0">
              <a:solidFill>
                <a:schemeClr val="bg1"/>
              </a:solidFill>
            </a:endParaRPr>
          </a:p>
          <a:p>
            <a:pPr marL="87313" indent="-87313" algn="ctr" defTabSz="176213" eaLnBrk="0" hangingPunct="0">
              <a:buFont typeface="Wingdings" pitchFamily="2" charset="2"/>
              <a:buNone/>
            </a:pPr>
            <a:r>
              <a:rPr lang="en-US" sz="700" b="1" u="sng" dirty="0">
                <a:solidFill>
                  <a:srgbClr val="FFFF66"/>
                </a:solidFill>
              </a:rPr>
              <a:t>DISCUSSION</a:t>
            </a:r>
          </a:p>
          <a:p>
            <a:pPr marL="87313" indent="-87313" algn="ctr" defTabSz="176213" eaLnBrk="0" hangingPunct="0">
              <a:buFont typeface="Wingdings" pitchFamily="2" charset="2"/>
              <a:buNone/>
            </a:pPr>
            <a:endParaRPr lang="en-US" sz="300" b="1" u="sng" dirty="0">
              <a:solidFill>
                <a:srgbClr val="FFFF66"/>
              </a:solidFill>
            </a:endParaRPr>
          </a:p>
          <a:p>
            <a:pPr marL="87313" indent="-87313" defTabSz="176213" eaLnBrk="0" hangingPunct="0">
              <a:buFont typeface="Wingdings" pitchFamily="2" charset="2"/>
              <a:buNone/>
            </a:pPr>
            <a:r>
              <a:rPr lang="en-US" sz="600" dirty="0">
                <a:solidFill>
                  <a:schemeClr val="bg1"/>
                </a:solidFill>
                <a:cs typeface="Times New Roman" pitchFamily="18" charset="0"/>
              </a:rPr>
              <a:t>	In Experiment 1, we present evidence that strong related contextual information, compared to weak contextual information, leads young adults to commit memory errors disproportionately more than older adults.  This finding contrasts a wealth of literature showing that older adults falsely recognize related information more than young adults (e.g., Koutstaal &amp; Schacter, 1997; Koutstaal, 2003).  Although for both young and elderly hit rates are similarly higher for strong contexts than weak, Experiment 2 addresses the extent to which contexts were considered differently across the age groups.  On the basis of age-equivalent performance on an inclusive memory test and similar ratings of contextually-related triplets, we rule out the alternative explanation, that contexts were impoverished or less meaningful for older adults than young.</a:t>
            </a:r>
          </a:p>
          <a:p>
            <a:pPr marL="87313" indent="-87313" defTabSz="176213" eaLnBrk="0" hangingPunct="0">
              <a:buFont typeface="Wingdings" pitchFamily="2" charset="2"/>
              <a:buNone/>
            </a:pPr>
            <a:endParaRPr lang="en-US" sz="600" dirty="0">
              <a:solidFill>
                <a:schemeClr val="bg1"/>
              </a:solidFill>
              <a:cs typeface="Times New Roman" pitchFamily="18" charset="0"/>
            </a:endParaRPr>
          </a:p>
          <a:p>
            <a:pPr marL="87313" indent="-87313" defTabSz="176213" eaLnBrk="0" hangingPunct="0">
              <a:buFont typeface="Wingdings" pitchFamily="2" charset="2"/>
              <a:buNone/>
            </a:pPr>
            <a:r>
              <a:rPr lang="en-US" sz="600" dirty="0">
                <a:solidFill>
                  <a:schemeClr val="bg1"/>
                </a:solidFill>
                <a:cs typeface="Times New Roman" pitchFamily="18" charset="0"/>
              </a:rPr>
              <a:t>	Even under conditions in which young adults are prone to commit memory errors, older adults are no more prone to falsely endorse items strongly related to specific contexts than those weakly related to many contexts.  </a:t>
            </a:r>
            <a:r>
              <a:rPr lang="en-US" sz="600" dirty="0">
                <a:solidFill>
                  <a:schemeClr val="bg1"/>
                </a:solidFill>
              </a:rPr>
              <a:t>We suggest that the rich, supportive information provided by contexts can facilitate memory with age, supporting accurate recognition without leading older adults to generate false memories.</a:t>
            </a:r>
          </a:p>
        </p:txBody>
      </p:sp>
      <p:sp>
        <p:nvSpPr>
          <p:cNvPr id="5132" name="Line 12"/>
          <p:cNvSpPr>
            <a:spLocks noChangeShapeType="1"/>
          </p:cNvSpPr>
          <p:nvPr/>
        </p:nvSpPr>
        <p:spPr bwMode="auto">
          <a:xfrm>
            <a:off x="107950" y="6202363"/>
            <a:ext cx="8824913" cy="0"/>
          </a:xfrm>
          <a:prstGeom prst="line">
            <a:avLst/>
          </a:prstGeom>
          <a:noFill/>
          <a:ln w="76200" cmpd="tri">
            <a:solidFill>
              <a:srgbClr val="FFFF66"/>
            </a:solidFill>
            <a:round/>
            <a:headEnd/>
            <a:tailEnd/>
          </a:ln>
          <a:effectLst/>
        </p:spPr>
        <p:txBody>
          <a:bodyPr lIns="101313" tIns="50656" rIns="101313" bIns="50656">
            <a:spAutoFit/>
          </a:bodyPr>
          <a:lstStyle/>
          <a:p>
            <a:endParaRPr lang="en-US" dirty="0"/>
          </a:p>
        </p:txBody>
      </p:sp>
      <p:pic>
        <p:nvPicPr>
          <p:cNvPr id="5133" name="Picture 13" descr="4_inch_seal"/>
          <p:cNvPicPr>
            <a:picLocks noChangeAspect="1" noChangeArrowheads="1"/>
          </p:cNvPicPr>
          <p:nvPr/>
        </p:nvPicPr>
        <p:blipFill>
          <a:blip r:embed="rId2"/>
          <a:srcRect/>
          <a:stretch>
            <a:fillRect/>
          </a:stretch>
        </p:blipFill>
        <p:spPr bwMode="auto">
          <a:xfrm>
            <a:off x="339725" y="271463"/>
            <a:ext cx="666750" cy="666750"/>
          </a:xfrm>
          <a:prstGeom prst="rect">
            <a:avLst/>
          </a:prstGeom>
          <a:noFill/>
        </p:spPr>
      </p:pic>
      <p:pic>
        <p:nvPicPr>
          <p:cNvPr id="5134" name="Picture 14" descr="4_inch_seal"/>
          <p:cNvPicPr>
            <a:picLocks noChangeAspect="1" noChangeArrowheads="1"/>
          </p:cNvPicPr>
          <p:nvPr/>
        </p:nvPicPr>
        <p:blipFill>
          <a:blip r:embed="rId2"/>
          <a:srcRect/>
          <a:stretch>
            <a:fillRect/>
          </a:stretch>
        </p:blipFill>
        <p:spPr bwMode="auto">
          <a:xfrm>
            <a:off x="8148638" y="266700"/>
            <a:ext cx="666750" cy="666750"/>
          </a:xfrm>
          <a:prstGeom prst="rect">
            <a:avLst/>
          </a:prstGeom>
          <a:noFill/>
        </p:spPr>
      </p:pic>
      <p:pic>
        <p:nvPicPr>
          <p:cNvPr id="5135" name="Picture 15" descr="martinos_logo_big"/>
          <p:cNvPicPr>
            <a:picLocks noChangeAspect="1" noChangeArrowheads="1"/>
          </p:cNvPicPr>
          <p:nvPr/>
        </p:nvPicPr>
        <p:blipFill>
          <a:blip r:embed="rId3" cstate="print"/>
          <a:srcRect/>
          <a:stretch>
            <a:fillRect/>
          </a:stretch>
        </p:blipFill>
        <p:spPr bwMode="auto">
          <a:xfrm>
            <a:off x="1116013" y="279400"/>
            <a:ext cx="622300" cy="666750"/>
          </a:xfrm>
          <a:prstGeom prst="rect">
            <a:avLst/>
          </a:prstGeom>
          <a:noFill/>
        </p:spPr>
      </p:pic>
      <p:pic>
        <p:nvPicPr>
          <p:cNvPr id="5136" name="Picture 16"/>
          <p:cNvPicPr>
            <a:picLocks noChangeAspect="1" noChangeArrowheads="1"/>
          </p:cNvPicPr>
          <p:nvPr/>
        </p:nvPicPr>
        <p:blipFill>
          <a:blip r:embed="rId4" cstate="print"/>
          <a:srcRect/>
          <a:stretch>
            <a:fillRect/>
          </a:stretch>
        </p:blipFill>
        <p:spPr bwMode="auto">
          <a:xfrm>
            <a:off x="7337425" y="280988"/>
            <a:ext cx="711200" cy="681037"/>
          </a:xfrm>
          <a:prstGeom prst="rect">
            <a:avLst/>
          </a:prstGeom>
          <a:noFill/>
          <a:ln w="9525">
            <a:noFill/>
            <a:miter lim="800000"/>
            <a:headEnd/>
            <a:tailEnd/>
          </a:ln>
          <a:effectLst/>
        </p:spPr>
      </p:pic>
      <p:grpSp>
        <p:nvGrpSpPr>
          <p:cNvPr id="5137" name="Group 17"/>
          <p:cNvGrpSpPr>
            <a:grpSpLocks/>
          </p:cNvGrpSpPr>
          <p:nvPr/>
        </p:nvGrpSpPr>
        <p:grpSpPr bwMode="auto">
          <a:xfrm>
            <a:off x="238125" y="3914775"/>
            <a:ext cx="1117600" cy="709613"/>
            <a:chOff x="936" y="13914"/>
            <a:chExt cx="3942" cy="2502"/>
          </a:xfrm>
        </p:grpSpPr>
        <p:sp>
          <p:nvSpPr>
            <p:cNvPr id="5138" name="Rectangle 18"/>
            <p:cNvSpPr>
              <a:spLocks noChangeArrowheads="1"/>
            </p:cNvSpPr>
            <p:nvPr/>
          </p:nvSpPr>
          <p:spPr bwMode="auto">
            <a:xfrm>
              <a:off x="936" y="13914"/>
              <a:ext cx="3942" cy="2502"/>
            </a:xfrm>
            <a:prstGeom prst="rect">
              <a:avLst/>
            </a:prstGeom>
            <a:solidFill>
              <a:srgbClr val="C0C0C0"/>
            </a:solidFill>
            <a:ln w="9525">
              <a:solidFill>
                <a:schemeClr val="tx1"/>
              </a:solidFill>
              <a:miter lim="800000"/>
              <a:headEnd/>
              <a:tailEnd/>
            </a:ln>
            <a:effectLst/>
          </p:spPr>
          <p:txBody>
            <a:bodyPr lIns="101313" tIns="50656" rIns="101313" bIns="50656" anchor="ctr">
              <a:spAutoFit/>
            </a:bodyPr>
            <a:lstStyle/>
            <a:p>
              <a:endParaRPr lang="en-US" dirty="0"/>
            </a:p>
          </p:txBody>
        </p:sp>
        <p:pic>
          <p:nvPicPr>
            <p:cNvPr id="5139" name="Picture 19" descr="baby_stroller"/>
            <p:cNvPicPr>
              <a:picLocks noChangeAspect="1" noChangeArrowheads="1"/>
            </p:cNvPicPr>
            <p:nvPr/>
          </p:nvPicPr>
          <p:blipFill>
            <a:blip r:embed="rId5" cstate="print"/>
            <a:srcRect/>
            <a:stretch>
              <a:fillRect/>
            </a:stretch>
          </p:blipFill>
          <p:spPr bwMode="auto">
            <a:xfrm>
              <a:off x="2200" y="14186"/>
              <a:ext cx="1432" cy="2048"/>
            </a:xfrm>
            <a:prstGeom prst="rect">
              <a:avLst/>
            </a:prstGeom>
            <a:noFill/>
          </p:spPr>
        </p:pic>
      </p:grpSp>
      <p:grpSp>
        <p:nvGrpSpPr>
          <p:cNvPr id="5140" name="Group 20"/>
          <p:cNvGrpSpPr>
            <a:grpSpLocks/>
          </p:cNvGrpSpPr>
          <p:nvPr/>
        </p:nvGrpSpPr>
        <p:grpSpPr bwMode="auto">
          <a:xfrm>
            <a:off x="1557338" y="3914775"/>
            <a:ext cx="1117600" cy="709613"/>
            <a:chOff x="5410" y="13942"/>
            <a:chExt cx="3942" cy="2502"/>
          </a:xfrm>
        </p:grpSpPr>
        <p:sp>
          <p:nvSpPr>
            <p:cNvPr id="5141" name="Rectangle 21"/>
            <p:cNvSpPr>
              <a:spLocks noChangeArrowheads="1"/>
            </p:cNvSpPr>
            <p:nvPr/>
          </p:nvSpPr>
          <p:spPr bwMode="auto">
            <a:xfrm>
              <a:off x="5410" y="13942"/>
              <a:ext cx="3942" cy="2502"/>
            </a:xfrm>
            <a:prstGeom prst="rect">
              <a:avLst/>
            </a:prstGeom>
            <a:solidFill>
              <a:srgbClr val="C0C0C0"/>
            </a:solidFill>
            <a:ln w="9525">
              <a:solidFill>
                <a:schemeClr val="tx1"/>
              </a:solidFill>
              <a:miter lim="800000"/>
              <a:headEnd/>
              <a:tailEnd/>
            </a:ln>
            <a:effectLst/>
          </p:spPr>
          <p:txBody>
            <a:bodyPr lIns="101313" tIns="50656" rIns="101313" bIns="50656" anchor="ctr">
              <a:spAutoFit/>
            </a:bodyPr>
            <a:lstStyle/>
            <a:p>
              <a:endParaRPr lang="en-US" dirty="0"/>
            </a:p>
          </p:txBody>
        </p:sp>
        <p:pic>
          <p:nvPicPr>
            <p:cNvPr id="5142" name="Picture 22" descr="baby_bottle"/>
            <p:cNvPicPr>
              <a:picLocks noChangeAspect="1" noChangeArrowheads="1"/>
            </p:cNvPicPr>
            <p:nvPr/>
          </p:nvPicPr>
          <p:blipFill>
            <a:blip r:embed="rId6" cstate="print"/>
            <a:srcRect/>
            <a:stretch>
              <a:fillRect/>
            </a:stretch>
          </p:blipFill>
          <p:spPr bwMode="auto">
            <a:xfrm>
              <a:off x="6914" y="14132"/>
              <a:ext cx="824" cy="2048"/>
            </a:xfrm>
            <a:prstGeom prst="rect">
              <a:avLst/>
            </a:prstGeom>
            <a:noFill/>
          </p:spPr>
        </p:pic>
      </p:grpSp>
      <p:grpSp>
        <p:nvGrpSpPr>
          <p:cNvPr id="5143" name="Group 23"/>
          <p:cNvGrpSpPr>
            <a:grpSpLocks/>
          </p:cNvGrpSpPr>
          <p:nvPr/>
        </p:nvGrpSpPr>
        <p:grpSpPr bwMode="auto">
          <a:xfrm>
            <a:off x="3062288" y="1889125"/>
            <a:ext cx="2982912" cy="982663"/>
            <a:chOff x="10800" y="6514"/>
            <a:chExt cx="10527" cy="3468"/>
          </a:xfrm>
        </p:grpSpPr>
        <p:pic>
          <p:nvPicPr>
            <p:cNvPr id="5144" name="Picture 24"/>
            <p:cNvPicPr>
              <a:picLocks noChangeAspect="1" noChangeArrowheads="1"/>
            </p:cNvPicPr>
            <p:nvPr/>
          </p:nvPicPr>
          <p:blipFill>
            <a:blip r:embed="rId7"/>
            <a:srcRect l="2455" t="4051" r="12276" b="4051"/>
            <a:stretch>
              <a:fillRect/>
            </a:stretch>
          </p:blipFill>
          <p:spPr bwMode="auto">
            <a:xfrm>
              <a:off x="16020" y="6514"/>
              <a:ext cx="5307" cy="3468"/>
            </a:xfrm>
            <a:prstGeom prst="rect">
              <a:avLst/>
            </a:prstGeom>
            <a:noFill/>
            <a:ln w="9525">
              <a:noFill/>
              <a:miter lim="800000"/>
              <a:headEnd/>
              <a:tailEnd/>
            </a:ln>
          </p:spPr>
        </p:pic>
        <p:pic>
          <p:nvPicPr>
            <p:cNvPr id="5145" name="Picture 25"/>
            <p:cNvPicPr>
              <a:picLocks noChangeAspect="1" noChangeArrowheads="1"/>
            </p:cNvPicPr>
            <p:nvPr/>
          </p:nvPicPr>
          <p:blipFill>
            <a:blip r:embed="rId8"/>
            <a:srcRect l="2609" t="4103" r="9131" b="4103"/>
            <a:stretch>
              <a:fillRect/>
            </a:stretch>
          </p:blipFill>
          <p:spPr bwMode="auto">
            <a:xfrm>
              <a:off x="10800" y="6514"/>
              <a:ext cx="5245" cy="3465"/>
            </a:xfrm>
            <a:prstGeom prst="rect">
              <a:avLst/>
            </a:prstGeom>
            <a:noFill/>
            <a:ln w="9525">
              <a:noFill/>
              <a:miter lim="800000"/>
              <a:headEnd/>
              <a:tailEnd/>
            </a:ln>
          </p:spPr>
        </p:pic>
      </p:grpSp>
      <p:pic>
        <p:nvPicPr>
          <p:cNvPr id="5146" name="Picture 26"/>
          <p:cNvPicPr>
            <a:picLocks noChangeAspect="1" noChangeArrowheads="1"/>
          </p:cNvPicPr>
          <p:nvPr/>
        </p:nvPicPr>
        <p:blipFill>
          <a:blip r:embed="rId9"/>
          <a:srcRect l="1843" t="3595" r="12898" b="3595"/>
          <a:stretch>
            <a:fillRect/>
          </a:stretch>
        </p:blipFill>
        <p:spPr bwMode="auto">
          <a:xfrm>
            <a:off x="6634163" y="1692275"/>
            <a:ext cx="1755775" cy="979488"/>
          </a:xfrm>
          <a:prstGeom prst="rect">
            <a:avLst/>
          </a:prstGeom>
          <a:noFill/>
          <a:ln w="9525">
            <a:noFill/>
            <a:miter lim="800000"/>
            <a:headEnd/>
            <a:tailEnd/>
          </a:ln>
        </p:spPr>
      </p:pic>
      <p:sp>
        <p:nvSpPr>
          <p:cNvPr id="5147" name="Text Box 27"/>
          <p:cNvSpPr txBox="1">
            <a:spLocks noChangeArrowheads="1"/>
          </p:cNvSpPr>
          <p:nvPr/>
        </p:nvSpPr>
        <p:spPr bwMode="auto">
          <a:xfrm>
            <a:off x="4610100" y="6219825"/>
            <a:ext cx="4471988" cy="552450"/>
          </a:xfrm>
          <a:prstGeom prst="rect">
            <a:avLst/>
          </a:prstGeom>
          <a:noFill/>
          <a:ln w="9525">
            <a:noFill/>
            <a:miter lim="800000"/>
            <a:headEnd/>
            <a:tailEnd/>
          </a:ln>
          <a:effectLst/>
        </p:spPr>
        <p:txBody>
          <a:bodyPr lIns="18485" tIns="9241" rIns="18485" bIns="9241">
            <a:spAutoFit/>
          </a:bodyPr>
          <a:lstStyle/>
          <a:p>
            <a:pPr defTabSz="104775" eaLnBrk="0" hangingPunct="0"/>
            <a:r>
              <a:rPr lang="en-US" sz="500" dirty="0">
                <a:solidFill>
                  <a:schemeClr val="bg1"/>
                </a:solidFill>
              </a:rPr>
              <a:t>	recognition memory with age.  </a:t>
            </a:r>
            <a:r>
              <a:rPr lang="en-US" sz="500" i="1" dirty="0">
                <a:solidFill>
                  <a:schemeClr val="bg1"/>
                </a:solidFill>
              </a:rPr>
              <a:t>Neuroimage, 35</a:t>
            </a:r>
            <a:r>
              <a:rPr lang="en-US" sz="500" dirty="0">
                <a:solidFill>
                  <a:schemeClr val="bg1"/>
                </a:solidFill>
              </a:rPr>
              <a:t>, 1338-1347</a:t>
            </a:r>
            <a:r>
              <a:rPr lang="en-US" sz="500" i="1" dirty="0">
                <a:solidFill>
                  <a:schemeClr val="bg1"/>
                </a:solidFill>
              </a:rPr>
              <a:t>.</a:t>
            </a:r>
            <a:endParaRPr lang="en-US" sz="500" dirty="0">
              <a:solidFill>
                <a:schemeClr val="bg1"/>
              </a:solidFill>
            </a:endParaRPr>
          </a:p>
          <a:p>
            <a:pPr defTabSz="104775" eaLnBrk="0" hangingPunct="0"/>
            <a:r>
              <a:rPr lang="en-US" sz="500" dirty="0">
                <a:solidFill>
                  <a:schemeClr val="bg1"/>
                </a:solidFill>
              </a:rPr>
              <a:t>Koutstaal, W. (2003). Older adults encode--but do not always use--perceptual details: intentional versus unintentional effects of detail on memory </a:t>
            </a:r>
          </a:p>
          <a:p>
            <a:pPr defTabSz="104775" eaLnBrk="0" hangingPunct="0"/>
            <a:r>
              <a:rPr lang="en-US" sz="500" dirty="0">
                <a:solidFill>
                  <a:schemeClr val="bg1"/>
                </a:solidFill>
              </a:rPr>
              <a:t>	judgments. </a:t>
            </a:r>
            <a:r>
              <a:rPr lang="en-US" sz="500" i="1" dirty="0">
                <a:solidFill>
                  <a:schemeClr val="bg1"/>
                </a:solidFill>
              </a:rPr>
              <a:t>Psychological Science, 14</a:t>
            </a:r>
            <a:r>
              <a:rPr lang="en-US" sz="500" dirty="0">
                <a:solidFill>
                  <a:schemeClr val="bg1"/>
                </a:solidFill>
              </a:rPr>
              <a:t>, 189-193.</a:t>
            </a:r>
          </a:p>
          <a:p>
            <a:pPr defTabSz="104775" eaLnBrk="0" hangingPunct="0"/>
            <a:r>
              <a:rPr lang="en-US" sz="500" dirty="0">
                <a:solidFill>
                  <a:schemeClr val="bg1"/>
                </a:solidFill>
              </a:rPr>
              <a:t>Koutstaal, W., &amp; Schacter, D. L. (1997). Gist-based false recognition of pictures in older and younger adults.</a:t>
            </a:r>
            <a:r>
              <a:rPr lang="en-US" sz="500" i="1" dirty="0">
                <a:solidFill>
                  <a:schemeClr val="bg1"/>
                </a:solidFill>
              </a:rPr>
              <a:t> Journal of Memory and Language</a:t>
            </a:r>
            <a:r>
              <a:rPr lang="en-US" sz="500" dirty="0">
                <a:solidFill>
                  <a:schemeClr val="bg1"/>
                </a:solidFill>
              </a:rPr>
              <a:t>, </a:t>
            </a:r>
            <a:r>
              <a:rPr lang="en-US" sz="500" i="1" dirty="0">
                <a:solidFill>
                  <a:schemeClr val="bg1"/>
                </a:solidFill>
              </a:rPr>
              <a:t>37</a:t>
            </a:r>
            <a:r>
              <a:rPr lang="en-US" sz="500" dirty="0">
                <a:solidFill>
                  <a:schemeClr val="bg1"/>
                </a:solidFill>
              </a:rPr>
              <a:t>, </a:t>
            </a:r>
          </a:p>
          <a:p>
            <a:pPr defTabSz="104775" eaLnBrk="0" hangingPunct="0"/>
            <a:r>
              <a:rPr lang="en-US" sz="500" dirty="0">
                <a:solidFill>
                  <a:schemeClr val="bg1"/>
                </a:solidFill>
              </a:rPr>
              <a:t>	555-583.</a:t>
            </a:r>
          </a:p>
          <a:p>
            <a:pPr defTabSz="104775" eaLnBrk="0" hangingPunct="0"/>
            <a:r>
              <a:rPr lang="en-US" sz="500" dirty="0">
                <a:solidFill>
                  <a:schemeClr val="bg1"/>
                </a:solidFill>
              </a:rPr>
              <a:t>Schacter, D. L., Cendan, D. L., Dodson, C. S., &amp; Clifford, E. R. (2001).  Retrieval conditions and false recognition: Testing the distinctiveness </a:t>
            </a:r>
          </a:p>
          <a:p>
            <a:pPr defTabSz="104775" eaLnBrk="0" hangingPunct="0"/>
            <a:r>
              <a:rPr lang="en-US" sz="500" dirty="0">
                <a:solidFill>
                  <a:schemeClr val="bg1"/>
                </a:solidFill>
              </a:rPr>
              <a:t>	heuristic.  	</a:t>
            </a:r>
            <a:r>
              <a:rPr lang="en-US" sz="500" i="1" dirty="0">
                <a:solidFill>
                  <a:schemeClr val="bg1"/>
                </a:solidFill>
              </a:rPr>
              <a:t>Psychonomic Bulletin &amp; Review, 8</a:t>
            </a:r>
            <a:r>
              <a:rPr lang="en-US" sz="500" dirty="0">
                <a:solidFill>
                  <a:schemeClr val="bg1"/>
                </a:solidFill>
              </a:rPr>
              <a:t>, 827-833.</a:t>
            </a:r>
          </a:p>
        </p:txBody>
      </p:sp>
      <p:grpSp>
        <p:nvGrpSpPr>
          <p:cNvPr id="5148" name="Group 28"/>
          <p:cNvGrpSpPr>
            <a:grpSpLocks/>
          </p:cNvGrpSpPr>
          <p:nvPr/>
        </p:nvGrpSpPr>
        <p:grpSpPr bwMode="auto">
          <a:xfrm>
            <a:off x="1552575" y="5419725"/>
            <a:ext cx="1116013" cy="709613"/>
            <a:chOff x="5510" y="19298"/>
            <a:chExt cx="3942" cy="2502"/>
          </a:xfrm>
        </p:grpSpPr>
        <p:sp>
          <p:nvSpPr>
            <p:cNvPr id="5149" name="Rectangle 29"/>
            <p:cNvSpPr>
              <a:spLocks noChangeArrowheads="1"/>
            </p:cNvSpPr>
            <p:nvPr/>
          </p:nvSpPr>
          <p:spPr bwMode="auto">
            <a:xfrm>
              <a:off x="5510" y="19298"/>
              <a:ext cx="3942" cy="2502"/>
            </a:xfrm>
            <a:prstGeom prst="rect">
              <a:avLst/>
            </a:prstGeom>
            <a:solidFill>
              <a:schemeClr val="tx2"/>
            </a:solidFill>
            <a:ln w="9525">
              <a:solidFill>
                <a:schemeClr val="bg1"/>
              </a:solidFill>
              <a:miter lim="800000"/>
              <a:headEnd/>
              <a:tailEnd/>
            </a:ln>
            <a:effectLst/>
          </p:spPr>
          <p:txBody>
            <a:bodyPr lIns="101313" tIns="50656" rIns="101313" bIns="50656" anchor="ctr">
              <a:spAutoFit/>
            </a:bodyPr>
            <a:lstStyle/>
            <a:p>
              <a:endParaRPr lang="en-US" dirty="0"/>
            </a:p>
          </p:txBody>
        </p:sp>
        <p:sp>
          <p:nvSpPr>
            <p:cNvPr id="5150" name="Text Box 30"/>
            <p:cNvSpPr txBox="1">
              <a:spLocks noChangeArrowheads="1"/>
            </p:cNvSpPr>
            <p:nvPr/>
          </p:nvSpPr>
          <p:spPr bwMode="auto">
            <a:xfrm>
              <a:off x="7035" y="20233"/>
              <a:ext cx="751" cy="544"/>
            </a:xfrm>
            <a:prstGeom prst="rect">
              <a:avLst/>
            </a:prstGeom>
            <a:noFill/>
            <a:ln w="9525">
              <a:noFill/>
              <a:miter lim="800000"/>
              <a:headEnd/>
              <a:tailEnd/>
            </a:ln>
            <a:effectLst/>
          </p:spPr>
          <p:txBody>
            <a:bodyPr wrap="none" lIns="18070" tIns="9034" rIns="18070" bIns="9034">
              <a:spAutoFit/>
            </a:bodyPr>
            <a:lstStyle/>
            <a:p>
              <a:pPr algn="ctr" defTabSz="176213" eaLnBrk="0" hangingPunct="0"/>
              <a:r>
                <a:rPr lang="en-US" sz="900" dirty="0">
                  <a:solidFill>
                    <a:schemeClr val="bg1"/>
                  </a:solidFill>
                  <a:latin typeface="Times New Roman" pitchFamily="18" charset="0"/>
                </a:rPr>
                <a:t>crib</a:t>
              </a:r>
            </a:p>
          </p:txBody>
        </p:sp>
      </p:grpSp>
      <p:grpSp>
        <p:nvGrpSpPr>
          <p:cNvPr id="5151" name="Group 31"/>
          <p:cNvGrpSpPr>
            <a:grpSpLocks/>
          </p:cNvGrpSpPr>
          <p:nvPr/>
        </p:nvGrpSpPr>
        <p:grpSpPr bwMode="auto">
          <a:xfrm>
            <a:off x="238125" y="5419725"/>
            <a:ext cx="1117600" cy="709613"/>
            <a:chOff x="892" y="19360"/>
            <a:chExt cx="3942" cy="2502"/>
          </a:xfrm>
        </p:grpSpPr>
        <p:sp>
          <p:nvSpPr>
            <p:cNvPr id="5152" name="Rectangle 32"/>
            <p:cNvSpPr>
              <a:spLocks noChangeArrowheads="1"/>
            </p:cNvSpPr>
            <p:nvPr/>
          </p:nvSpPr>
          <p:spPr bwMode="auto">
            <a:xfrm>
              <a:off x="892" y="19360"/>
              <a:ext cx="3942" cy="2502"/>
            </a:xfrm>
            <a:prstGeom prst="rect">
              <a:avLst/>
            </a:prstGeom>
            <a:solidFill>
              <a:schemeClr val="tx2"/>
            </a:solidFill>
            <a:ln w="9525">
              <a:solidFill>
                <a:schemeClr val="bg1"/>
              </a:solidFill>
              <a:miter lim="800000"/>
              <a:headEnd/>
              <a:tailEnd/>
            </a:ln>
            <a:effectLst/>
          </p:spPr>
          <p:txBody>
            <a:bodyPr lIns="101313" tIns="50656" rIns="101313" bIns="50656" anchor="ctr">
              <a:spAutoFit/>
            </a:bodyPr>
            <a:lstStyle/>
            <a:p>
              <a:endParaRPr lang="en-US" dirty="0"/>
            </a:p>
          </p:txBody>
        </p:sp>
        <p:sp>
          <p:nvSpPr>
            <p:cNvPr id="5153" name="Text Box 33"/>
            <p:cNvSpPr txBox="1">
              <a:spLocks noChangeArrowheads="1"/>
            </p:cNvSpPr>
            <p:nvPr/>
          </p:nvSpPr>
          <p:spPr bwMode="auto">
            <a:xfrm>
              <a:off x="2186" y="20295"/>
              <a:ext cx="1039" cy="544"/>
            </a:xfrm>
            <a:prstGeom prst="rect">
              <a:avLst/>
            </a:prstGeom>
            <a:noFill/>
            <a:ln w="9525">
              <a:noFill/>
              <a:miter lim="800000"/>
              <a:headEnd/>
              <a:tailEnd/>
            </a:ln>
            <a:effectLst/>
          </p:spPr>
          <p:txBody>
            <a:bodyPr wrap="none" lIns="18070" tIns="9034" rIns="18070" bIns="9034">
              <a:spAutoFit/>
            </a:bodyPr>
            <a:lstStyle/>
            <a:p>
              <a:pPr algn="ctr" defTabSz="176213" eaLnBrk="0" hangingPunct="0"/>
              <a:r>
                <a:rPr lang="en-US" sz="900" dirty="0">
                  <a:solidFill>
                    <a:schemeClr val="bg1"/>
                  </a:solidFill>
                  <a:latin typeface="Times New Roman" pitchFamily="18" charset="0"/>
                </a:rPr>
                <a:t>bottle</a:t>
              </a:r>
            </a:p>
          </p:txBody>
        </p:sp>
      </p:grpSp>
    </p:spTree>
  </p:cSld>
  <p:clrMapOvr>
    <a:masterClrMapping/>
  </p:clrMapOvr>
  <p:transition spd="slow" advTm="8672">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See For Yourself</a:t>
            </a:r>
            <a:endParaRPr lang="en-US" dirty="0"/>
          </a:p>
        </p:txBody>
      </p:sp>
      <p:sp>
        <p:nvSpPr>
          <p:cNvPr id="48131" name="Rectangle 3"/>
          <p:cNvSpPr>
            <a:spLocks noGrp="1" noChangeArrowheads="1"/>
          </p:cNvSpPr>
          <p:nvPr>
            <p:ph idx="1"/>
          </p:nvPr>
        </p:nvSpPr>
        <p:spPr/>
        <p:txBody>
          <a:bodyPr/>
          <a:lstStyle/>
          <a:p>
            <a:pPr>
              <a:buFont typeface="Wingdings" pitchFamily="2" charset="2"/>
              <a:buNone/>
            </a:pPr>
            <a:r>
              <a:rPr lang="en-US" dirty="0" smtClean="0"/>
              <a:t>Better...</a:t>
            </a:r>
          </a:p>
          <a:p>
            <a:pPr>
              <a:buFont typeface="Wingdings" pitchFamily="2" charset="2"/>
              <a:buNone/>
            </a:pPr>
            <a:endParaRPr lang="en-US" dirty="0" smtClean="0"/>
          </a:p>
          <a:p>
            <a:r>
              <a:rPr lang="en-US" dirty="0" smtClean="0"/>
              <a:t>Much more space between ideas</a:t>
            </a:r>
          </a:p>
          <a:p>
            <a:r>
              <a:rPr lang="en-US" dirty="0" smtClean="0"/>
              <a:t>Sections are clear</a:t>
            </a:r>
          </a:p>
          <a:p>
            <a:r>
              <a:rPr lang="en-US" dirty="0" smtClean="0"/>
              <a:t>Discussion reduced and readable</a:t>
            </a:r>
          </a:p>
          <a:p>
            <a:r>
              <a:rPr lang="en-US" dirty="0" smtClean="0"/>
              <a:t>Graphics steal the show</a:t>
            </a:r>
          </a:p>
          <a:p>
            <a:r>
              <a:rPr lang="en-US" dirty="0" smtClean="0"/>
              <a:t>Want to spend time getting gist</a:t>
            </a:r>
          </a:p>
          <a:p>
            <a:endParaRPr lang="en-US" dirty="0" smtClean="0"/>
          </a:p>
          <a:p>
            <a:pPr>
              <a:buNone/>
            </a:pPr>
            <a:r>
              <a:rPr lang="en-US" dirty="0" smtClean="0"/>
              <a:t>Don’t overwhelm them, entice them!</a:t>
            </a:r>
            <a:endParaRPr lang="en-US" dirty="0"/>
          </a:p>
        </p:txBody>
      </p:sp>
    </p:spTree>
  </p:cSld>
  <p:clrMapOvr>
    <a:masterClrMapping/>
  </p:clrMapOvr>
  <p:transition spd="slow" advTm="1311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314" name="Rectangle 64"/>
          <p:cNvSpPr>
            <a:spLocks noChangeArrowheads="1"/>
          </p:cNvSpPr>
          <p:nvPr/>
        </p:nvSpPr>
        <p:spPr bwMode="auto">
          <a:xfrm>
            <a:off x="6400800" y="2971800"/>
            <a:ext cx="2408238" cy="241300"/>
          </a:xfrm>
          <a:prstGeom prst="rect">
            <a:avLst/>
          </a:prstGeom>
          <a:solidFill>
            <a:schemeClr val="bg1"/>
          </a:solidFill>
          <a:ln w="9525" algn="ctr">
            <a:solidFill>
              <a:schemeClr val="tx1"/>
            </a:solidFill>
            <a:round/>
            <a:headEnd/>
            <a:tailEnd/>
          </a:ln>
        </p:spPr>
        <p:txBody>
          <a:bodyPr lIns="18049" tIns="9022" rIns="18049" bIns="9022">
            <a:spAutoFit/>
          </a:bodyPr>
          <a:lstStyle/>
          <a:p>
            <a:pPr algn="ctr" defTabSz="176213" eaLnBrk="0" hangingPunct="0"/>
            <a:endParaRPr lang="en-US" sz="1400" dirty="0">
              <a:latin typeface="Times New Roman" pitchFamily="18" charset="0"/>
            </a:endParaRPr>
          </a:p>
        </p:txBody>
      </p:sp>
      <p:graphicFrame>
        <p:nvGraphicFramePr>
          <p:cNvPr id="30" name="Content Placeholder 3"/>
          <p:cNvGraphicFramePr>
            <a:graphicFrameLocks/>
          </p:cNvGraphicFramePr>
          <p:nvPr/>
        </p:nvGraphicFramePr>
        <p:xfrm>
          <a:off x="6477000" y="3429000"/>
          <a:ext cx="2219325" cy="1374775"/>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Rectangle 65"/>
          <p:cNvSpPr>
            <a:spLocks noChangeArrowheads="1"/>
          </p:cNvSpPr>
          <p:nvPr/>
        </p:nvSpPr>
        <p:spPr bwMode="auto">
          <a:xfrm>
            <a:off x="3532188" y="4802188"/>
            <a:ext cx="2155825" cy="231775"/>
          </a:xfrm>
          <a:prstGeom prst="rect">
            <a:avLst/>
          </a:prstGeom>
          <a:solidFill>
            <a:schemeClr val="bg1"/>
          </a:solidFill>
          <a:ln w="9525" algn="ctr">
            <a:solidFill>
              <a:schemeClr val="tx1"/>
            </a:solidFill>
            <a:round/>
            <a:headEnd/>
            <a:tailEnd/>
          </a:ln>
        </p:spPr>
        <p:txBody>
          <a:bodyPr lIns="18049" tIns="9022" rIns="18049" bIns="9022">
            <a:spAutoFit/>
          </a:bodyPr>
          <a:lstStyle/>
          <a:p>
            <a:pPr algn="ctr" defTabSz="176213" eaLnBrk="0" hangingPunct="0"/>
            <a:endParaRPr lang="en-US" sz="1400" dirty="0">
              <a:latin typeface="Times New Roman" pitchFamily="18" charset="0"/>
            </a:endParaRPr>
          </a:p>
        </p:txBody>
      </p:sp>
      <p:sp>
        <p:nvSpPr>
          <p:cNvPr id="13317" name="Rectangle 43"/>
          <p:cNvSpPr>
            <a:spLocks noChangeArrowheads="1"/>
          </p:cNvSpPr>
          <p:nvPr/>
        </p:nvSpPr>
        <p:spPr bwMode="auto">
          <a:xfrm>
            <a:off x="187325" y="5162550"/>
            <a:ext cx="1277938" cy="231775"/>
          </a:xfrm>
          <a:prstGeom prst="rect">
            <a:avLst/>
          </a:prstGeom>
          <a:solidFill>
            <a:schemeClr val="tx1"/>
          </a:solidFill>
          <a:ln w="9525" algn="ctr">
            <a:solidFill>
              <a:schemeClr val="tx1"/>
            </a:solidFill>
            <a:round/>
            <a:headEnd/>
            <a:tailEnd/>
          </a:ln>
        </p:spPr>
        <p:txBody>
          <a:bodyPr lIns="18049" tIns="9022" rIns="18049" bIns="9022">
            <a:spAutoFit/>
          </a:bodyPr>
          <a:lstStyle/>
          <a:p>
            <a:pPr algn="ctr" defTabSz="176213" eaLnBrk="0" hangingPunct="0"/>
            <a:endParaRPr lang="en-US" sz="1400" dirty="0">
              <a:latin typeface="Times New Roman" pitchFamily="18" charset="0"/>
            </a:endParaRPr>
          </a:p>
        </p:txBody>
      </p:sp>
      <p:sp>
        <p:nvSpPr>
          <p:cNvPr id="13318" name="Rectangle 42"/>
          <p:cNvSpPr>
            <a:spLocks noChangeArrowheads="1"/>
          </p:cNvSpPr>
          <p:nvPr/>
        </p:nvSpPr>
        <p:spPr bwMode="auto">
          <a:xfrm>
            <a:off x="1633538" y="5162550"/>
            <a:ext cx="1279525" cy="231775"/>
          </a:xfrm>
          <a:prstGeom prst="rect">
            <a:avLst/>
          </a:prstGeom>
          <a:solidFill>
            <a:schemeClr val="tx1"/>
          </a:solidFill>
          <a:ln w="9525" algn="ctr">
            <a:solidFill>
              <a:schemeClr val="tx1"/>
            </a:solidFill>
            <a:round/>
            <a:headEnd/>
            <a:tailEnd/>
          </a:ln>
        </p:spPr>
        <p:txBody>
          <a:bodyPr lIns="18049" tIns="9022" rIns="18049" bIns="9022">
            <a:spAutoFit/>
          </a:bodyPr>
          <a:lstStyle/>
          <a:p>
            <a:pPr algn="ctr" defTabSz="176213" eaLnBrk="0" hangingPunct="0"/>
            <a:endParaRPr lang="en-US" sz="1400" dirty="0">
              <a:latin typeface="Times New Roman" pitchFamily="18" charset="0"/>
            </a:endParaRPr>
          </a:p>
        </p:txBody>
      </p:sp>
      <p:sp>
        <p:nvSpPr>
          <p:cNvPr id="13319" name="Text Box 114"/>
          <p:cNvSpPr txBox="1">
            <a:spLocks noChangeArrowheads="1"/>
          </p:cNvSpPr>
          <p:nvPr/>
        </p:nvSpPr>
        <p:spPr bwMode="auto">
          <a:xfrm>
            <a:off x="139700" y="1136650"/>
            <a:ext cx="2795588" cy="5024438"/>
          </a:xfrm>
          <a:prstGeom prst="rect">
            <a:avLst/>
          </a:prstGeom>
          <a:noFill/>
          <a:ln w="9525">
            <a:noFill/>
            <a:miter lim="800000"/>
            <a:headEnd/>
            <a:tailEnd/>
          </a:ln>
        </p:spPr>
        <p:txBody>
          <a:bodyPr lIns="8146" tIns="8770" rIns="8146" bIns="8770">
            <a:spAutoFit/>
          </a:bodyPr>
          <a:lstStyle/>
          <a:p>
            <a:pPr marL="87313" indent="-87313" algn="ctr" defTabSz="176213" eaLnBrk="0" hangingPunct="0">
              <a:buFont typeface="Wingdings" pitchFamily="2" charset="2"/>
              <a:buNone/>
            </a:pPr>
            <a:r>
              <a:rPr lang="en-US" sz="800" b="1" u="sng" dirty="0">
                <a:solidFill>
                  <a:srgbClr val="FFFF66"/>
                </a:solidFill>
              </a:rPr>
              <a:t>INTRODUCTION</a:t>
            </a:r>
          </a:p>
          <a:p>
            <a:pPr marL="87313" indent="-87313" defTabSz="176213" eaLnBrk="0" hangingPunct="0"/>
            <a:endParaRPr lang="en-US" sz="700" dirty="0">
              <a:solidFill>
                <a:schemeClr val="bg1"/>
              </a:solidFill>
              <a:latin typeface="Calibri" pitchFamily="34" charset="0"/>
            </a:endParaRPr>
          </a:p>
          <a:p>
            <a:pPr marL="87313" indent="-87313" defTabSz="176213" eaLnBrk="0" hangingPunct="0">
              <a:buFont typeface="Wingdings" pitchFamily="2" charset="2"/>
              <a:buNone/>
            </a:pPr>
            <a:r>
              <a:rPr lang="en-US" sz="700" dirty="0">
                <a:solidFill>
                  <a:schemeClr val="bg1"/>
                </a:solidFill>
                <a:latin typeface="Calibri" pitchFamily="34" charset="0"/>
              </a:rPr>
              <a:t>	-Age differences in memory performance disappear when the content is socioemotional or personally meaningful (Rahhal et al., 2002; May et al., 2005) </a:t>
            </a:r>
          </a:p>
          <a:p>
            <a:pPr marL="87313" indent="-87313" defTabSz="176213" eaLnBrk="0" hangingPunct="0">
              <a:buFont typeface="Wingdings" pitchFamily="2" charset="2"/>
              <a:buNone/>
            </a:pPr>
            <a:endParaRPr lang="en-US" sz="700" dirty="0">
              <a:solidFill>
                <a:schemeClr val="bg1"/>
              </a:solidFill>
              <a:latin typeface="Calibri" pitchFamily="34" charset="0"/>
            </a:endParaRPr>
          </a:p>
          <a:p>
            <a:pPr marL="87313" indent="-87313" defTabSz="176213" eaLnBrk="0" hangingPunct="0"/>
            <a:r>
              <a:rPr lang="en-US" sz="700" dirty="0">
                <a:solidFill>
                  <a:schemeClr val="bg1"/>
                </a:solidFill>
                <a:latin typeface="Calibri" pitchFamily="34" charset="0"/>
              </a:rPr>
              <a:t>	- According to Socioemotional Selectivity Theory, emotional, specifically positive, information, is prioritized with age (Carstensen, Isaacowitz, &amp; Charles, 1999), but it may be that the advantage of emotion holds only for remembering general ideas as opposed to specific details</a:t>
            </a:r>
          </a:p>
          <a:p>
            <a:pPr marL="87313" indent="-87313" defTabSz="176213" eaLnBrk="0" hangingPunct="0">
              <a:buFont typeface="Wingdings" pitchFamily="2" charset="2"/>
              <a:buNone/>
            </a:pPr>
            <a:endParaRPr lang="en-US" sz="700" dirty="0">
              <a:solidFill>
                <a:schemeClr val="bg1"/>
              </a:solidFill>
              <a:latin typeface="Calibri" pitchFamily="34" charset="0"/>
            </a:endParaRPr>
          </a:p>
          <a:p>
            <a:pPr marL="87313" indent="-87313" defTabSz="176213" eaLnBrk="0" hangingPunct="0">
              <a:buClr>
                <a:srgbClr val="FFFF00"/>
              </a:buClr>
              <a:buFont typeface="Wingdings" pitchFamily="2" charset="2"/>
              <a:buNone/>
            </a:pPr>
            <a:r>
              <a:rPr lang="en-US" sz="700" dirty="0">
                <a:solidFill>
                  <a:schemeClr val="bg1"/>
                </a:solidFill>
                <a:latin typeface="Calibri" pitchFamily="34" charset="0"/>
              </a:rPr>
              <a:t>	-There is evidence that the way in which older and younger adults differ in memory performance based on the positivity or negativity of images changes as a function of whether that memory is for general or specific information (Kensinger, Garoff-Eaton, &amp; Schacter, 2007)</a:t>
            </a:r>
          </a:p>
          <a:p>
            <a:pPr marL="87313" indent="-87313" defTabSz="176213" eaLnBrk="0" hangingPunct="0">
              <a:buClr>
                <a:srgbClr val="FFFF00"/>
              </a:buClr>
              <a:buFont typeface="Wingdings" pitchFamily="2" charset="2"/>
              <a:buNone/>
            </a:pPr>
            <a:endParaRPr lang="en-US" sz="700" dirty="0">
              <a:solidFill>
                <a:schemeClr val="bg1"/>
              </a:solidFill>
              <a:latin typeface="Calibri" pitchFamily="34" charset="0"/>
            </a:endParaRPr>
          </a:p>
          <a:p>
            <a:pPr marL="87313" indent="-87313" defTabSz="176213" eaLnBrk="0" hangingPunct="0">
              <a:buClr>
                <a:srgbClr val="FFFF00"/>
              </a:buClr>
              <a:buFont typeface="Wingdings" pitchFamily="2" charset="2"/>
              <a:buNone/>
            </a:pPr>
            <a:r>
              <a:rPr lang="en-US" sz="700" dirty="0">
                <a:solidFill>
                  <a:schemeClr val="bg1"/>
                </a:solidFill>
                <a:latin typeface="Calibri" pitchFamily="34" charset="0"/>
              </a:rPr>
              <a:t>	-We sought to compare how young and older adults remember both general and specific information when that information is socioemotionally relevant or neutral </a:t>
            </a:r>
          </a:p>
          <a:p>
            <a:pPr marL="87313" indent="-87313" algn="ctr" defTabSz="176213" eaLnBrk="0" hangingPunct="0">
              <a:lnSpc>
                <a:spcPct val="120000"/>
              </a:lnSpc>
              <a:buClr>
                <a:srgbClr val="FFFF00"/>
              </a:buClr>
              <a:buFont typeface="Wingdings" pitchFamily="2" charset="2"/>
              <a:buNone/>
            </a:pPr>
            <a:endParaRPr lang="en-US" sz="700" b="1" u="sng" dirty="0">
              <a:solidFill>
                <a:srgbClr val="FFFF66"/>
              </a:solidFill>
            </a:endParaRPr>
          </a:p>
          <a:p>
            <a:pPr marL="87313" indent="-87313" algn="ctr" defTabSz="176213" eaLnBrk="0" hangingPunct="0">
              <a:lnSpc>
                <a:spcPct val="120000"/>
              </a:lnSpc>
              <a:buClr>
                <a:srgbClr val="FFFF00"/>
              </a:buClr>
              <a:buFont typeface="Wingdings" pitchFamily="2" charset="2"/>
              <a:buNone/>
            </a:pPr>
            <a:r>
              <a:rPr lang="en-US" sz="800" b="1" u="sng" dirty="0">
                <a:solidFill>
                  <a:srgbClr val="FFFF66"/>
                </a:solidFill>
              </a:rPr>
              <a:t>METHODS</a:t>
            </a:r>
          </a:p>
          <a:p>
            <a:pPr marL="87313" indent="-87313" algn="ctr" defTabSz="176213" eaLnBrk="0" hangingPunct="0">
              <a:lnSpc>
                <a:spcPct val="120000"/>
              </a:lnSpc>
              <a:buClr>
                <a:srgbClr val="FFFF00"/>
              </a:buClr>
              <a:buFont typeface="Wingdings" pitchFamily="2" charset="2"/>
              <a:buNone/>
            </a:pPr>
            <a:endParaRPr lang="en-US" sz="700" b="1" u="sng" dirty="0">
              <a:solidFill>
                <a:srgbClr val="FFFF66"/>
              </a:solidFill>
              <a:latin typeface="Calibri" pitchFamily="34" charset="0"/>
            </a:endParaRPr>
          </a:p>
          <a:p>
            <a:pPr marL="87313" indent="-87313" defTabSz="176213" eaLnBrk="0" hangingPunct="0">
              <a:buClr>
                <a:srgbClr val="FFFF00"/>
              </a:buClr>
              <a:buFont typeface="Wingdings" pitchFamily="2" charset="2"/>
              <a:buNone/>
            </a:pPr>
            <a:r>
              <a:rPr lang="en-US" sz="700" b="1" dirty="0">
                <a:solidFill>
                  <a:schemeClr val="bg1"/>
                </a:solidFill>
                <a:latin typeface="Calibri" pitchFamily="34" charset="0"/>
                <a:cs typeface="Times New Roman" pitchFamily="18" charset="0"/>
              </a:rPr>
              <a:t>	</a:t>
            </a:r>
            <a:r>
              <a:rPr lang="en-US" sz="700" dirty="0">
                <a:solidFill>
                  <a:schemeClr val="bg1"/>
                </a:solidFill>
                <a:latin typeface="Calibri" pitchFamily="34" charset="0"/>
                <a:cs typeface="Times New Roman" pitchFamily="18" charset="0"/>
              </a:rPr>
              <a:t>-</a:t>
            </a:r>
            <a:r>
              <a:rPr lang="en-US" sz="700" b="1" dirty="0">
                <a:solidFill>
                  <a:schemeClr val="bg1"/>
                </a:solidFill>
                <a:latin typeface="Calibri" pitchFamily="34" charset="0"/>
                <a:cs typeface="Times New Roman" pitchFamily="18" charset="0"/>
              </a:rPr>
              <a:t> </a:t>
            </a:r>
            <a:r>
              <a:rPr lang="en-US" sz="700" dirty="0">
                <a:solidFill>
                  <a:schemeClr val="bg1"/>
                </a:solidFill>
                <a:latin typeface="Calibri" pitchFamily="34" charset="0"/>
                <a:cs typeface="Times New Roman" pitchFamily="18" charset="0"/>
              </a:rPr>
              <a:t>20 young (</a:t>
            </a:r>
            <a:r>
              <a:rPr lang="en-US" sz="700" i="1" dirty="0">
                <a:solidFill>
                  <a:schemeClr val="bg1"/>
                </a:solidFill>
                <a:latin typeface="Calibri" pitchFamily="34" charset="0"/>
                <a:cs typeface="Times New Roman" pitchFamily="18" charset="0"/>
              </a:rPr>
              <a:t>M</a:t>
            </a:r>
            <a:r>
              <a:rPr lang="en-US" sz="700" dirty="0">
                <a:solidFill>
                  <a:schemeClr val="bg1"/>
                </a:solidFill>
                <a:latin typeface="Calibri" pitchFamily="34" charset="0"/>
                <a:cs typeface="Times New Roman" pitchFamily="18" charset="0"/>
              </a:rPr>
              <a:t> age = </a:t>
            </a:r>
            <a:r>
              <a:rPr lang="en-US" sz="700" dirty="0">
                <a:solidFill>
                  <a:schemeClr val="bg1"/>
                </a:solidFill>
                <a:latin typeface="Calibri" pitchFamily="34" charset="0"/>
              </a:rPr>
              <a:t>18.95</a:t>
            </a:r>
            <a:r>
              <a:rPr lang="en-US" sz="700" dirty="0">
                <a:solidFill>
                  <a:schemeClr val="bg1"/>
                </a:solidFill>
                <a:latin typeface="Calibri" pitchFamily="34" charset="0"/>
                <a:cs typeface="Times New Roman" pitchFamily="18" charset="0"/>
              </a:rPr>
              <a:t>) and 20 older (</a:t>
            </a:r>
            <a:r>
              <a:rPr lang="en-US" sz="700" i="1" dirty="0">
                <a:solidFill>
                  <a:schemeClr val="bg1"/>
                </a:solidFill>
                <a:latin typeface="Calibri" pitchFamily="34" charset="0"/>
                <a:cs typeface="Times New Roman" pitchFamily="18" charset="0"/>
              </a:rPr>
              <a:t>M</a:t>
            </a:r>
            <a:r>
              <a:rPr lang="en-US" sz="700" dirty="0">
                <a:solidFill>
                  <a:schemeClr val="bg1"/>
                </a:solidFill>
                <a:latin typeface="Calibri" pitchFamily="34" charset="0"/>
                <a:cs typeface="Times New Roman" pitchFamily="18" charset="0"/>
              </a:rPr>
              <a:t> age = </a:t>
            </a:r>
            <a:r>
              <a:rPr lang="en-US" sz="700" dirty="0">
                <a:solidFill>
                  <a:schemeClr val="bg1"/>
                </a:solidFill>
                <a:latin typeface="Calibri" pitchFamily="34" charset="0"/>
              </a:rPr>
              <a:t>75.15</a:t>
            </a:r>
            <a:r>
              <a:rPr lang="en-US" sz="700" dirty="0">
                <a:solidFill>
                  <a:schemeClr val="bg1"/>
                </a:solidFill>
                <a:latin typeface="Calibri" pitchFamily="34" charset="0"/>
                <a:cs typeface="Times New Roman" pitchFamily="18" charset="0"/>
              </a:rPr>
              <a:t>) adult participants</a:t>
            </a:r>
          </a:p>
          <a:p>
            <a:pPr marL="87313" indent="-87313" defTabSz="176213" eaLnBrk="0" hangingPunct="0">
              <a:buClr>
                <a:srgbClr val="FFFF00"/>
              </a:buClr>
              <a:buFont typeface="Wingdings" pitchFamily="2" charset="2"/>
              <a:buNone/>
            </a:pPr>
            <a:r>
              <a:rPr lang="en-US" sz="700" dirty="0">
                <a:solidFill>
                  <a:schemeClr val="bg1"/>
                </a:solidFill>
                <a:latin typeface="Calibri" pitchFamily="34" charset="0"/>
                <a:cs typeface="Times New Roman" pitchFamily="18" charset="0"/>
              </a:rPr>
              <a:t> </a:t>
            </a:r>
          </a:p>
          <a:p>
            <a:pPr marL="87313" indent="-87313" defTabSz="176213" eaLnBrk="0" hangingPunct="0">
              <a:buClr>
                <a:srgbClr val="FFFF00"/>
              </a:buClr>
              <a:buFont typeface="Wingdings" pitchFamily="2" charset="2"/>
              <a:buNone/>
            </a:pPr>
            <a:r>
              <a:rPr lang="en-US" sz="700" dirty="0">
                <a:solidFill>
                  <a:schemeClr val="bg1"/>
                </a:solidFill>
                <a:latin typeface="Calibri" pitchFamily="34" charset="0"/>
                <a:cs typeface="Times New Roman" pitchFamily="18" charset="0"/>
              </a:rPr>
              <a:t>	- 48 faces paired pseudo-randomly with 48 names and sentences designed to color the individual in a negative, positive, or neutral light</a:t>
            </a:r>
          </a:p>
          <a:p>
            <a:pPr marL="87313" indent="-87313" defTabSz="176213" eaLnBrk="0" hangingPunct="0">
              <a:buClr>
                <a:srgbClr val="FFFF00"/>
              </a:buClr>
              <a:buFont typeface="Wingdings" pitchFamily="2" charset="2"/>
              <a:buNone/>
            </a:pPr>
            <a:endParaRPr lang="en-US" sz="700" dirty="0">
              <a:solidFill>
                <a:schemeClr val="bg1"/>
              </a:solidFill>
              <a:latin typeface="Calibri" pitchFamily="34" charset="0"/>
              <a:cs typeface="Times New Roman" pitchFamily="18" charset="0"/>
            </a:endParaRPr>
          </a:p>
          <a:p>
            <a:pPr marL="87313" indent="-87313" defTabSz="176213" eaLnBrk="0" hangingPunct="0">
              <a:buClr>
                <a:srgbClr val="FFFF00"/>
              </a:buClr>
              <a:buFont typeface="Wingdings" pitchFamily="2" charset="2"/>
              <a:buNone/>
            </a:pPr>
            <a:r>
              <a:rPr lang="en-US" sz="700" dirty="0">
                <a:solidFill>
                  <a:schemeClr val="bg1"/>
                </a:solidFill>
                <a:latin typeface="Calibri" pitchFamily="34" charset="0"/>
                <a:cs typeface="Times New Roman" pitchFamily="18" charset="0"/>
              </a:rPr>
              <a:t>	-Faces rated similarly on memorability, familiarity, &amp; mood (Kennedy, Hope, &amp; Raz, in press)</a:t>
            </a:r>
          </a:p>
          <a:p>
            <a:pPr marL="87313" indent="-87313" defTabSz="176213" eaLnBrk="0" hangingPunct="0">
              <a:buClr>
                <a:srgbClr val="FFFF00"/>
              </a:buClr>
              <a:buFont typeface="Wingdings" pitchFamily="2" charset="2"/>
              <a:buNone/>
            </a:pPr>
            <a:endParaRPr lang="en-US" sz="700" dirty="0">
              <a:solidFill>
                <a:schemeClr val="bg1"/>
              </a:solidFill>
              <a:latin typeface="Calibri" pitchFamily="34" charset="0"/>
              <a:cs typeface="Times New Roman" pitchFamily="18" charset="0"/>
            </a:endParaRPr>
          </a:p>
          <a:p>
            <a:pPr marL="87313" lvl="1" indent="-87313" defTabSz="176213" eaLnBrk="0" hangingPunct="0">
              <a:buClr>
                <a:srgbClr val="FFFF00"/>
              </a:buClr>
            </a:pPr>
            <a:r>
              <a:rPr lang="en-US" sz="700" dirty="0">
                <a:solidFill>
                  <a:schemeClr val="bg1"/>
                </a:solidFill>
                <a:latin typeface="Calibri" pitchFamily="34" charset="0"/>
                <a:cs typeface="Times New Roman" pitchFamily="18" charset="0"/>
              </a:rPr>
              <a:t>	-Positive and negative sentences no different on</a:t>
            </a:r>
            <a:r>
              <a:rPr lang="en-US" sz="700" dirty="0">
                <a:solidFill>
                  <a:schemeClr val="bg1"/>
                </a:solidFill>
                <a:latin typeface="Calibri" pitchFamily="34" charset="0"/>
              </a:rPr>
              <a:t> ratings of arousal (</a:t>
            </a:r>
            <a:r>
              <a:rPr lang="en-US" sz="700" i="1" dirty="0">
                <a:solidFill>
                  <a:schemeClr val="bg1"/>
                </a:solidFill>
                <a:latin typeface="Calibri" pitchFamily="34" charset="0"/>
              </a:rPr>
              <a:t>t</a:t>
            </a:r>
            <a:r>
              <a:rPr lang="en-US" sz="700" dirty="0">
                <a:solidFill>
                  <a:schemeClr val="bg1"/>
                </a:solidFill>
                <a:latin typeface="Calibri" pitchFamily="34" charset="0"/>
              </a:rPr>
              <a:t> = -1.846, </a:t>
            </a:r>
            <a:r>
              <a:rPr lang="en-US" sz="700" i="1" dirty="0">
                <a:solidFill>
                  <a:schemeClr val="bg1"/>
                </a:solidFill>
                <a:latin typeface="Calibri" pitchFamily="34" charset="0"/>
              </a:rPr>
              <a:t>p</a:t>
            </a:r>
            <a:r>
              <a:rPr lang="en-US" sz="700" dirty="0">
                <a:solidFill>
                  <a:schemeClr val="bg1"/>
                </a:solidFill>
                <a:latin typeface="Calibri" pitchFamily="34" charset="0"/>
              </a:rPr>
              <a:t> &gt; .05 [two-tail]) or valence (</a:t>
            </a:r>
            <a:r>
              <a:rPr lang="en-US" sz="700" i="1" dirty="0">
                <a:solidFill>
                  <a:schemeClr val="bg1"/>
                </a:solidFill>
                <a:latin typeface="Calibri" pitchFamily="34" charset="0"/>
              </a:rPr>
              <a:t>t</a:t>
            </a:r>
            <a:r>
              <a:rPr lang="en-US" sz="700" dirty="0">
                <a:solidFill>
                  <a:schemeClr val="bg1"/>
                </a:solidFill>
                <a:latin typeface="Calibri" pitchFamily="34" charset="0"/>
              </a:rPr>
              <a:t> = .709, </a:t>
            </a:r>
            <a:r>
              <a:rPr lang="en-US" sz="700" i="1" dirty="0">
                <a:solidFill>
                  <a:schemeClr val="bg1"/>
                </a:solidFill>
                <a:latin typeface="Calibri" pitchFamily="34" charset="0"/>
              </a:rPr>
              <a:t>p</a:t>
            </a:r>
            <a:r>
              <a:rPr lang="en-US" sz="700" dirty="0">
                <a:solidFill>
                  <a:schemeClr val="bg1"/>
                </a:solidFill>
                <a:latin typeface="Calibri" pitchFamily="34" charset="0"/>
              </a:rPr>
              <a:t> &gt; .05 [two-tail]) for positive and negative groups.</a:t>
            </a:r>
            <a:endParaRPr lang="en-US" sz="700" dirty="0">
              <a:solidFill>
                <a:schemeClr val="bg1"/>
              </a:solidFill>
              <a:latin typeface="Calibri" pitchFamily="34" charset="0"/>
              <a:cs typeface="Times New Roman" pitchFamily="18" charset="0"/>
            </a:endParaRPr>
          </a:p>
          <a:p>
            <a:pPr marL="87313" indent="-87313" defTabSz="176213" eaLnBrk="0" hangingPunct="0">
              <a:buClr>
                <a:srgbClr val="FFFF00"/>
              </a:buClr>
              <a:buFont typeface="Wingdings" pitchFamily="2" charset="2"/>
              <a:buNone/>
            </a:pPr>
            <a:endParaRPr lang="en-US" sz="700" dirty="0">
              <a:solidFill>
                <a:schemeClr val="bg1"/>
              </a:solidFill>
              <a:latin typeface="Calibri" pitchFamily="34" charset="0"/>
              <a:cs typeface="Times New Roman" pitchFamily="18" charset="0"/>
            </a:endParaRPr>
          </a:p>
          <a:p>
            <a:pPr marL="87313" indent="-87313" defTabSz="176213" eaLnBrk="0" hangingPunct="0"/>
            <a:endParaRPr lang="en-US" sz="700" dirty="0">
              <a:solidFill>
                <a:schemeClr val="bg1"/>
              </a:solidFill>
              <a:latin typeface="Calibri" pitchFamily="34" charset="0"/>
            </a:endParaRPr>
          </a:p>
          <a:p>
            <a:pPr marL="87313" lvl="1" indent="-87313" defTabSz="176213" eaLnBrk="0" hangingPunct="0"/>
            <a:endParaRPr lang="en-US" sz="700" i="1" dirty="0">
              <a:solidFill>
                <a:schemeClr val="bg1"/>
              </a:solidFill>
              <a:latin typeface="Times New Roman" pitchFamily="18" charset="0"/>
            </a:endParaRPr>
          </a:p>
          <a:p>
            <a:pPr marL="87313" indent="-87313" defTabSz="176213" eaLnBrk="0" hangingPunct="0">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buClr>
                <a:srgbClr val="FFFF00"/>
              </a:buClr>
              <a:buFont typeface="Wingdings" pitchFamily="2" charset="2"/>
              <a:buNone/>
            </a:pPr>
            <a:endParaRPr lang="en-US" sz="600" dirty="0">
              <a:solidFill>
                <a:schemeClr val="bg1"/>
              </a:solidFill>
              <a:cs typeface="Times New Roman" pitchFamily="18" charset="0"/>
            </a:endParaRPr>
          </a:p>
          <a:p>
            <a:pPr marL="87313" indent="-87313" defTabSz="176213" eaLnBrk="0" hangingPunct="0">
              <a:buClr>
                <a:srgbClr val="FFFF00"/>
              </a:buClr>
              <a:buFont typeface="Wingdings" pitchFamily="2" charset="2"/>
              <a:buNone/>
            </a:pPr>
            <a:r>
              <a:rPr lang="en-US" sz="600" dirty="0">
                <a:solidFill>
                  <a:srgbClr val="FFFF99"/>
                </a:solidFill>
                <a:cs typeface="Times New Roman" pitchFamily="18" charset="0"/>
              </a:rPr>
              <a:t>	</a:t>
            </a:r>
          </a:p>
          <a:p>
            <a:pPr marL="87313" indent="-87313" defTabSz="176213" eaLnBrk="0" hangingPunct="0">
              <a:lnSpc>
                <a:spcPct val="120000"/>
              </a:lnSpc>
              <a:buClr>
                <a:srgbClr val="FFFF00"/>
              </a:buClr>
              <a:buFont typeface="Wingdings" pitchFamily="2" charset="2"/>
              <a:buNone/>
            </a:pPr>
            <a:endParaRPr lang="en-US" sz="600" dirty="0">
              <a:solidFill>
                <a:srgbClr val="FFFF99"/>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rgbClr val="FFFF99"/>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rgbClr val="FFFF99"/>
              </a:solidFill>
              <a:cs typeface="Times New Roman" pitchFamily="18" charset="0"/>
            </a:endParaRPr>
          </a:p>
          <a:p>
            <a:pPr marL="87313" indent="-87313" defTabSz="176213" eaLnBrk="0" hangingPunct="0">
              <a:lnSpc>
                <a:spcPct val="120000"/>
              </a:lnSpc>
              <a:buClr>
                <a:srgbClr val="FFFF00"/>
              </a:buClr>
              <a:buFont typeface="Wingdings" pitchFamily="2" charset="2"/>
              <a:buNone/>
            </a:pPr>
            <a:endParaRPr lang="en-US" sz="600" dirty="0">
              <a:solidFill>
                <a:srgbClr val="FFFF99"/>
              </a:solidFill>
              <a:cs typeface="Times New Roman" pitchFamily="18" charset="0"/>
            </a:endParaRPr>
          </a:p>
          <a:p>
            <a:pPr marL="87313" indent="-87313" defTabSz="176213" eaLnBrk="0" hangingPunct="0">
              <a:buClr>
                <a:srgbClr val="FFFF00"/>
              </a:buClr>
              <a:buFont typeface="Wingdings" pitchFamily="2" charset="2"/>
              <a:buNone/>
            </a:pPr>
            <a:r>
              <a:rPr lang="en-US" sz="600" dirty="0">
                <a:solidFill>
                  <a:srgbClr val="FFFF99"/>
                </a:solidFill>
              </a:rPr>
              <a:t>	</a:t>
            </a:r>
          </a:p>
          <a:p>
            <a:pPr marL="87313" indent="-87313" defTabSz="176213" eaLnBrk="0" hangingPunct="0">
              <a:buClr>
                <a:srgbClr val="FFFF00"/>
              </a:buClr>
              <a:buFont typeface="Wingdings" pitchFamily="2" charset="2"/>
              <a:buNone/>
            </a:pPr>
            <a:endParaRPr lang="en-US" sz="600" dirty="0">
              <a:solidFill>
                <a:srgbClr val="FFFF99"/>
              </a:solidFill>
            </a:endParaRPr>
          </a:p>
          <a:p>
            <a:pPr marL="87313" indent="-87313" defTabSz="176213" eaLnBrk="0" hangingPunct="0">
              <a:buClr>
                <a:srgbClr val="FFFF00"/>
              </a:buClr>
              <a:buFont typeface="Wingdings" pitchFamily="2" charset="2"/>
              <a:buNone/>
            </a:pPr>
            <a:endParaRPr lang="en-US" sz="600" dirty="0">
              <a:solidFill>
                <a:srgbClr val="FFFF99"/>
              </a:solidFill>
            </a:endParaRPr>
          </a:p>
          <a:p>
            <a:pPr marL="87313" indent="-87313" defTabSz="176213" eaLnBrk="0" hangingPunct="0">
              <a:buClr>
                <a:srgbClr val="FFFF00"/>
              </a:buClr>
              <a:buFont typeface="Wingdings" pitchFamily="2" charset="2"/>
              <a:buNone/>
            </a:pPr>
            <a:r>
              <a:rPr lang="en-US" sz="600" dirty="0">
                <a:solidFill>
                  <a:srgbClr val="FFFF99"/>
                </a:solidFill>
              </a:rPr>
              <a:t>	</a:t>
            </a:r>
            <a:endParaRPr lang="en-US" sz="600" dirty="0">
              <a:solidFill>
                <a:schemeClr val="bg1"/>
              </a:solidFill>
              <a:cs typeface="Times New Roman" pitchFamily="18" charset="0"/>
            </a:endParaRPr>
          </a:p>
        </p:txBody>
      </p:sp>
      <p:sp>
        <p:nvSpPr>
          <p:cNvPr id="13320" name="Text Box 122"/>
          <p:cNvSpPr txBox="1">
            <a:spLocks noChangeArrowheads="1"/>
          </p:cNvSpPr>
          <p:nvPr/>
        </p:nvSpPr>
        <p:spPr bwMode="auto">
          <a:xfrm>
            <a:off x="150813" y="180975"/>
            <a:ext cx="8831262" cy="860425"/>
          </a:xfrm>
          <a:prstGeom prst="rect">
            <a:avLst/>
          </a:prstGeom>
          <a:solidFill>
            <a:schemeClr val="bg1"/>
          </a:solidFill>
          <a:ln w="101600" cmpd="thinThick">
            <a:solidFill>
              <a:srgbClr val="FFFF66"/>
            </a:solidFill>
            <a:miter lim="800000"/>
            <a:headEnd/>
            <a:tailEnd/>
          </a:ln>
        </p:spPr>
        <p:txBody>
          <a:bodyPr lIns="17540" tIns="8770" rIns="17540" bIns="8770">
            <a:spAutoFit/>
          </a:bodyPr>
          <a:lstStyle/>
          <a:p>
            <a:pPr algn="ctr" defTabSz="176213" eaLnBrk="0" hangingPunct="0"/>
            <a:endParaRPr lang="en-US" sz="400" b="1" dirty="0">
              <a:solidFill>
                <a:schemeClr val="accent2"/>
              </a:solidFill>
              <a:latin typeface="Times New Roman" pitchFamily="18" charset="0"/>
            </a:endParaRPr>
          </a:p>
          <a:p>
            <a:pPr algn="ctr" defTabSz="176213" eaLnBrk="0" hangingPunct="0"/>
            <a:r>
              <a:rPr lang="en-US" sz="1600" b="1" dirty="0">
                <a:solidFill>
                  <a:schemeClr val="accent2"/>
                </a:solidFill>
                <a:latin typeface="Times New Roman" pitchFamily="18" charset="0"/>
              </a:rPr>
              <a:t>Aging Affects Memory for Valenced Character Information</a:t>
            </a:r>
          </a:p>
          <a:p>
            <a:pPr algn="ctr" defTabSz="176213" eaLnBrk="0" hangingPunct="0"/>
            <a:endParaRPr lang="en-US" sz="700" b="1" dirty="0">
              <a:solidFill>
                <a:srgbClr val="3366FF"/>
              </a:solidFill>
              <a:cs typeface="Times New Roman" pitchFamily="18" charset="0"/>
            </a:endParaRPr>
          </a:p>
          <a:p>
            <a:pPr algn="ctr" defTabSz="176213" eaLnBrk="0" hangingPunct="0"/>
            <a:r>
              <a:rPr lang="en-US" sz="1200" b="1" dirty="0">
                <a:solidFill>
                  <a:srgbClr val="3366FF"/>
                </a:solidFill>
                <a:latin typeface="Times New Roman" pitchFamily="18" charset="0"/>
              </a:rPr>
              <a:t>Megan J. Limbert &amp; Angela H. Gutchess</a:t>
            </a:r>
            <a:endParaRPr lang="en-US" sz="1200" b="1" baseline="30000" dirty="0">
              <a:solidFill>
                <a:srgbClr val="3366FF"/>
              </a:solidFill>
              <a:latin typeface="Times New Roman" pitchFamily="18" charset="0"/>
            </a:endParaRPr>
          </a:p>
          <a:p>
            <a:pPr algn="ctr" defTabSz="176213" eaLnBrk="0" hangingPunct="0"/>
            <a:endParaRPr lang="en-US" sz="600" b="1" baseline="30000" dirty="0">
              <a:solidFill>
                <a:srgbClr val="3366FF"/>
              </a:solidFill>
              <a:latin typeface="Times New Roman" pitchFamily="18" charset="0"/>
            </a:endParaRPr>
          </a:p>
          <a:p>
            <a:pPr algn="ctr" defTabSz="176213" eaLnBrk="0" hangingPunct="0"/>
            <a:r>
              <a:rPr lang="en-US" sz="1100" b="1" dirty="0">
                <a:solidFill>
                  <a:srgbClr val="3366FF"/>
                </a:solidFill>
                <a:latin typeface="Times New Roman" pitchFamily="18" charset="0"/>
              </a:rPr>
              <a:t>Brandeis University</a:t>
            </a:r>
            <a:endParaRPr lang="en-US" sz="1100" b="1" dirty="0">
              <a:solidFill>
                <a:srgbClr val="3366FF"/>
              </a:solidFill>
              <a:cs typeface="Times New Roman" pitchFamily="18" charset="0"/>
            </a:endParaRPr>
          </a:p>
        </p:txBody>
      </p:sp>
      <p:sp>
        <p:nvSpPr>
          <p:cNvPr id="13321" name="Line 195"/>
          <p:cNvSpPr>
            <a:spLocks noChangeShapeType="1"/>
          </p:cNvSpPr>
          <p:nvPr/>
        </p:nvSpPr>
        <p:spPr bwMode="auto">
          <a:xfrm>
            <a:off x="3019425" y="1382713"/>
            <a:ext cx="0" cy="5060950"/>
          </a:xfrm>
          <a:prstGeom prst="line">
            <a:avLst/>
          </a:prstGeom>
          <a:noFill/>
          <a:ln w="76200" cmpd="tri">
            <a:solidFill>
              <a:srgbClr val="FFFF66"/>
            </a:solidFill>
            <a:round/>
            <a:headEnd/>
            <a:tailEnd/>
          </a:ln>
        </p:spPr>
        <p:txBody>
          <a:bodyPr/>
          <a:lstStyle/>
          <a:p>
            <a:endParaRPr lang="en-US" dirty="0"/>
          </a:p>
        </p:txBody>
      </p:sp>
      <p:sp>
        <p:nvSpPr>
          <p:cNvPr id="13322" name="Rectangle 199"/>
          <p:cNvSpPr>
            <a:spLocks noChangeArrowheads="1"/>
          </p:cNvSpPr>
          <p:nvPr/>
        </p:nvSpPr>
        <p:spPr bwMode="auto">
          <a:xfrm>
            <a:off x="6169025" y="1165225"/>
            <a:ext cx="2879725" cy="2244725"/>
          </a:xfrm>
          <a:prstGeom prst="rect">
            <a:avLst/>
          </a:prstGeom>
          <a:noFill/>
          <a:ln w="9525">
            <a:noFill/>
            <a:miter lim="800000"/>
            <a:headEnd/>
            <a:tailEnd/>
          </a:ln>
        </p:spPr>
        <p:txBody>
          <a:bodyPr lIns="17540" tIns="8770" rIns="17540" bIns="8770">
            <a:spAutoFit/>
          </a:bodyPr>
          <a:lstStyle/>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a:p>
            <a:pPr marL="87313" indent="-87313" algn="ctr" defTabSz="176213" eaLnBrk="0" hangingPunct="0">
              <a:buClr>
                <a:schemeClr val="accent2"/>
              </a:buClr>
              <a:buFont typeface="Wingdings" pitchFamily="2" charset="2"/>
              <a:buNone/>
            </a:pPr>
            <a:endParaRPr lang="en-US" sz="700" b="1" u="sng" dirty="0">
              <a:solidFill>
                <a:srgbClr val="FFFF00"/>
              </a:solidFill>
              <a:cs typeface="Times New Roman" pitchFamily="18" charset="0"/>
            </a:endParaRPr>
          </a:p>
        </p:txBody>
      </p:sp>
      <p:sp>
        <p:nvSpPr>
          <p:cNvPr id="13323" name="Line 200"/>
          <p:cNvSpPr>
            <a:spLocks noChangeShapeType="1"/>
          </p:cNvSpPr>
          <p:nvPr/>
        </p:nvSpPr>
        <p:spPr bwMode="auto">
          <a:xfrm flipH="1">
            <a:off x="6107113" y="1382713"/>
            <a:ext cx="14287" cy="5059362"/>
          </a:xfrm>
          <a:prstGeom prst="line">
            <a:avLst/>
          </a:prstGeom>
          <a:noFill/>
          <a:ln w="76200" cmpd="tri">
            <a:solidFill>
              <a:srgbClr val="FFFF66"/>
            </a:solidFill>
            <a:round/>
            <a:headEnd/>
            <a:tailEnd/>
          </a:ln>
        </p:spPr>
        <p:txBody>
          <a:bodyPr/>
          <a:lstStyle/>
          <a:p>
            <a:endParaRPr lang="en-US" dirty="0"/>
          </a:p>
        </p:txBody>
      </p:sp>
      <p:sp>
        <p:nvSpPr>
          <p:cNvPr id="13324" name="Text Box 270"/>
          <p:cNvSpPr txBox="1">
            <a:spLocks noChangeArrowheads="1"/>
          </p:cNvSpPr>
          <p:nvPr/>
        </p:nvSpPr>
        <p:spPr bwMode="auto">
          <a:xfrm>
            <a:off x="125413" y="6507163"/>
            <a:ext cx="8837612" cy="282575"/>
          </a:xfrm>
          <a:prstGeom prst="rect">
            <a:avLst/>
          </a:prstGeom>
          <a:noFill/>
          <a:ln w="9525">
            <a:noFill/>
            <a:miter lim="800000"/>
            <a:headEnd/>
            <a:tailEnd/>
          </a:ln>
        </p:spPr>
        <p:txBody>
          <a:bodyPr lIns="65158" tIns="48867" rIns="65158" bIns="48867">
            <a:spAutoFit/>
          </a:bodyPr>
          <a:lstStyle/>
          <a:p>
            <a:pPr defTabSz="176213" eaLnBrk="0" hangingPunct="0">
              <a:buClr>
                <a:schemeClr val="accent2"/>
              </a:buClr>
              <a:buFont typeface="Wingdings" pitchFamily="2" charset="2"/>
              <a:buNone/>
            </a:pPr>
            <a:r>
              <a:rPr lang="en-NZ" sz="600" b="1" u="sng" dirty="0">
                <a:solidFill>
                  <a:srgbClr val="FFFF00"/>
                </a:solidFill>
              </a:rPr>
              <a:t>ACKNOWLEDGEMENTS</a:t>
            </a:r>
            <a:r>
              <a:rPr lang="en-NZ" sz="600" b="1" dirty="0">
                <a:solidFill>
                  <a:srgbClr val="FFFF00"/>
                </a:solidFill>
              </a:rPr>
              <a:t>:  </a:t>
            </a:r>
            <a:r>
              <a:rPr lang="en-AU" sz="600" b="1" dirty="0">
                <a:solidFill>
                  <a:srgbClr val="FFFF00"/>
                </a:solidFill>
              </a:rPr>
              <a:t>We gratefully acknowledge </a:t>
            </a:r>
            <a:r>
              <a:rPr lang="en-US" sz="600" b="1" dirty="0">
                <a:solidFill>
                  <a:srgbClr val="FFFF00"/>
                </a:solidFill>
              </a:rPr>
              <a:t>Derek Isaacowitz, Corinna Löckenhoff, Matt King, and Xiaodong Liu for helpful comments and statistical advice, and Phyllis Blumberg, Abraham Lipton, Shirley Lo, Lila Starbuck, Jennifer Silverberg, and Becky Sokal for assistance with data collection, scoring, and organization.</a:t>
            </a:r>
            <a:r>
              <a:rPr lang="en-AU" sz="600" b="1" dirty="0">
                <a:solidFill>
                  <a:srgbClr val="FFFF66"/>
                </a:solidFill>
              </a:rPr>
              <a:t>     </a:t>
            </a:r>
            <a:r>
              <a:rPr lang="en-NZ" sz="600" b="1" dirty="0">
                <a:solidFill>
                  <a:srgbClr val="FFFF00"/>
                </a:solidFill>
              </a:rPr>
              <a:t>                                                                             						     </a:t>
            </a:r>
            <a:r>
              <a:rPr lang="en-NZ" sz="600" b="1" u="sng" dirty="0">
                <a:solidFill>
                  <a:srgbClr val="FFFF66"/>
                </a:solidFill>
              </a:rPr>
              <a:t>CONTACT</a:t>
            </a:r>
            <a:r>
              <a:rPr lang="en-NZ" sz="600" b="1" dirty="0">
                <a:solidFill>
                  <a:srgbClr val="FFFF66"/>
                </a:solidFill>
              </a:rPr>
              <a:t>:  gutchess@brandeis.edu</a:t>
            </a:r>
            <a:endParaRPr lang="en-AU" sz="600" b="1" dirty="0">
              <a:solidFill>
                <a:srgbClr val="FFFF66"/>
              </a:solidFill>
            </a:endParaRPr>
          </a:p>
        </p:txBody>
      </p:sp>
      <p:sp>
        <p:nvSpPr>
          <p:cNvPr id="13325" name="Text Box 317"/>
          <p:cNvSpPr txBox="1">
            <a:spLocks noChangeArrowheads="1"/>
          </p:cNvSpPr>
          <p:nvPr/>
        </p:nvSpPr>
        <p:spPr bwMode="auto">
          <a:xfrm>
            <a:off x="3062288" y="1143000"/>
            <a:ext cx="2997200" cy="3476625"/>
          </a:xfrm>
          <a:prstGeom prst="rect">
            <a:avLst/>
          </a:prstGeom>
          <a:noFill/>
          <a:ln w="9525">
            <a:noFill/>
            <a:miter lim="800000"/>
            <a:headEnd/>
            <a:tailEnd/>
          </a:ln>
        </p:spPr>
        <p:txBody>
          <a:bodyPr lIns="8146" tIns="8770" rIns="8146" bIns="8770">
            <a:spAutoFit/>
          </a:bodyPr>
          <a:lstStyle/>
          <a:p>
            <a:pPr marL="80963" lvl="1" algn="ctr" defTabSz="163513" eaLnBrk="0" hangingPunct="0"/>
            <a:r>
              <a:rPr lang="en-US" sz="600" dirty="0">
                <a:solidFill>
                  <a:schemeClr val="bg1"/>
                </a:solidFill>
              </a:rPr>
              <a:t>	</a:t>
            </a:r>
            <a:r>
              <a:rPr lang="en-US" sz="800" b="1" u="sng" dirty="0">
                <a:solidFill>
                  <a:srgbClr val="FFFF66"/>
                </a:solidFill>
              </a:rPr>
              <a:t>METHODS (cont’d.)</a:t>
            </a:r>
          </a:p>
          <a:p>
            <a:pPr marL="87313" indent="-87313" defTabSz="163513" eaLnBrk="0" hangingPunct="0">
              <a:buClr>
                <a:srgbClr val="FFFF00"/>
              </a:buClr>
              <a:buFont typeface="Wingdings" pitchFamily="2" charset="2"/>
              <a:buNone/>
            </a:pPr>
            <a:endParaRPr lang="en-US" sz="700" dirty="0">
              <a:solidFill>
                <a:schemeClr val="bg1"/>
              </a:solidFill>
              <a:latin typeface="Calibri" pitchFamily="34" charset="0"/>
              <a:cs typeface="Times New Roman" pitchFamily="18" charset="0"/>
            </a:endParaRPr>
          </a:p>
          <a:p>
            <a:pPr marL="87313" indent="-87313" defTabSz="163513" eaLnBrk="0" hangingPunct="0">
              <a:buClr>
                <a:srgbClr val="FFFF00"/>
              </a:buClr>
              <a:buFont typeface="Wingdings" pitchFamily="2" charset="2"/>
              <a:buNone/>
            </a:pPr>
            <a:r>
              <a:rPr lang="en-US" sz="700" dirty="0">
                <a:solidFill>
                  <a:schemeClr val="bg1"/>
                </a:solidFill>
                <a:latin typeface="Calibri" pitchFamily="34" charset="0"/>
                <a:cs typeface="Times New Roman" pitchFamily="18" charset="0"/>
              </a:rPr>
              <a:t>	-Each pairing presented  for 5 sec. during encoding; participants were asked to form an impression of each individual</a:t>
            </a:r>
          </a:p>
          <a:p>
            <a:pPr marL="87313" indent="-87313" defTabSz="163513" eaLnBrk="0" hangingPunct="0">
              <a:buClr>
                <a:srgbClr val="FFFF00"/>
              </a:buClr>
              <a:buFont typeface="Wingdings" pitchFamily="2" charset="2"/>
              <a:buNone/>
            </a:pPr>
            <a:endParaRPr lang="en-US" sz="700" dirty="0">
              <a:solidFill>
                <a:schemeClr val="bg1"/>
              </a:solidFill>
              <a:latin typeface="Calibri" pitchFamily="34" charset="0"/>
              <a:cs typeface="Times New Roman" pitchFamily="18" charset="0"/>
            </a:endParaRPr>
          </a:p>
          <a:p>
            <a:pPr marL="87313" indent="-87313" defTabSz="163513" eaLnBrk="0" hangingPunct="0">
              <a:buClr>
                <a:srgbClr val="FFFF00"/>
              </a:buClr>
              <a:buFont typeface="Wingdings" pitchFamily="2" charset="2"/>
              <a:buNone/>
            </a:pPr>
            <a:r>
              <a:rPr lang="en-US" sz="700" dirty="0">
                <a:solidFill>
                  <a:schemeClr val="bg1"/>
                </a:solidFill>
                <a:latin typeface="Calibri" pitchFamily="34" charset="0"/>
                <a:cs typeface="Times New Roman" pitchFamily="18" charset="0"/>
              </a:rPr>
              <a:t>	-During </a:t>
            </a:r>
            <a:r>
              <a:rPr lang="en-US" sz="700" dirty="0">
                <a:solidFill>
                  <a:schemeClr val="bg1"/>
                </a:solidFill>
                <a:latin typeface="Calibri" pitchFamily="34" charset="0"/>
              </a:rPr>
              <a:t>recognition &amp; recall phase, each face &amp; name presented again; participants were asked:</a:t>
            </a:r>
          </a:p>
          <a:p>
            <a:pPr marL="87313" indent="-87313" defTabSz="163513" eaLnBrk="0" hangingPunct="0"/>
            <a:r>
              <a:rPr lang="en-US" sz="700" dirty="0">
                <a:solidFill>
                  <a:schemeClr val="bg1"/>
                </a:solidFill>
                <a:latin typeface="Calibri" pitchFamily="34" charset="0"/>
              </a:rPr>
              <a:t>		- </a:t>
            </a:r>
            <a:r>
              <a:rPr lang="en-US" sz="700" i="1" dirty="0">
                <a:solidFill>
                  <a:schemeClr val="bg1"/>
                </a:solidFill>
                <a:latin typeface="Calibri" pitchFamily="34" charset="0"/>
              </a:rPr>
              <a:t>“</a:t>
            </a:r>
            <a:r>
              <a:rPr lang="en-US" sz="700" dirty="0">
                <a:solidFill>
                  <a:schemeClr val="bg1"/>
                </a:solidFill>
                <a:latin typeface="Calibri" pitchFamily="34" charset="0"/>
              </a:rPr>
              <a:t>What kind of impression did you form of this person?” </a:t>
            </a:r>
            <a:r>
              <a:rPr lang="en-US" sz="700" i="1" dirty="0">
                <a:solidFill>
                  <a:schemeClr val="bg1"/>
                </a:solidFill>
                <a:latin typeface="Calibri" pitchFamily="34" charset="0"/>
              </a:rPr>
              <a:t>(forced choice </a:t>
            </a:r>
          </a:p>
          <a:p>
            <a:pPr marL="87313" indent="-87313" defTabSz="163513" eaLnBrk="0" hangingPunct="0"/>
            <a:r>
              <a:rPr lang="en-US" sz="700" i="1" dirty="0">
                <a:solidFill>
                  <a:schemeClr val="bg1"/>
                </a:solidFill>
                <a:latin typeface="Calibri" pitchFamily="34" charset="0"/>
              </a:rPr>
              <a:t>		of good, bad, or neutral, which assessed memory for the 	character/impression of  the individuals  - general  memory ) </a:t>
            </a:r>
          </a:p>
          <a:p>
            <a:pPr marL="80963" lvl="1" defTabSz="163513" eaLnBrk="0" hangingPunct="0"/>
            <a:r>
              <a:rPr lang="en-US" sz="700" dirty="0">
                <a:solidFill>
                  <a:schemeClr val="bg1"/>
                </a:solidFill>
                <a:latin typeface="Calibri" pitchFamily="34" charset="0"/>
              </a:rPr>
              <a:t>	-”What else do you remember about this person?” </a:t>
            </a:r>
            <a:r>
              <a:rPr lang="en-US" sz="700" i="1" dirty="0">
                <a:solidFill>
                  <a:schemeClr val="bg1"/>
                </a:solidFill>
                <a:latin typeface="Calibri" pitchFamily="34" charset="0"/>
              </a:rPr>
              <a:t>(assessed memory			for the associated behavior/characteristic - specific memory)</a:t>
            </a:r>
          </a:p>
          <a:p>
            <a:pPr marL="80963" lvl="1" algn="ctr" defTabSz="163513" eaLnBrk="0" hangingPunct="0"/>
            <a:endParaRPr lang="en-US" sz="700" i="1" dirty="0">
              <a:solidFill>
                <a:schemeClr val="bg1"/>
              </a:solidFill>
              <a:cs typeface="Arial" charset="0"/>
            </a:endParaRPr>
          </a:p>
          <a:p>
            <a:pPr marL="80963" lvl="1" algn="ctr" defTabSz="163513" eaLnBrk="0" hangingPunct="0"/>
            <a:r>
              <a:rPr lang="en-US" sz="800" b="1" u="sng" dirty="0">
                <a:solidFill>
                  <a:srgbClr val="FFFF66"/>
                </a:solidFill>
                <a:cs typeface="Arial" charset="0"/>
              </a:rPr>
              <a:t>RESULTS</a:t>
            </a:r>
          </a:p>
          <a:p>
            <a:pPr marL="80963" lvl="1" algn="ctr" defTabSz="163513" eaLnBrk="0" hangingPunct="0"/>
            <a:r>
              <a:rPr lang="en-US" sz="800" b="1" u="sng" dirty="0">
                <a:solidFill>
                  <a:srgbClr val="FFFF66"/>
                </a:solidFill>
                <a:cs typeface="Arial" charset="0"/>
              </a:rPr>
              <a:t>Response Bias</a:t>
            </a:r>
          </a:p>
          <a:p>
            <a:pPr marL="80963" lvl="1" defTabSz="163513" eaLnBrk="0" hangingPunct="0"/>
            <a:endParaRPr lang="en-US" sz="700" dirty="0">
              <a:solidFill>
                <a:schemeClr val="bg1"/>
              </a:solidFill>
              <a:latin typeface="Calibri" pitchFamily="34" charset="0"/>
            </a:endParaRPr>
          </a:p>
          <a:p>
            <a:pPr marL="80963" lvl="1" defTabSz="163513" eaLnBrk="0" hangingPunct="0"/>
            <a:r>
              <a:rPr lang="en-US" sz="700" dirty="0">
                <a:solidFill>
                  <a:schemeClr val="bg1"/>
                </a:solidFill>
                <a:latin typeface="Calibri" pitchFamily="34" charset="0"/>
              </a:rPr>
              <a:t>-Evidence for systematic bias in the way participants guessed: older adults incorrectly used “positive” label more than younger adults (</a:t>
            </a:r>
            <a:r>
              <a:rPr lang="en-US" sz="700" i="1" dirty="0">
                <a:solidFill>
                  <a:schemeClr val="bg1"/>
                </a:solidFill>
                <a:latin typeface="Calibri" pitchFamily="34" charset="0"/>
              </a:rPr>
              <a:t>t</a:t>
            </a:r>
            <a:r>
              <a:rPr lang="en-US" sz="700" dirty="0">
                <a:solidFill>
                  <a:schemeClr val="bg1"/>
                </a:solidFill>
                <a:latin typeface="Calibri" pitchFamily="34" charset="0"/>
              </a:rPr>
              <a:t>(38) = -3.610, </a:t>
            </a:r>
            <a:r>
              <a:rPr lang="en-US" sz="700" i="1" dirty="0">
                <a:solidFill>
                  <a:schemeClr val="bg1"/>
                </a:solidFill>
                <a:latin typeface="Calibri" pitchFamily="34" charset="0"/>
              </a:rPr>
              <a:t>p</a:t>
            </a:r>
            <a:r>
              <a:rPr lang="en-US" sz="700" dirty="0">
                <a:solidFill>
                  <a:schemeClr val="bg1"/>
                </a:solidFill>
                <a:latin typeface="Calibri" pitchFamily="34" charset="0"/>
              </a:rPr>
              <a:t> = .001)</a:t>
            </a:r>
          </a:p>
          <a:p>
            <a:pPr marL="80963" lvl="1" defTabSz="163513" eaLnBrk="0" hangingPunct="0"/>
            <a:endParaRPr lang="en-US" sz="700" dirty="0">
              <a:solidFill>
                <a:schemeClr val="bg1"/>
              </a:solidFill>
              <a:latin typeface="Calibri" pitchFamily="34" charset="0"/>
            </a:endParaRPr>
          </a:p>
          <a:p>
            <a:pPr marL="80963" lvl="1" defTabSz="163513" eaLnBrk="0" hangingPunct="0"/>
            <a:r>
              <a:rPr lang="en-US" sz="700" dirty="0">
                <a:solidFill>
                  <a:schemeClr val="bg1"/>
                </a:solidFill>
                <a:latin typeface="Calibri" pitchFamily="34" charset="0"/>
              </a:rPr>
              <a:t>-Applied a guessing correction based on the adaptation of Cohen’s (1960) kappa statistic, as devised by Isaacowitz et al. (2007)</a:t>
            </a:r>
          </a:p>
          <a:p>
            <a:pPr marL="80963" lvl="1" defTabSz="163513" eaLnBrk="0" hangingPunct="0"/>
            <a:endParaRPr lang="en-US" sz="700" b="1" u="sng" dirty="0">
              <a:solidFill>
                <a:schemeClr val="bg1"/>
              </a:solidFill>
              <a:latin typeface="Calibri" pitchFamily="34" charset="0"/>
            </a:endParaRPr>
          </a:p>
          <a:p>
            <a:pPr marL="80963" lvl="1" algn="ctr" defTabSz="163513" eaLnBrk="0" hangingPunct="0"/>
            <a:r>
              <a:rPr lang="en-US" sz="800" b="1" u="sng" dirty="0">
                <a:solidFill>
                  <a:srgbClr val="FFFF66"/>
                </a:solidFill>
              </a:rPr>
              <a:t>Corrected General Memory</a:t>
            </a:r>
          </a:p>
          <a:p>
            <a:pPr marL="80963" lvl="1" defTabSz="163513" eaLnBrk="0" hangingPunct="0"/>
            <a:endParaRPr lang="en-US" sz="700" dirty="0">
              <a:solidFill>
                <a:schemeClr val="bg1"/>
              </a:solidFill>
              <a:latin typeface="Calibri" pitchFamily="34" charset="0"/>
            </a:endParaRPr>
          </a:p>
          <a:p>
            <a:pPr marL="80963" lvl="1" defTabSz="163513" eaLnBrk="0" hangingPunct="0"/>
            <a:r>
              <a:rPr lang="en-US" sz="700" dirty="0">
                <a:solidFill>
                  <a:schemeClr val="bg1"/>
                </a:solidFill>
                <a:latin typeface="Calibri" pitchFamily="34" charset="0"/>
              </a:rPr>
              <a:t>-Young participants outperform older (</a:t>
            </a:r>
            <a:r>
              <a:rPr lang="en-US" sz="700" i="1" dirty="0">
                <a:solidFill>
                  <a:schemeClr val="bg1"/>
                </a:solidFill>
                <a:latin typeface="Calibri" pitchFamily="34" charset="0"/>
              </a:rPr>
              <a:t>F</a:t>
            </a:r>
            <a:r>
              <a:rPr lang="en-US" sz="700" dirty="0">
                <a:solidFill>
                  <a:schemeClr val="bg1"/>
                </a:solidFill>
                <a:latin typeface="Calibri" pitchFamily="34" charset="0"/>
              </a:rPr>
              <a:t>(1, 38) = 6.990, </a:t>
            </a:r>
            <a:r>
              <a:rPr lang="en-US" sz="700" i="1" dirty="0">
                <a:solidFill>
                  <a:schemeClr val="bg1"/>
                </a:solidFill>
                <a:latin typeface="Calibri" pitchFamily="34" charset="0"/>
              </a:rPr>
              <a:t>p</a:t>
            </a:r>
            <a:r>
              <a:rPr lang="en-US" sz="700" dirty="0">
                <a:solidFill>
                  <a:schemeClr val="bg1"/>
                </a:solidFill>
                <a:latin typeface="Calibri" pitchFamily="34" charset="0"/>
              </a:rPr>
              <a:t> = .012, η</a:t>
            </a:r>
            <a:r>
              <a:rPr lang="en-US" sz="700" baseline="-25000" dirty="0">
                <a:solidFill>
                  <a:schemeClr val="bg1"/>
                </a:solidFill>
                <a:latin typeface="Calibri" pitchFamily="34" charset="0"/>
              </a:rPr>
              <a:t>p</a:t>
            </a:r>
            <a:r>
              <a:rPr lang="en-US" sz="700" baseline="30000" dirty="0">
                <a:solidFill>
                  <a:schemeClr val="bg1"/>
                </a:solidFill>
                <a:latin typeface="Calibri" pitchFamily="34" charset="0"/>
              </a:rPr>
              <a:t>2 </a:t>
            </a:r>
            <a:r>
              <a:rPr lang="en-US" sz="700" dirty="0">
                <a:solidFill>
                  <a:schemeClr val="bg1"/>
                </a:solidFill>
                <a:latin typeface="Calibri" pitchFamily="34" charset="0"/>
              </a:rPr>
              <a:t>= .155)</a:t>
            </a:r>
          </a:p>
          <a:p>
            <a:pPr marL="80963" lvl="1" defTabSz="163513" eaLnBrk="0" hangingPunct="0"/>
            <a:endParaRPr lang="en-US" sz="700" dirty="0">
              <a:solidFill>
                <a:schemeClr val="bg1"/>
              </a:solidFill>
              <a:latin typeface="Calibri" pitchFamily="34" charset="0"/>
            </a:endParaRPr>
          </a:p>
          <a:p>
            <a:pPr marL="80963" lvl="1" defTabSz="163513" eaLnBrk="0" hangingPunct="0"/>
            <a:r>
              <a:rPr lang="en-US" sz="700" dirty="0">
                <a:solidFill>
                  <a:schemeClr val="bg1"/>
                </a:solidFill>
                <a:latin typeface="Calibri" pitchFamily="34" charset="0"/>
              </a:rPr>
              <a:t>-Memory for positive and negative better than memory for neutral stimuli for both age groups (</a:t>
            </a:r>
            <a:r>
              <a:rPr lang="en-US" sz="700" i="1" dirty="0">
                <a:solidFill>
                  <a:schemeClr val="bg1"/>
                </a:solidFill>
                <a:latin typeface="Calibri" pitchFamily="34" charset="0"/>
              </a:rPr>
              <a:t>F</a:t>
            </a:r>
            <a:r>
              <a:rPr lang="en-US" sz="700" dirty="0">
                <a:solidFill>
                  <a:schemeClr val="bg1"/>
                </a:solidFill>
                <a:latin typeface="Calibri" pitchFamily="34" charset="0"/>
              </a:rPr>
              <a:t>(1, 19) = 27.107, </a:t>
            </a:r>
            <a:r>
              <a:rPr lang="en-US" sz="700" i="1" dirty="0">
                <a:solidFill>
                  <a:schemeClr val="bg1"/>
                </a:solidFill>
                <a:latin typeface="Calibri" pitchFamily="34" charset="0"/>
              </a:rPr>
              <a:t>p</a:t>
            </a:r>
            <a:r>
              <a:rPr lang="en-US" sz="700" dirty="0">
                <a:solidFill>
                  <a:schemeClr val="bg1"/>
                </a:solidFill>
                <a:latin typeface="Calibri" pitchFamily="34" charset="0"/>
              </a:rPr>
              <a:t> &lt;.001) &amp; (</a:t>
            </a:r>
            <a:r>
              <a:rPr lang="en-US" sz="700" i="1" dirty="0">
                <a:solidFill>
                  <a:schemeClr val="bg1"/>
                </a:solidFill>
                <a:latin typeface="Calibri" pitchFamily="34" charset="0"/>
              </a:rPr>
              <a:t>F</a:t>
            </a:r>
            <a:r>
              <a:rPr lang="en-US" sz="700" dirty="0">
                <a:solidFill>
                  <a:schemeClr val="bg1"/>
                </a:solidFill>
                <a:latin typeface="Calibri" pitchFamily="34" charset="0"/>
              </a:rPr>
              <a:t>(1,19) = 18.485, </a:t>
            </a:r>
            <a:r>
              <a:rPr lang="en-US" sz="700" i="1" dirty="0">
                <a:solidFill>
                  <a:schemeClr val="bg1"/>
                </a:solidFill>
                <a:latin typeface="Calibri" pitchFamily="34" charset="0"/>
              </a:rPr>
              <a:t>p</a:t>
            </a:r>
            <a:r>
              <a:rPr lang="en-US" sz="700" dirty="0">
                <a:solidFill>
                  <a:schemeClr val="bg1"/>
                </a:solidFill>
                <a:latin typeface="Calibri" pitchFamily="34" charset="0"/>
              </a:rPr>
              <a:t> &lt;.001)</a:t>
            </a:r>
          </a:p>
          <a:p>
            <a:pPr marL="80963" lvl="1" defTabSz="163513" eaLnBrk="0" hangingPunct="0"/>
            <a:endParaRPr lang="en-US" sz="700" dirty="0">
              <a:solidFill>
                <a:schemeClr val="bg1"/>
              </a:solidFill>
              <a:latin typeface="Calibri" pitchFamily="34" charset="0"/>
            </a:endParaRPr>
          </a:p>
          <a:p>
            <a:pPr marL="80963" lvl="1" defTabSz="163513" eaLnBrk="0" hangingPunct="0"/>
            <a:r>
              <a:rPr lang="en-US" sz="700" dirty="0">
                <a:solidFill>
                  <a:schemeClr val="bg1"/>
                </a:solidFill>
                <a:latin typeface="Calibri" pitchFamily="34" charset="0"/>
              </a:rPr>
              <a:t>-Memory for positive information equal to that for negative for both age groups (</a:t>
            </a:r>
            <a:r>
              <a:rPr lang="en-US" sz="700" i="1" dirty="0">
                <a:solidFill>
                  <a:schemeClr val="bg1"/>
                </a:solidFill>
                <a:latin typeface="Calibri" pitchFamily="34" charset="0"/>
              </a:rPr>
              <a:t>F</a:t>
            </a:r>
            <a:r>
              <a:rPr lang="en-US" sz="700" dirty="0">
                <a:solidFill>
                  <a:schemeClr val="bg1"/>
                </a:solidFill>
                <a:latin typeface="Calibri" pitchFamily="34" charset="0"/>
              </a:rPr>
              <a:t>(1, 19) = 3.484, </a:t>
            </a:r>
            <a:r>
              <a:rPr lang="en-US" sz="700" i="1" dirty="0">
                <a:solidFill>
                  <a:schemeClr val="bg1"/>
                </a:solidFill>
                <a:latin typeface="Calibri" pitchFamily="34" charset="0"/>
              </a:rPr>
              <a:t>p</a:t>
            </a:r>
            <a:r>
              <a:rPr lang="en-US" sz="700" dirty="0">
                <a:solidFill>
                  <a:schemeClr val="bg1"/>
                </a:solidFill>
                <a:latin typeface="Calibri" pitchFamily="34" charset="0"/>
              </a:rPr>
              <a:t> = .077) &amp; (</a:t>
            </a:r>
            <a:r>
              <a:rPr lang="en-US" sz="700" i="1" dirty="0">
                <a:solidFill>
                  <a:schemeClr val="bg1"/>
                </a:solidFill>
                <a:latin typeface="Calibri" pitchFamily="34" charset="0"/>
              </a:rPr>
              <a:t>F</a:t>
            </a:r>
            <a:r>
              <a:rPr lang="en-US" sz="700" dirty="0">
                <a:solidFill>
                  <a:schemeClr val="bg1"/>
                </a:solidFill>
                <a:latin typeface="Calibri" pitchFamily="34" charset="0"/>
              </a:rPr>
              <a:t>(1, 19) = 1.923, </a:t>
            </a:r>
            <a:r>
              <a:rPr lang="en-US" sz="700" i="1" dirty="0">
                <a:solidFill>
                  <a:schemeClr val="bg1"/>
                </a:solidFill>
                <a:latin typeface="Calibri" pitchFamily="34" charset="0"/>
              </a:rPr>
              <a:t>p</a:t>
            </a:r>
            <a:r>
              <a:rPr lang="en-US" sz="700" dirty="0">
                <a:solidFill>
                  <a:schemeClr val="bg1"/>
                </a:solidFill>
                <a:latin typeface="Calibri" pitchFamily="34" charset="0"/>
              </a:rPr>
              <a:t> = .182)</a:t>
            </a:r>
            <a:endParaRPr lang="en-US" sz="600" dirty="0">
              <a:solidFill>
                <a:srgbClr val="FFFF66"/>
              </a:solidFill>
            </a:endParaRPr>
          </a:p>
        </p:txBody>
      </p:sp>
      <p:sp>
        <p:nvSpPr>
          <p:cNvPr id="13326" name="Text Box 407"/>
          <p:cNvSpPr txBox="1">
            <a:spLocks noChangeArrowheads="1"/>
          </p:cNvSpPr>
          <p:nvPr/>
        </p:nvSpPr>
        <p:spPr bwMode="auto">
          <a:xfrm>
            <a:off x="6167438" y="1143000"/>
            <a:ext cx="2779712" cy="1746250"/>
          </a:xfrm>
          <a:prstGeom prst="rect">
            <a:avLst/>
          </a:prstGeom>
          <a:noFill/>
          <a:ln w="9525">
            <a:noFill/>
            <a:miter lim="800000"/>
            <a:headEnd/>
            <a:tailEnd/>
          </a:ln>
        </p:spPr>
        <p:txBody>
          <a:bodyPr lIns="8146" tIns="8770" rIns="8146" bIns="8770">
            <a:spAutoFit/>
          </a:bodyPr>
          <a:lstStyle/>
          <a:p>
            <a:pPr marL="74613" indent="6350" algn="ctr" defTabSz="176213" eaLnBrk="0" hangingPunct="0"/>
            <a:r>
              <a:rPr lang="en-US" sz="800" b="1" u="sng" dirty="0">
                <a:solidFill>
                  <a:srgbClr val="FFFF66"/>
                </a:solidFill>
              </a:rPr>
              <a:t>Specific Memory</a:t>
            </a:r>
          </a:p>
          <a:p>
            <a:pPr marL="74613" indent="6350" algn="ctr" defTabSz="176213" eaLnBrk="0" hangingPunct="0"/>
            <a:endParaRPr lang="en-US" sz="800" b="1" u="sng" dirty="0">
              <a:solidFill>
                <a:schemeClr val="bg1"/>
              </a:solidFill>
              <a:latin typeface="Calibri" pitchFamily="34" charset="0"/>
            </a:endParaRPr>
          </a:p>
          <a:p>
            <a:pPr marL="74613" indent="6350" defTabSz="176213" eaLnBrk="0" hangingPunct="0"/>
            <a:r>
              <a:rPr lang="en-US" sz="700" dirty="0">
                <a:solidFill>
                  <a:schemeClr val="bg1"/>
                </a:solidFill>
                <a:latin typeface="Calibri" pitchFamily="34" charset="0"/>
              </a:rPr>
              <a:t>-Performance  in this domain judged according to two sets of criteria, “strict” and “lenient”</a:t>
            </a:r>
          </a:p>
          <a:p>
            <a:pPr marL="74613" indent="6350" defTabSz="176213" eaLnBrk="0" hangingPunct="0"/>
            <a:endParaRPr lang="en-US" sz="700" dirty="0">
              <a:solidFill>
                <a:schemeClr val="bg1"/>
              </a:solidFill>
              <a:latin typeface="Calibri" pitchFamily="34" charset="0"/>
            </a:endParaRPr>
          </a:p>
          <a:p>
            <a:pPr marL="74613" indent="6350" defTabSz="176213" eaLnBrk="0" hangingPunct="0"/>
            <a:r>
              <a:rPr lang="en-US" sz="700" dirty="0">
                <a:solidFill>
                  <a:schemeClr val="bg1"/>
                </a:solidFill>
                <a:latin typeface="Calibri" pitchFamily="34" charset="0"/>
              </a:rPr>
              <a:t>-Only when judged by “strict” criteria, is there a main effect of valence</a:t>
            </a:r>
          </a:p>
          <a:p>
            <a:pPr marL="80963" lvl="1" defTabSz="176213" eaLnBrk="0" hangingPunct="0"/>
            <a:r>
              <a:rPr lang="en-US" sz="700" i="1" dirty="0">
                <a:solidFill>
                  <a:schemeClr val="bg1"/>
                </a:solidFill>
                <a:latin typeface="Calibri" pitchFamily="34" charset="0"/>
              </a:rPr>
              <a:t>(F</a:t>
            </a:r>
            <a:r>
              <a:rPr lang="en-US" sz="700" dirty="0">
                <a:solidFill>
                  <a:schemeClr val="bg1"/>
                </a:solidFill>
                <a:latin typeface="Calibri" pitchFamily="34" charset="0"/>
              </a:rPr>
              <a:t>(2,76) = 9.667, </a:t>
            </a:r>
            <a:r>
              <a:rPr lang="en-US" sz="700" i="1" dirty="0">
                <a:solidFill>
                  <a:schemeClr val="bg1"/>
                </a:solidFill>
                <a:latin typeface="Calibri" pitchFamily="34" charset="0"/>
              </a:rPr>
              <a:t>p</a:t>
            </a:r>
            <a:r>
              <a:rPr lang="en-US" sz="700" dirty="0">
                <a:solidFill>
                  <a:schemeClr val="bg1"/>
                </a:solidFill>
                <a:latin typeface="Calibri" pitchFamily="34" charset="0"/>
              </a:rPr>
              <a:t> &lt; .001, </a:t>
            </a:r>
            <a:r>
              <a:rPr lang="el-GR" sz="700" dirty="0">
                <a:solidFill>
                  <a:schemeClr val="bg1"/>
                </a:solidFill>
                <a:latin typeface="Calibri" pitchFamily="34" charset="0"/>
              </a:rPr>
              <a:t>η</a:t>
            </a:r>
            <a:r>
              <a:rPr lang="en-US" sz="700" baseline="-25000" dirty="0">
                <a:solidFill>
                  <a:schemeClr val="bg1"/>
                </a:solidFill>
                <a:latin typeface="Calibri" pitchFamily="34" charset="0"/>
              </a:rPr>
              <a:t>p</a:t>
            </a:r>
            <a:r>
              <a:rPr lang="en-US" sz="700" baseline="30000" dirty="0">
                <a:solidFill>
                  <a:schemeClr val="bg1"/>
                </a:solidFill>
                <a:latin typeface="Calibri" pitchFamily="34" charset="0"/>
              </a:rPr>
              <a:t>2</a:t>
            </a:r>
            <a:r>
              <a:rPr lang="en-US" sz="700" dirty="0">
                <a:solidFill>
                  <a:schemeClr val="bg1"/>
                </a:solidFill>
                <a:latin typeface="Calibri" pitchFamily="34" charset="0"/>
              </a:rPr>
              <a:t> = .203), with neutral information remembered better </a:t>
            </a:r>
          </a:p>
          <a:p>
            <a:pPr marL="80963" lvl="1" defTabSz="176213" eaLnBrk="0" hangingPunct="0"/>
            <a:endParaRPr lang="en-US" sz="700" dirty="0">
              <a:solidFill>
                <a:schemeClr val="bg1"/>
              </a:solidFill>
              <a:latin typeface="Calibri" pitchFamily="34" charset="0"/>
            </a:endParaRPr>
          </a:p>
          <a:p>
            <a:pPr marL="80963" lvl="1" defTabSz="176213" eaLnBrk="0" hangingPunct="0"/>
            <a:r>
              <a:rPr lang="en-US" sz="700" dirty="0">
                <a:solidFill>
                  <a:schemeClr val="bg1"/>
                </a:solidFill>
                <a:latin typeface="Calibri" pitchFamily="34" charset="0"/>
              </a:rPr>
              <a:t>-But younger adults remember more detailed information overall than older adults, (</a:t>
            </a:r>
            <a:r>
              <a:rPr lang="en-US" sz="700" i="1" dirty="0">
                <a:solidFill>
                  <a:schemeClr val="bg1"/>
                </a:solidFill>
                <a:latin typeface="Calibri" pitchFamily="34" charset="0"/>
              </a:rPr>
              <a:t>F</a:t>
            </a:r>
            <a:r>
              <a:rPr lang="en-US" sz="700" dirty="0">
                <a:solidFill>
                  <a:schemeClr val="bg1"/>
                </a:solidFill>
                <a:latin typeface="Calibri" pitchFamily="34" charset="0"/>
              </a:rPr>
              <a:t>(1,38) = 65.070, </a:t>
            </a:r>
            <a:r>
              <a:rPr lang="en-US" sz="700" i="1" dirty="0">
                <a:solidFill>
                  <a:schemeClr val="bg1"/>
                </a:solidFill>
                <a:latin typeface="Calibri" pitchFamily="34" charset="0"/>
              </a:rPr>
              <a:t>p</a:t>
            </a:r>
            <a:r>
              <a:rPr lang="en-US" sz="700" dirty="0">
                <a:solidFill>
                  <a:schemeClr val="bg1"/>
                </a:solidFill>
                <a:latin typeface="Calibri" pitchFamily="34" charset="0"/>
              </a:rPr>
              <a:t> &lt; .001, </a:t>
            </a:r>
            <a:r>
              <a:rPr lang="el-GR" sz="700" dirty="0">
                <a:solidFill>
                  <a:schemeClr val="bg1"/>
                </a:solidFill>
                <a:latin typeface="Calibri" pitchFamily="34" charset="0"/>
              </a:rPr>
              <a:t>η</a:t>
            </a:r>
            <a:r>
              <a:rPr lang="en-US" sz="700" baseline="-25000" dirty="0">
                <a:solidFill>
                  <a:schemeClr val="bg1"/>
                </a:solidFill>
                <a:latin typeface="Calibri" pitchFamily="34" charset="0"/>
              </a:rPr>
              <a:t>p</a:t>
            </a:r>
            <a:r>
              <a:rPr lang="en-US" sz="700" baseline="30000" dirty="0">
                <a:solidFill>
                  <a:schemeClr val="bg1"/>
                </a:solidFill>
                <a:latin typeface="Calibri" pitchFamily="34" charset="0"/>
              </a:rPr>
              <a:t>2</a:t>
            </a:r>
            <a:r>
              <a:rPr lang="en-US" sz="700" dirty="0">
                <a:solidFill>
                  <a:schemeClr val="bg1"/>
                </a:solidFill>
                <a:latin typeface="Calibri" pitchFamily="34" charset="0"/>
              </a:rPr>
              <a:t> = .631 (strict)</a:t>
            </a:r>
          </a:p>
          <a:p>
            <a:pPr marL="80963" lvl="1" defTabSz="176213" eaLnBrk="0" hangingPunct="0"/>
            <a:r>
              <a:rPr lang="en-US" sz="700" i="1" dirty="0">
                <a:solidFill>
                  <a:schemeClr val="bg1"/>
                </a:solidFill>
                <a:latin typeface="Calibri" pitchFamily="34" charset="0"/>
              </a:rPr>
              <a:t>F</a:t>
            </a:r>
            <a:r>
              <a:rPr lang="en-US" sz="700" dirty="0">
                <a:solidFill>
                  <a:schemeClr val="bg1"/>
                </a:solidFill>
                <a:latin typeface="Calibri" pitchFamily="34" charset="0"/>
              </a:rPr>
              <a:t>(1, 38) = 44.020, </a:t>
            </a:r>
            <a:r>
              <a:rPr lang="en-US" sz="700" i="1" dirty="0">
                <a:solidFill>
                  <a:schemeClr val="bg1"/>
                </a:solidFill>
                <a:latin typeface="Calibri" pitchFamily="34" charset="0"/>
              </a:rPr>
              <a:t>p</a:t>
            </a:r>
            <a:r>
              <a:rPr lang="en-US" sz="700" dirty="0">
                <a:solidFill>
                  <a:schemeClr val="bg1"/>
                </a:solidFill>
                <a:latin typeface="Calibri" pitchFamily="34" charset="0"/>
              </a:rPr>
              <a:t> &lt; .001, η</a:t>
            </a:r>
            <a:r>
              <a:rPr lang="en-US" sz="700" baseline="-25000" dirty="0">
                <a:solidFill>
                  <a:schemeClr val="bg1"/>
                </a:solidFill>
                <a:latin typeface="Calibri" pitchFamily="34" charset="0"/>
              </a:rPr>
              <a:t>p</a:t>
            </a:r>
            <a:r>
              <a:rPr lang="en-US" sz="700" baseline="30000" dirty="0">
                <a:solidFill>
                  <a:schemeClr val="bg1"/>
                </a:solidFill>
                <a:latin typeface="Calibri" pitchFamily="34" charset="0"/>
              </a:rPr>
              <a:t>2</a:t>
            </a:r>
            <a:r>
              <a:rPr lang="en-US" sz="700" dirty="0">
                <a:solidFill>
                  <a:schemeClr val="bg1"/>
                </a:solidFill>
                <a:latin typeface="Calibri" pitchFamily="34" charset="0"/>
              </a:rPr>
              <a:t> = .537 (lenient))</a:t>
            </a:r>
          </a:p>
          <a:p>
            <a:pPr marL="80963" lvl="1" defTabSz="176213" eaLnBrk="0" hangingPunct="0"/>
            <a:endParaRPr lang="en-US" sz="700" b="1" u="sng" dirty="0">
              <a:solidFill>
                <a:schemeClr val="bg1"/>
              </a:solidFill>
              <a:latin typeface="Calibri" pitchFamily="34" charset="0"/>
            </a:endParaRPr>
          </a:p>
          <a:p>
            <a:pPr marL="80963" lvl="1" defTabSz="176213" eaLnBrk="0" hangingPunct="0"/>
            <a:r>
              <a:rPr lang="en-US" sz="700" dirty="0">
                <a:solidFill>
                  <a:schemeClr val="bg1"/>
                </a:solidFill>
                <a:latin typeface="Calibri" pitchFamily="34" charset="0"/>
              </a:rPr>
              <a:t>-Trend for an interaction only with “lenient” criteria (</a:t>
            </a:r>
            <a:r>
              <a:rPr lang="en-US" sz="700" i="1" dirty="0">
                <a:solidFill>
                  <a:schemeClr val="bg1"/>
                </a:solidFill>
                <a:latin typeface="Calibri" pitchFamily="34" charset="0"/>
              </a:rPr>
              <a:t>F</a:t>
            </a:r>
            <a:r>
              <a:rPr lang="en-US" sz="700" dirty="0">
                <a:solidFill>
                  <a:schemeClr val="bg1"/>
                </a:solidFill>
                <a:latin typeface="Calibri" pitchFamily="34" charset="0"/>
              </a:rPr>
              <a:t>(2, 76) = 2.525, </a:t>
            </a:r>
            <a:r>
              <a:rPr lang="en-US" sz="700" i="1" dirty="0">
                <a:solidFill>
                  <a:schemeClr val="bg1"/>
                </a:solidFill>
                <a:latin typeface="Calibri" pitchFamily="34" charset="0"/>
              </a:rPr>
              <a:t>p</a:t>
            </a:r>
            <a:r>
              <a:rPr lang="en-US" sz="700" dirty="0">
                <a:solidFill>
                  <a:schemeClr val="bg1"/>
                </a:solidFill>
                <a:latin typeface="Calibri" pitchFamily="34" charset="0"/>
              </a:rPr>
              <a:t> = .087, η</a:t>
            </a:r>
            <a:r>
              <a:rPr lang="en-US" sz="700" baseline="-25000" dirty="0">
                <a:solidFill>
                  <a:schemeClr val="bg1"/>
                </a:solidFill>
                <a:latin typeface="Calibri" pitchFamily="34" charset="0"/>
              </a:rPr>
              <a:t>p</a:t>
            </a:r>
            <a:r>
              <a:rPr lang="en-US" sz="700" baseline="30000" dirty="0">
                <a:solidFill>
                  <a:schemeClr val="bg1"/>
                </a:solidFill>
                <a:latin typeface="Calibri" pitchFamily="34" charset="0"/>
              </a:rPr>
              <a:t>2 =</a:t>
            </a:r>
            <a:r>
              <a:rPr lang="en-US" sz="700" dirty="0">
                <a:solidFill>
                  <a:schemeClr val="bg1"/>
                </a:solidFill>
                <a:latin typeface="Calibri" pitchFamily="34" charset="0"/>
              </a:rPr>
              <a:t> .062 ), with older adults appearing to benefit from valenced information relative to neutral</a:t>
            </a:r>
          </a:p>
        </p:txBody>
      </p:sp>
      <p:sp>
        <p:nvSpPr>
          <p:cNvPr id="13327" name="Line 412"/>
          <p:cNvSpPr>
            <a:spLocks noChangeShapeType="1"/>
          </p:cNvSpPr>
          <p:nvPr/>
        </p:nvSpPr>
        <p:spPr bwMode="auto">
          <a:xfrm>
            <a:off x="125413" y="6443663"/>
            <a:ext cx="8824912" cy="0"/>
          </a:xfrm>
          <a:prstGeom prst="line">
            <a:avLst/>
          </a:prstGeom>
          <a:noFill/>
          <a:ln w="76200" cmpd="tri">
            <a:solidFill>
              <a:srgbClr val="FFFF66"/>
            </a:solidFill>
            <a:round/>
            <a:headEnd/>
            <a:tailEnd/>
          </a:ln>
        </p:spPr>
        <p:txBody>
          <a:bodyPr lIns="101313" tIns="50656" rIns="101313" bIns="50656">
            <a:spAutoFit/>
          </a:bodyPr>
          <a:lstStyle/>
          <a:p>
            <a:endParaRPr lang="en-US" dirty="0"/>
          </a:p>
        </p:txBody>
      </p:sp>
      <p:pic>
        <p:nvPicPr>
          <p:cNvPr id="13328" name="Picture 418" descr="4_inch_seal"/>
          <p:cNvPicPr>
            <a:picLocks noChangeAspect="1" noChangeArrowheads="1"/>
          </p:cNvPicPr>
          <p:nvPr/>
        </p:nvPicPr>
        <p:blipFill>
          <a:blip r:embed="rId4"/>
          <a:srcRect/>
          <a:stretch>
            <a:fillRect/>
          </a:stretch>
        </p:blipFill>
        <p:spPr bwMode="auto">
          <a:xfrm>
            <a:off x="8154988" y="212725"/>
            <a:ext cx="784225" cy="784225"/>
          </a:xfrm>
          <a:prstGeom prst="rect">
            <a:avLst/>
          </a:prstGeom>
          <a:noFill/>
          <a:ln w="9525">
            <a:noFill/>
            <a:miter lim="800000"/>
            <a:headEnd/>
            <a:tailEnd/>
          </a:ln>
        </p:spPr>
      </p:pic>
      <p:sp>
        <p:nvSpPr>
          <p:cNvPr id="41" name="Title 1"/>
          <p:cNvSpPr txBox="1">
            <a:spLocks/>
          </p:cNvSpPr>
          <p:nvPr/>
        </p:nvSpPr>
        <p:spPr bwMode="auto">
          <a:xfrm>
            <a:off x="365125" y="5853113"/>
            <a:ext cx="979488" cy="100012"/>
          </a:xfrm>
          <a:prstGeom prst="rect">
            <a:avLst/>
          </a:prstGeom>
          <a:noFill/>
          <a:ln w="9525">
            <a:noFill/>
            <a:miter lim="800000"/>
            <a:headEnd/>
            <a:tailEnd/>
          </a:ln>
        </p:spPr>
        <p:txBody>
          <a:bodyPr lIns="16288" tIns="8146" rIns="16288" bIns="8146"/>
          <a:lstStyle/>
          <a:p>
            <a:pPr algn="ctr" defTabSz="742950" eaLnBrk="0" hangingPunct="0"/>
            <a:r>
              <a:rPr lang="en-US" sz="500" dirty="0">
                <a:solidFill>
                  <a:schemeClr val="bg1"/>
                </a:solidFill>
                <a:cs typeface="Arial" charset="0"/>
              </a:rPr>
              <a:t>William</a:t>
            </a:r>
          </a:p>
        </p:txBody>
      </p:sp>
      <p:pic>
        <p:nvPicPr>
          <p:cNvPr id="13330" name="Content Placeholder 3" descr="4-om5.jpg"/>
          <p:cNvPicPr>
            <a:picLocks noChangeAspect="1"/>
          </p:cNvPicPr>
          <p:nvPr/>
        </p:nvPicPr>
        <p:blipFill>
          <a:blip r:embed="rId5" cstate="print"/>
          <a:srcRect l="156" r="156"/>
          <a:stretch>
            <a:fillRect/>
          </a:stretch>
        </p:blipFill>
        <p:spPr bwMode="auto">
          <a:xfrm>
            <a:off x="420688" y="5195888"/>
            <a:ext cx="839787" cy="630237"/>
          </a:xfrm>
          <a:prstGeom prst="rect">
            <a:avLst/>
          </a:prstGeom>
          <a:noFill/>
          <a:ln w="9525">
            <a:noFill/>
            <a:miter lim="800000"/>
            <a:headEnd/>
            <a:tailEnd/>
          </a:ln>
        </p:spPr>
      </p:pic>
      <p:graphicFrame>
        <p:nvGraphicFramePr>
          <p:cNvPr id="31" name="Content Placeholder 5"/>
          <p:cNvGraphicFramePr>
            <a:graphicFrameLocks/>
          </p:cNvGraphicFramePr>
          <p:nvPr/>
        </p:nvGraphicFramePr>
        <p:xfrm>
          <a:off x="3552825" y="5038725"/>
          <a:ext cx="2108200" cy="1262063"/>
        </p:xfrm>
        <a:graphic>
          <a:graphicData uri="http://schemas.openxmlformats.org/drawingml/2006/chart">
            <c:chart xmlns:c="http://schemas.openxmlformats.org/drawingml/2006/chart" xmlns:r="http://schemas.openxmlformats.org/officeDocument/2006/relationships" r:id="rId6"/>
          </a:graphicData>
        </a:graphic>
      </p:graphicFrame>
      <p:pic>
        <p:nvPicPr>
          <p:cNvPr id="13332" name="Picture 418" descr="4_inch_seal"/>
          <p:cNvPicPr>
            <a:picLocks noChangeAspect="1" noChangeArrowheads="1"/>
          </p:cNvPicPr>
          <p:nvPr/>
        </p:nvPicPr>
        <p:blipFill>
          <a:blip r:embed="rId4"/>
          <a:srcRect/>
          <a:stretch>
            <a:fillRect/>
          </a:stretch>
        </p:blipFill>
        <p:spPr bwMode="auto">
          <a:xfrm>
            <a:off x="188913" y="222250"/>
            <a:ext cx="785812" cy="785813"/>
          </a:xfrm>
          <a:prstGeom prst="rect">
            <a:avLst/>
          </a:prstGeom>
          <a:noFill/>
          <a:ln w="9525">
            <a:noFill/>
            <a:miter lim="800000"/>
            <a:headEnd/>
            <a:tailEnd/>
          </a:ln>
        </p:spPr>
      </p:pic>
      <p:pic>
        <p:nvPicPr>
          <p:cNvPr id="13333" name="Content Placeholder 3" descr="4-om5.jpg"/>
          <p:cNvPicPr>
            <a:picLocks noChangeAspect="1"/>
          </p:cNvPicPr>
          <p:nvPr/>
        </p:nvPicPr>
        <p:blipFill>
          <a:blip r:embed="rId7" cstate="print"/>
          <a:srcRect/>
          <a:stretch>
            <a:fillRect/>
          </a:stretch>
        </p:blipFill>
        <p:spPr bwMode="auto">
          <a:xfrm>
            <a:off x="1874838" y="5197475"/>
            <a:ext cx="831850" cy="623888"/>
          </a:xfrm>
          <a:prstGeom prst="rect">
            <a:avLst/>
          </a:prstGeom>
          <a:noFill/>
          <a:ln w="9525">
            <a:noFill/>
            <a:miter lim="800000"/>
            <a:headEnd/>
            <a:tailEnd/>
          </a:ln>
        </p:spPr>
      </p:pic>
      <p:sp>
        <p:nvSpPr>
          <p:cNvPr id="55" name="Title 1"/>
          <p:cNvSpPr txBox="1">
            <a:spLocks/>
          </p:cNvSpPr>
          <p:nvPr/>
        </p:nvSpPr>
        <p:spPr bwMode="auto">
          <a:xfrm>
            <a:off x="1792288" y="5845175"/>
            <a:ext cx="979487" cy="101600"/>
          </a:xfrm>
          <a:prstGeom prst="rect">
            <a:avLst/>
          </a:prstGeom>
          <a:noFill/>
          <a:ln w="9525">
            <a:noFill/>
            <a:miter lim="800000"/>
            <a:headEnd/>
            <a:tailEnd/>
          </a:ln>
        </p:spPr>
        <p:txBody>
          <a:bodyPr lIns="16288" tIns="8146" rIns="16288" bIns="8146"/>
          <a:lstStyle/>
          <a:p>
            <a:pPr algn="ctr" defTabSz="742950" eaLnBrk="0" hangingPunct="0"/>
            <a:r>
              <a:rPr lang="en-US" sz="500" dirty="0">
                <a:solidFill>
                  <a:schemeClr val="bg1"/>
                </a:solidFill>
                <a:cs typeface="Arial" charset="0"/>
              </a:rPr>
              <a:t>Rachel</a:t>
            </a:r>
          </a:p>
        </p:txBody>
      </p:sp>
      <p:sp>
        <p:nvSpPr>
          <p:cNvPr id="56" name="Title 1"/>
          <p:cNvSpPr txBox="1">
            <a:spLocks/>
          </p:cNvSpPr>
          <p:nvPr/>
        </p:nvSpPr>
        <p:spPr bwMode="auto">
          <a:xfrm>
            <a:off x="284163" y="5942013"/>
            <a:ext cx="1095375" cy="104775"/>
          </a:xfrm>
          <a:prstGeom prst="rect">
            <a:avLst/>
          </a:prstGeom>
          <a:noFill/>
          <a:ln w="9525">
            <a:noFill/>
            <a:miter lim="800000"/>
            <a:headEnd/>
            <a:tailEnd/>
          </a:ln>
        </p:spPr>
        <p:txBody>
          <a:bodyPr lIns="16288" tIns="8146" rIns="16288" bIns="8146"/>
          <a:lstStyle/>
          <a:p>
            <a:pPr algn="ctr" defTabSz="742950" eaLnBrk="0" hangingPunct="0"/>
            <a:r>
              <a:rPr lang="en-US" sz="500" dirty="0">
                <a:solidFill>
                  <a:schemeClr val="bg1"/>
                </a:solidFill>
                <a:cs typeface="Arial" charset="0"/>
              </a:rPr>
              <a:t>This person donates blood regularly.</a:t>
            </a:r>
          </a:p>
        </p:txBody>
      </p:sp>
      <p:sp>
        <p:nvSpPr>
          <p:cNvPr id="57" name="Title 1"/>
          <p:cNvSpPr txBox="1">
            <a:spLocks/>
          </p:cNvSpPr>
          <p:nvPr/>
        </p:nvSpPr>
        <p:spPr bwMode="auto">
          <a:xfrm>
            <a:off x="1800225" y="5929313"/>
            <a:ext cx="979488" cy="101600"/>
          </a:xfrm>
          <a:prstGeom prst="rect">
            <a:avLst/>
          </a:prstGeom>
          <a:noFill/>
          <a:ln w="9525">
            <a:noFill/>
            <a:miter lim="800000"/>
            <a:headEnd/>
            <a:tailEnd/>
          </a:ln>
        </p:spPr>
        <p:txBody>
          <a:bodyPr lIns="16288" tIns="8146" rIns="16288" bIns="8146"/>
          <a:lstStyle/>
          <a:p>
            <a:pPr algn="ctr" defTabSz="742950" eaLnBrk="0" hangingPunct="0"/>
            <a:r>
              <a:rPr lang="en-US" sz="500" dirty="0">
                <a:solidFill>
                  <a:schemeClr val="bg1"/>
                </a:solidFill>
                <a:cs typeface="Arial" charset="0"/>
              </a:rPr>
              <a:t>This person embezzles money.</a:t>
            </a:r>
          </a:p>
        </p:txBody>
      </p:sp>
      <p:sp>
        <p:nvSpPr>
          <p:cNvPr id="13337" name="TextBox 57"/>
          <p:cNvSpPr txBox="1">
            <a:spLocks noChangeArrowheads="1"/>
          </p:cNvSpPr>
          <p:nvPr/>
        </p:nvSpPr>
        <p:spPr bwMode="auto">
          <a:xfrm>
            <a:off x="6553200" y="2971800"/>
            <a:ext cx="2206625" cy="382588"/>
          </a:xfrm>
          <a:prstGeom prst="rect">
            <a:avLst/>
          </a:prstGeom>
          <a:noFill/>
          <a:ln w="9525">
            <a:noFill/>
            <a:miter lim="800000"/>
            <a:headEnd/>
            <a:tailEnd/>
          </a:ln>
        </p:spPr>
        <p:txBody>
          <a:bodyPr lIns="16288" tIns="8146" rIns="16288" bIns="8146">
            <a:spAutoFit/>
          </a:bodyPr>
          <a:lstStyle/>
          <a:p>
            <a:pPr algn="ctr" defTabSz="163513" eaLnBrk="0" hangingPunct="0"/>
            <a:r>
              <a:rPr lang="en-US" sz="800" dirty="0">
                <a:solidFill>
                  <a:srgbClr val="3366FF"/>
                </a:solidFill>
                <a:cs typeface="Arial" charset="0"/>
              </a:rPr>
              <a:t>Average Performance (+SE) on Specific Memory Task by Valence, Scoring Criteria, &amp; Age</a:t>
            </a:r>
          </a:p>
        </p:txBody>
      </p:sp>
      <p:sp>
        <p:nvSpPr>
          <p:cNvPr id="13338" name="TextBox 58"/>
          <p:cNvSpPr txBox="1">
            <a:spLocks noChangeArrowheads="1"/>
          </p:cNvSpPr>
          <p:nvPr/>
        </p:nvSpPr>
        <p:spPr bwMode="auto">
          <a:xfrm>
            <a:off x="3613150" y="4833938"/>
            <a:ext cx="1903413" cy="261937"/>
          </a:xfrm>
          <a:prstGeom prst="rect">
            <a:avLst/>
          </a:prstGeom>
          <a:noFill/>
          <a:ln w="9525">
            <a:noFill/>
            <a:miter lim="800000"/>
            <a:headEnd/>
            <a:tailEnd/>
          </a:ln>
        </p:spPr>
        <p:txBody>
          <a:bodyPr lIns="16288" tIns="8146" rIns="16288" bIns="8146">
            <a:spAutoFit/>
          </a:bodyPr>
          <a:lstStyle/>
          <a:p>
            <a:pPr algn="ctr" defTabSz="163513" eaLnBrk="0" hangingPunct="0"/>
            <a:r>
              <a:rPr lang="en-US" sz="800" dirty="0">
                <a:solidFill>
                  <a:srgbClr val="3366FF"/>
                </a:solidFill>
                <a:cs typeface="Arial" charset="0"/>
              </a:rPr>
              <a:t>Kappa-Corrected General Memory Score Averages (+SE) by Age</a:t>
            </a:r>
          </a:p>
        </p:txBody>
      </p:sp>
      <p:sp>
        <p:nvSpPr>
          <p:cNvPr id="13339" name="TextBox 26"/>
          <p:cNvSpPr txBox="1">
            <a:spLocks noChangeArrowheads="1"/>
          </p:cNvSpPr>
          <p:nvPr/>
        </p:nvSpPr>
        <p:spPr bwMode="auto">
          <a:xfrm>
            <a:off x="6197600" y="4884738"/>
            <a:ext cx="2770188" cy="1411287"/>
          </a:xfrm>
          <a:prstGeom prst="rect">
            <a:avLst/>
          </a:prstGeom>
          <a:noFill/>
          <a:ln w="9525">
            <a:noFill/>
            <a:miter lim="800000"/>
            <a:headEnd/>
            <a:tailEnd/>
          </a:ln>
        </p:spPr>
        <p:txBody>
          <a:bodyPr lIns="16288" tIns="8146" rIns="16288" bIns="8146">
            <a:spAutoFit/>
          </a:bodyPr>
          <a:lstStyle/>
          <a:p>
            <a:pPr marL="74613" indent="6350" algn="ctr" defTabSz="176213" eaLnBrk="0" hangingPunct="0">
              <a:buFont typeface="Wingdings" pitchFamily="2" charset="2"/>
              <a:buNone/>
            </a:pPr>
            <a:r>
              <a:rPr lang="en-US" sz="800" b="1" u="sng" dirty="0">
                <a:solidFill>
                  <a:srgbClr val="FFFF66"/>
                </a:solidFill>
              </a:rPr>
              <a:t>DISCUSSION</a:t>
            </a:r>
          </a:p>
          <a:p>
            <a:pPr marL="74613" indent="6350" algn="ctr" defTabSz="176213" eaLnBrk="0" hangingPunct="0">
              <a:buFont typeface="Wingdings" pitchFamily="2" charset="2"/>
              <a:buNone/>
            </a:pPr>
            <a:endParaRPr lang="en-US" sz="700" b="1" u="sng" dirty="0">
              <a:solidFill>
                <a:srgbClr val="FFFF66"/>
              </a:solidFill>
            </a:endParaRPr>
          </a:p>
          <a:p>
            <a:pPr marL="74613" indent="6350" defTabSz="176213" eaLnBrk="0" hangingPunct="0">
              <a:buFontTx/>
              <a:buChar char="-"/>
            </a:pPr>
            <a:r>
              <a:rPr lang="en-US" sz="700" dirty="0">
                <a:solidFill>
                  <a:schemeClr val="bg1"/>
                </a:solidFill>
                <a:latin typeface="Calibri" pitchFamily="34" charset="0"/>
                <a:cs typeface="Times New Roman" pitchFamily="18" charset="0"/>
              </a:rPr>
              <a:t>In remembering general impressions, </a:t>
            </a:r>
            <a:r>
              <a:rPr lang="en-US" sz="700" dirty="0">
                <a:solidFill>
                  <a:schemeClr val="bg1"/>
                </a:solidFill>
                <a:latin typeface="Calibri" pitchFamily="34" charset="0"/>
              </a:rPr>
              <a:t>younger adults outperform older adults, no matter the valence of the information</a:t>
            </a:r>
          </a:p>
          <a:p>
            <a:pPr marL="74613" indent="6350" defTabSz="176213" eaLnBrk="0" hangingPunct="0">
              <a:buFontTx/>
              <a:buChar char="-"/>
            </a:pPr>
            <a:endParaRPr lang="en-US" sz="700" dirty="0">
              <a:solidFill>
                <a:schemeClr val="bg1"/>
              </a:solidFill>
              <a:latin typeface="Calibri" pitchFamily="34" charset="0"/>
            </a:endParaRPr>
          </a:p>
          <a:p>
            <a:pPr marL="74613" indent="6350" defTabSz="176213" eaLnBrk="0" hangingPunct="0"/>
            <a:r>
              <a:rPr lang="en-US" sz="700" dirty="0">
                <a:solidFill>
                  <a:schemeClr val="bg1"/>
                </a:solidFill>
                <a:latin typeface="Calibri" pitchFamily="34" charset="0"/>
                <a:cs typeface="Times New Roman" pitchFamily="18" charset="0"/>
              </a:rPr>
              <a:t>-S</a:t>
            </a:r>
            <a:r>
              <a:rPr lang="en-US" sz="700" dirty="0">
                <a:solidFill>
                  <a:schemeClr val="bg1"/>
                </a:solidFill>
                <a:latin typeface="Calibri" pitchFamily="34" charset="0"/>
              </a:rPr>
              <a:t>ocioemotional information is better remembered than neutral no matter the age group, replicating previous experiments  (e.g. Hamann et al., 1999; Doerksen &amp; Shimamura, 2001) and extending this advantage to older adults, </a:t>
            </a:r>
            <a:r>
              <a:rPr lang="en-US" sz="700" i="1" dirty="0">
                <a:solidFill>
                  <a:schemeClr val="bg1"/>
                </a:solidFill>
                <a:latin typeface="Calibri" pitchFamily="34" charset="0"/>
              </a:rPr>
              <a:t>but only when those memories are of the general idea, as opposed to specifics, of the original information</a:t>
            </a:r>
          </a:p>
          <a:p>
            <a:pPr marL="74613" indent="6350" defTabSz="176213" eaLnBrk="0" hangingPunct="0">
              <a:buFontTx/>
              <a:buChar char="-"/>
            </a:pPr>
            <a:endParaRPr lang="en-US" sz="700" dirty="0">
              <a:solidFill>
                <a:schemeClr val="bg1"/>
              </a:solidFill>
              <a:latin typeface="Calibri" pitchFamily="34" charset="0"/>
            </a:endParaRPr>
          </a:p>
          <a:p>
            <a:pPr marL="74613" indent="6350" defTabSz="176213" eaLnBrk="0" hangingPunct="0">
              <a:buFontTx/>
              <a:buChar char="-"/>
            </a:pPr>
            <a:r>
              <a:rPr lang="en-US" sz="700" dirty="0">
                <a:solidFill>
                  <a:schemeClr val="bg1"/>
                </a:solidFill>
                <a:latin typeface="Calibri" pitchFamily="34" charset="0"/>
              </a:rPr>
              <a:t>There is no evidence for positivity effects for general or specific memory, except in that older adults have a guessing bias towards positivity</a:t>
            </a:r>
          </a:p>
        </p:txBody>
      </p:sp>
    </p:spTree>
  </p:cSld>
  <p:clrMapOvr>
    <a:masterClrMapping/>
  </p:clrMapOvr>
  <p:transition spd="slow" advTm="65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Finalizing your Presentation</a:t>
            </a:r>
          </a:p>
        </p:txBody>
      </p:sp>
      <p:sp>
        <p:nvSpPr>
          <p:cNvPr id="22531" name="Rectangle 3"/>
          <p:cNvSpPr>
            <a:spLocks noGrp="1" noChangeArrowheads="1"/>
          </p:cNvSpPr>
          <p:nvPr>
            <p:ph idx="1"/>
          </p:nvPr>
        </p:nvSpPr>
        <p:spPr/>
        <p:txBody>
          <a:bodyPr/>
          <a:lstStyle/>
          <a:p>
            <a:r>
              <a:rPr lang="en-US" dirty="0"/>
              <a:t>Proofread!!</a:t>
            </a:r>
          </a:p>
          <a:p>
            <a:r>
              <a:rPr lang="en-US" dirty="0"/>
              <a:t>Get feedback from friends or mentors before printing  </a:t>
            </a:r>
          </a:p>
          <a:p>
            <a:pPr lvl="1"/>
            <a:r>
              <a:rPr lang="en-US" dirty="0"/>
              <a:t>Clear &amp; easy to understand?</a:t>
            </a:r>
          </a:p>
          <a:p>
            <a:pPr lvl="1"/>
            <a:r>
              <a:rPr lang="en-US" dirty="0"/>
              <a:t>Clean &amp; well designed</a:t>
            </a:r>
            <a:r>
              <a:rPr lang="en-US" dirty="0" smtClean="0"/>
              <a:t>?</a:t>
            </a:r>
          </a:p>
          <a:p>
            <a:pPr lvl="1"/>
            <a:r>
              <a:rPr lang="en-US" dirty="0" smtClean="0"/>
              <a:t>Memorable message?</a:t>
            </a:r>
          </a:p>
          <a:p>
            <a:pPr lvl="1">
              <a:buNone/>
            </a:pPr>
            <a:endParaRPr lang="en-US" dirty="0"/>
          </a:p>
          <a:p>
            <a:r>
              <a:rPr lang="en-US" dirty="0"/>
              <a:t>Know what you most want to tell people</a:t>
            </a:r>
          </a:p>
          <a:p>
            <a:pPr lvl="1"/>
            <a:r>
              <a:rPr lang="en-US" dirty="0"/>
              <a:t>1-2 sentence version; </a:t>
            </a:r>
            <a:r>
              <a:rPr lang="en-US" dirty="0" smtClean="0"/>
              <a:t>3 minute </a:t>
            </a:r>
            <a:r>
              <a:rPr lang="en-US" dirty="0"/>
              <a:t>version</a:t>
            </a:r>
          </a:p>
        </p:txBody>
      </p:sp>
    </p:spTree>
  </p:cSld>
  <p:clrMapOvr>
    <a:masterClrMapping/>
  </p:clrMapOvr>
  <p:transition spd="slow" advTm="26047">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Posters from Last Year</a:t>
            </a:r>
            <a:endParaRPr lang="en-US" dirty="0"/>
          </a:p>
        </p:txBody>
      </p:sp>
      <p:pic>
        <p:nvPicPr>
          <p:cNvPr id="57346" name="Picture 2"/>
          <p:cNvPicPr>
            <a:picLocks noGrp="1" noChangeAspect="1" noChangeArrowheads="1"/>
          </p:cNvPicPr>
          <p:nvPr>
            <p:ph idx="1"/>
          </p:nvPr>
        </p:nvPicPr>
        <p:blipFill>
          <a:blip r:embed="rId2"/>
          <a:srcRect/>
          <a:stretch>
            <a:fillRect/>
          </a:stretch>
        </p:blipFill>
        <p:spPr bwMode="auto">
          <a:xfrm>
            <a:off x="4038600" y="2133600"/>
            <a:ext cx="4041501" cy="3866998"/>
          </a:xfrm>
          <a:prstGeom prst="rect">
            <a:avLst/>
          </a:prstGeom>
          <a:noFill/>
          <a:ln w="9525">
            <a:noFill/>
            <a:miter lim="800000"/>
            <a:headEnd/>
            <a:tailEnd/>
          </a:ln>
          <a:effectLst/>
        </p:spPr>
      </p:pic>
      <p:sp>
        <p:nvSpPr>
          <p:cNvPr id="5" name="TextBox 4"/>
          <p:cNvSpPr txBox="1"/>
          <p:nvPr/>
        </p:nvSpPr>
        <p:spPr>
          <a:xfrm>
            <a:off x="533400" y="3048000"/>
            <a:ext cx="3276600" cy="954107"/>
          </a:xfrm>
          <a:prstGeom prst="rect">
            <a:avLst/>
          </a:prstGeom>
          <a:noFill/>
        </p:spPr>
        <p:txBody>
          <a:bodyPr wrap="square" rtlCol="0">
            <a:spAutoFit/>
          </a:bodyPr>
          <a:lstStyle/>
          <a:p>
            <a:pPr algn="ctr"/>
            <a:r>
              <a:rPr lang="en-US" sz="2800" dirty="0" smtClean="0">
                <a:solidFill>
                  <a:srgbClr val="FFFF66"/>
                </a:solidFill>
                <a:latin typeface="+mn-lt"/>
              </a:rPr>
              <a:t>Last year’s official program</a:t>
            </a:r>
            <a:endParaRPr lang="en-US" sz="2800" dirty="0">
              <a:solidFill>
                <a:srgbClr val="FFFF66"/>
              </a:solidFill>
              <a:latin typeface="+mn-lt"/>
            </a:endParaRPr>
          </a:p>
        </p:txBody>
      </p:sp>
    </p:spTree>
  </p:cSld>
  <p:clrMapOvr>
    <a:masterClrMapping/>
  </p:clrMapOvr>
  <p:transition spd="slow" advTm="3703">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present at (EL)</a:t>
            </a:r>
            <a:r>
              <a:rPr lang="en-US" baseline="30000" dirty="0" smtClean="0"/>
              <a:t>2</a:t>
            </a:r>
            <a:r>
              <a:rPr lang="en-US" dirty="0" smtClean="0"/>
              <a:t>?</a:t>
            </a:r>
            <a:endParaRPr lang="en-US" dirty="0"/>
          </a:p>
        </p:txBody>
      </p:sp>
      <p:sp>
        <p:nvSpPr>
          <p:cNvPr id="3" name="Content Placeholder 2"/>
          <p:cNvSpPr>
            <a:spLocks noGrp="1"/>
          </p:cNvSpPr>
          <p:nvPr>
            <p:ph idx="1"/>
          </p:nvPr>
        </p:nvSpPr>
        <p:spPr>
          <a:xfrm>
            <a:off x="457200" y="1646236"/>
            <a:ext cx="8382000" cy="4983163"/>
          </a:xfrm>
        </p:spPr>
        <p:txBody>
          <a:bodyPr>
            <a:normAutofit fontScale="92500" lnSpcReduction="20000"/>
          </a:bodyPr>
          <a:lstStyle/>
          <a:p>
            <a:pPr>
              <a:buNone/>
            </a:pPr>
            <a:r>
              <a:rPr lang="en-US" dirty="0" smtClean="0"/>
              <a:t>(EL)</a:t>
            </a:r>
            <a:r>
              <a:rPr lang="en-US" baseline="30000" dirty="0" smtClean="0"/>
              <a:t>2</a:t>
            </a:r>
            <a:r>
              <a:rPr lang="en-US" dirty="0" smtClean="0"/>
              <a:t> is a University-wide symposium </a:t>
            </a:r>
            <a:r>
              <a:rPr lang="en-US" dirty="0" smtClean="0"/>
              <a:t>highlighting </a:t>
            </a:r>
            <a:r>
              <a:rPr lang="en-US" dirty="0" smtClean="0"/>
              <a:t>the </a:t>
            </a:r>
            <a:r>
              <a:rPr lang="en-US" dirty="0" smtClean="0"/>
              <a:t>many </a:t>
            </a:r>
            <a:r>
              <a:rPr lang="en-US" dirty="0" smtClean="0"/>
              <a:t>ways </a:t>
            </a:r>
            <a:r>
              <a:rPr lang="en-US" dirty="0" smtClean="0"/>
              <a:t>undergraduates </a:t>
            </a:r>
            <a:r>
              <a:rPr lang="en-US" dirty="0" smtClean="0"/>
              <a:t>connect experience to their Liberal Arts education.</a:t>
            </a:r>
          </a:p>
          <a:p>
            <a:pPr>
              <a:buNone/>
            </a:pPr>
            <a:endParaRPr lang="en-US" dirty="0" smtClean="0"/>
          </a:p>
          <a:p>
            <a:pPr>
              <a:buNone/>
            </a:pPr>
            <a:r>
              <a:rPr lang="en-US" dirty="0" smtClean="0"/>
              <a:t>This is a great opportunity for undergraduates to:</a:t>
            </a:r>
          </a:p>
          <a:p>
            <a:pPr>
              <a:buNone/>
            </a:pPr>
            <a:endParaRPr lang="en-US" dirty="0" smtClean="0"/>
          </a:p>
          <a:p>
            <a:r>
              <a:rPr lang="en-US" dirty="0" smtClean="0"/>
              <a:t>Gain experience in presenting </a:t>
            </a:r>
            <a:r>
              <a:rPr lang="en-US" dirty="0" smtClean="0"/>
              <a:t>your </a:t>
            </a:r>
            <a:r>
              <a:rPr lang="en-US" dirty="0" smtClean="0"/>
              <a:t>work </a:t>
            </a:r>
            <a:r>
              <a:rPr lang="en-US" dirty="0" smtClean="0"/>
              <a:t>in a formal setting</a:t>
            </a:r>
          </a:p>
          <a:p>
            <a:r>
              <a:rPr lang="en-US" dirty="0" smtClean="0"/>
              <a:t>Receive feedback from faculty and peers</a:t>
            </a:r>
          </a:p>
          <a:p>
            <a:r>
              <a:rPr lang="en-US" dirty="0" smtClean="0"/>
              <a:t>Share ideas and learn from other students</a:t>
            </a:r>
          </a:p>
          <a:p>
            <a:r>
              <a:rPr lang="en-US" dirty="0" smtClean="0"/>
              <a:t>Enhance your resume</a:t>
            </a:r>
          </a:p>
          <a:p>
            <a:endParaRPr lang="en-US" dirty="0"/>
          </a:p>
        </p:txBody>
      </p:sp>
    </p:spTree>
  </p:cSld>
  <p:clrMapOvr>
    <a:masterClrMapping/>
  </p:clrMapOvr>
  <p:transition spd="slow" advTm="1386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lum bright="20000"/>
          </a:blip>
          <a:srcRect/>
          <a:stretch>
            <a:fillRect/>
          </a:stretch>
        </p:blipFill>
        <p:spPr bwMode="auto">
          <a:xfrm>
            <a:off x="381000" y="609600"/>
            <a:ext cx="3556000" cy="2667000"/>
          </a:xfrm>
          <a:prstGeom prst="rect">
            <a:avLst/>
          </a:prstGeom>
          <a:noFill/>
          <a:ln w="3175">
            <a:solidFill>
              <a:schemeClr val="tx1"/>
            </a:solidFill>
            <a:miter lim="800000"/>
            <a:headEnd/>
            <a:tailEnd/>
          </a:ln>
          <a:effectLst/>
        </p:spPr>
      </p:pic>
      <p:pic>
        <p:nvPicPr>
          <p:cNvPr id="58371" name="Picture 3"/>
          <p:cNvPicPr>
            <a:picLocks noChangeAspect="1" noChangeArrowheads="1"/>
          </p:cNvPicPr>
          <p:nvPr/>
        </p:nvPicPr>
        <p:blipFill>
          <a:blip r:embed="rId3" cstate="print">
            <a:lum bright="10000" contrast="-10000"/>
          </a:blip>
          <a:srcRect/>
          <a:stretch>
            <a:fillRect/>
          </a:stretch>
        </p:blipFill>
        <p:spPr bwMode="auto">
          <a:xfrm>
            <a:off x="4267200" y="381000"/>
            <a:ext cx="4419600" cy="3314700"/>
          </a:xfrm>
          <a:prstGeom prst="rect">
            <a:avLst/>
          </a:prstGeom>
          <a:noFill/>
          <a:ln w="3175">
            <a:solidFill>
              <a:schemeClr val="tx1"/>
            </a:solidFill>
            <a:miter lim="800000"/>
            <a:headEnd/>
            <a:tailEnd/>
          </a:ln>
          <a:effectLst/>
        </p:spPr>
      </p:pic>
      <p:pic>
        <p:nvPicPr>
          <p:cNvPr id="58372" name="Picture 4"/>
          <p:cNvPicPr>
            <a:picLocks noChangeAspect="1" noChangeArrowheads="1"/>
          </p:cNvPicPr>
          <p:nvPr/>
        </p:nvPicPr>
        <p:blipFill>
          <a:blip r:embed="rId4" cstate="print">
            <a:lum bright="10000"/>
          </a:blip>
          <a:srcRect/>
          <a:stretch>
            <a:fillRect/>
          </a:stretch>
        </p:blipFill>
        <p:spPr bwMode="auto">
          <a:xfrm>
            <a:off x="304800" y="3581400"/>
            <a:ext cx="3810000" cy="2926080"/>
          </a:xfrm>
          <a:prstGeom prst="rect">
            <a:avLst/>
          </a:prstGeom>
          <a:noFill/>
          <a:ln w="3175">
            <a:solidFill>
              <a:schemeClr val="tx1"/>
            </a:solidFill>
            <a:miter lim="800000"/>
            <a:headEnd/>
            <a:tailEnd/>
          </a:ln>
          <a:effectLst/>
        </p:spPr>
      </p:pic>
      <p:sp>
        <p:nvSpPr>
          <p:cNvPr id="7" name="TextBox 6"/>
          <p:cNvSpPr txBox="1"/>
          <p:nvPr/>
        </p:nvSpPr>
        <p:spPr>
          <a:xfrm>
            <a:off x="4953000" y="4572000"/>
            <a:ext cx="3581400" cy="1200329"/>
          </a:xfrm>
          <a:prstGeom prst="rect">
            <a:avLst/>
          </a:prstGeom>
          <a:noFill/>
        </p:spPr>
        <p:txBody>
          <a:bodyPr wrap="square" rtlCol="0">
            <a:spAutoFit/>
          </a:bodyPr>
          <a:lstStyle/>
          <a:p>
            <a:r>
              <a:rPr lang="en-US" sz="2400" dirty="0" smtClean="0">
                <a:solidFill>
                  <a:srgbClr val="FFFF66"/>
                </a:solidFill>
                <a:latin typeface="+mj-lt"/>
              </a:rPr>
              <a:t>Students present their posters during the poster session.</a:t>
            </a:r>
            <a:endParaRPr lang="en-US" sz="2400" dirty="0">
              <a:solidFill>
                <a:srgbClr val="FFFF66"/>
              </a:solidFill>
              <a:latin typeface="+mj-lt"/>
            </a:endParaRPr>
          </a:p>
        </p:txBody>
      </p:sp>
    </p:spTree>
  </p:cSld>
  <p:clrMapOvr>
    <a:masterClrMapping/>
  </p:clrMapOvr>
  <p:transition spd="slow" advTm="375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DSC01623"/>
          <p:cNvPicPr>
            <a:picLocks noChangeAspect="1" noChangeArrowheads="1"/>
          </p:cNvPicPr>
          <p:nvPr/>
        </p:nvPicPr>
        <p:blipFill>
          <a:blip r:embed="rId2" cstate="print">
            <a:lum bright="20000" contrast="10000"/>
          </a:blip>
          <a:srcRect l="2290" t="3053" r="4962" b="-763"/>
          <a:stretch>
            <a:fillRect/>
          </a:stretch>
        </p:blipFill>
        <p:spPr bwMode="auto">
          <a:xfrm>
            <a:off x="2667000" y="381000"/>
            <a:ext cx="6172200" cy="4876800"/>
          </a:xfrm>
          <a:prstGeom prst="rect">
            <a:avLst/>
          </a:prstGeom>
          <a:noFill/>
          <a:ln w="3175">
            <a:solidFill>
              <a:schemeClr val="tx1"/>
            </a:solidFill>
          </a:ln>
        </p:spPr>
      </p:pic>
      <p:sp>
        <p:nvSpPr>
          <p:cNvPr id="8" name="TextBox 7"/>
          <p:cNvSpPr txBox="1"/>
          <p:nvPr/>
        </p:nvSpPr>
        <p:spPr>
          <a:xfrm>
            <a:off x="304800" y="990600"/>
            <a:ext cx="2057400" cy="5078313"/>
          </a:xfrm>
          <a:prstGeom prst="rect">
            <a:avLst/>
          </a:prstGeom>
          <a:noFill/>
        </p:spPr>
        <p:txBody>
          <a:bodyPr wrap="square" rtlCol="0">
            <a:spAutoFit/>
          </a:bodyPr>
          <a:lstStyle/>
          <a:p>
            <a:pPr>
              <a:buFont typeface="Arial" pitchFamily="34" charset="0"/>
              <a:buChar char="•"/>
            </a:pPr>
            <a:r>
              <a:rPr lang="en-US" sz="2400" dirty="0" smtClean="0">
                <a:solidFill>
                  <a:srgbClr val="FFFF66"/>
                </a:solidFill>
                <a:latin typeface="+mn-lt"/>
              </a:rPr>
              <a:t> </a:t>
            </a:r>
            <a:r>
              <a:rPr lang="en-US" sz="2000" dirty="0" smtClean="0">
                <a:solidFill>
                  <a:srgbClr val="FFFF66"/>
                </a:solidFill>
                <a:latin typeface="+mn-lt"/>
              </a:rPr>
              <a:t>Clear sections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Colorful   </a:t>
            </a:r>
          </a:p>
          <a:p>
            <a:r>
              <a:rPr lang="en-US" sz="2000" dirty="0">
                <a:solidFill>
                  <a:srgbClr val="FFFF66"/>
                </a:solidFill>
                <a:latin typeface="+mn-lt"/>
              </a:rPr>
              <a:t> </a:t>
            </a:r>
            <a:r>
              <a:rPr lang="en-US" sz="2000" dirty="0" smtClean="0">
                <a:solidFill>
                  <a:srgbClr val="FFFF66"/>
                </a:solidFill>
                <a:latin typeface="+mn-lt"/>
              </a:rPr>
              <a:t> borders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Clean and</a:t>
            </a:r>
          </a:p>
          <a:p>
            <a:r>
              <a:rPr lang="en-US" sz="2000" dirty="0">
                <a:solidFill>
                  <a:srgbClr val="FFFF66"/>
                </a:solidFill>
                <a:latin typeface="+mn-lt"/>
              </a:rPr>
              <a:t> </a:t>
            </a:r>
            <a:r>
              <a:rPr lang="en-US" sz="2000" dirty="0" smtClean="0">
                <a:solidFill>
                  <a:srgbClr val="FFFF66"/>
                </a:solidFill>
                <a:latin typeface="+mn-lt"/>
              </a:rPr>
              <a:t> easy to read</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Not too</a:t>
            </a:r>
          </a:p>
          <a:p>
            <a:r>
              <a:rPr lang="en-US" sz="2000" dirty="0" smtClean="0">
                <a:solidFill>
                  <a:srgbClr val="FFFF66"/>
                </a:solidFill>
                <a:latin typeface="+mn-lt"/>
              </a:rPr>
              <a:t>  overwhelming</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Interesting     </a:t>
            </a:r>
          </a:p>
          <a:p>
            <a:r>
              <a:rPr lang="en-US" sz="2000" dirty="0">
                <a:solidFill>
                  <a:srgbClr val="FFFF66"/>
                </a:solidFill>
                <a:latin typeface="+mn-lt"/>
              </a:rPr>
              <a:t> </a:t>
            </a:r>
            <a:r>
              <a:rPr lang="en-US" sz="2000" dirty="0" smtClean="0">
                <a:solidFill>
                  <a:srgbClr val="FFFF66"/>
                </a:solidFill>
                <a:latin typeface="+mn-lt"/>
              </a:rPr>
              <a:t> graphics</a:t>
            </a:r>
          </a:p>
          <a:p>
            <a:endParaRPr lang="en-US" sz="2000" dirty="0">
              <a:solidFill>
                <a:srgbClr val="FFFF66"/>
              </a:solidFill>
              <a:latin typeface="+mn-lt"/>
            </a:endParaRPr>
          </a:p>
          <a:p>
            <a:pPr>
              <a:buFont typeface="Arial" pitchFamily="34" charset="0"/>
              <a:buChar char="•"/>
            </a:pPr>
            <a:r>
              <a:rPr lang="en-US" sz="2000" dirty="0" smtClean="0">
                <a:solidFill>
                  <a:srgbClr val="FFFF66"/>
                </a:solidFill>
                <a:latin typeface="+mn-lt"/>
              </a:rPr>
              <a:t> “Grabbing”</a:t>
            </a:r>
          </a:p>
          <a:p>
            <a:r>
              <a:rPr lang="en-US" sz="2000" dirty="0" smtClean="0">
                <a:solidFill>
                  <a:srgbClr val="FFFF66"/>
                </a:solidFill>
                <a:latin typeface="+mn-lt"/>
              </a:rPr>
              <a:t>   Keywords</a:t>
            </a:r>
            <a:endParaRPr lang="en-US" sz="2000" dirty="0">
              <a:solidFill>
                <a:srgbClr val="FFFF66"/>
              </a:solidFill>
              <a:latin typeface="+mn-lt"/>
            </a:endParaRPr>
          </a:p>
        </p:txBody>
      </p:sp>
      <p:sp>
        <p:nvSpPr>
          <p:cNvPr id="4" name="TextBox 3"/>
          <p:cNvSpPr txBox="1"/>
          <p:nvPr/>
        </p:nvSpPr>
        <p:spPr>
          <a:xfrm>
            <a:off x="4114800" y="5486400"/>
            <a:ext cx="4800600" cy="677108"/>
          </a:xfrm>
          <a:prstGeom prst="rect">
            <a:avLst/>
          </a:prstGeom>
          <a:noFill/>
        </p:spPr>
        <p:txBody>
          <a:bodyPr wrap="square" rtlCol="0">
            <a:spAutoFit/>
          </a:bodyPr>
          <a:lstStyle/>
          <a:p>
            <a:pPr algn="r"/>
            <a:r>
              <a:rPr lang="en-US" sz="1000" i="1" dirty="0" smtClean="0">
                <a:latin typeface="+mn-lt"/>
              </a:rPr>
              <a:t>The Effect of </a:t>
            </a:r>
            <a:r>
              <a:rPr lang="en-US" sz="1000" i="1" dirty="0" err="1" smtClean="0">
                <a:latin typeface="+mn-lt"/>
              </a:rPr>
              <a:t>Denervation</a:t>
            </a:r>
            <a:r>
              <a:rPr lang="en-US" sz="1000" i="1" dirty="0" smtClean="0">
                <a:latin typeface="+mn-lt"/>
              </a:rPr>
              <a:t> and </a:t>
            </a:r>
            <a:r>
              <a:rPr lang="en-US" sz="1000" i="1" dirty="0" err="1" smtClean="0">
                <a:latin typeface="+mn-lt"/>
              </a:rPr>
              <a:t>Reinnervation</a:t>
            </a:r>
            <a:r>
              <a:rPr lang="en-US" sz="1000" i="1" dirty="0" smtClean="0">
                <a:latin typeface="+mn-lt"/>
              </a:rPr>
              <a:t> of Sympathetic Neurons on </a:t>
            </a:r>
            <a:r>
              <a:rPr lang="en-US" sz="1000" i="1" dirty="0" err="1" smtClean="0">
                <a:latin typeface="+mn-lt"/>
              </a:rPr>
              <a:t>Myocytes</a:t>
            </a:r>
            <a:endParaRPr lang="en-US" sz="1000" i="1" dirty="0" smtClean="0">
              <a:latin typeface="+mn-lt"/>
            </a:endParaRPr>
          </a:p>
          <a:p>
            <a:pPr algn="r"/>
            <a:r>
              <a:rPr lang="en-US" sz="1000" dirty="0" err="1" smtClean="0">
                <a:latin typeface="+mn-lt"/>
              </a:rPr>
              <a:t>Nithya</a:t>
            </a:r>
            <a:r>
              <a:rPr lang="en-US" sz="1000" dirty="0" smtClean="0">
                <a:latin typeface="+mn-lt"/>
              </a:rPr>
              <a:t> </a:t>
            </a:r>
            <a:r>
              <a:rPr lang="en-US" sz="1000" dirty="0" err="1" smtClean="0">
                <a:latin typeface="+mn-lt"/>
              </a:rPr>
              <a:t>Setty</a:t>
            </a:r>
            <a:r>
              <a:rPr lang="en-US" sz="1000" dirty="0" smtClean="0">
                <a:latin typeface="+mn-lt"/>
              </a:rPr>
              <a:t>, ‘09, BIO</a:t>
            </a:r>
          </a:p>
          <a:p>
            <a:endParaRPr lang="en-US" dirty="0"/>
          </a:p>
        </p:txBody>
      </p:sp>
    </p:spTree>
  </p:cSld>
  <p:clrMapOvr>
    <a:masterClrMapping/>
  </p:clrMapOvr>
  <p:transition spd="slow" advTm="7172">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Grp="1" noChangeAspect="1" noChangeArrowheads="1"/>
          </p:cNvPicPr>
          <p:nvPr>
            <p:ph idx="4294967295"/>
          </p:nvPr>
        </p:nvPicPr>
        <p:blipFill>
          <a:blip r:embed="rId2" cstate="print"/>
          <a:srcRect l="2142" r="2517"/>
          <a:stretch>
            <a:fillRect/>
          </a:stretch>
        </p:blipFill>
        <p:spPr>
          <a:xfrm>
            <a:off x="304800" y="304800"/>
            <a:ext cx="6781800" cy="5334000"/>
          </a:xfrm>
          <a:noFill/>
          <a:ln w="3175">
            <a:solidFill>
              <a:schemeClr val="tx1"/>
            </a:solidFill>
          </a:ln>
        </p:spPr>
      </p:pic>
      <p:sp>
        <p:nvSpPr>
          <p:cNvPr id="6" name="TextBox 5"/>
          <p:cNvSpPr txBox="1"/>
          <p:nvPr/>
        </p:nvSpPr>
        <p:spPr>
          <a:xfrm>
            <a:off x="7162800" y="533400"/>
            <a:ext cx="1676400" cy="5940088"/>
          </a:xfrm>
          <a:prstGeom prst="rect">
            <a:avLst/>
          </a:prstGeom>
          <a:noFill/>
        </p:spPr>
        <p:txBody>
          <a:bodyPr wrap="square" rtlCol="0">
            <a:spAutoFit/>
          </a:bodyPr>
          <a:lstStyle/>
          <a:p>
            <a:pPr>
              <a:buFont typeface="Arial" pitchFamily="34" charset="0"/>
              <a:buChar char="•"/>
            </a:pPr>
            <a:r>
              <a:rPr lang="en-US" sz="2000" dirty="0" smtClean="0">
                <a:solidFill>
                  <a:srgbClr val="FFFF66"/>
                </a:solidFill>
                <a:latin typeface="+mn-lt"/>
              </a:rPr>
              <a:t> Simple </a:t>
            </a:r>
          </a:p>
          <a:p>
            <a:r>
              <a:rPr lang="en-US" sz="2000" dirty="0">
                <a:solidFill>
                  <a:srgbClr val="FFFF66"/>
                </a:solidFill>
                <a:latin typeface="+mn-lt"/>
              </a:rPr>
              <a:t> </a:t>
            </a:r>
            <a:r>
              <a:rPr lang="en-US" sz="2000" dirty="0" smtClean="0">
                <a:solidFill>
                  <a:srgbClr val="FFFF66"/>
                </a:solidFill>
                <a:latin typeface="+mn-lt"/>
              </a:rPr>
              <a:t> design</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Colorful/ </a:t>
            </a:r>
          </a:p>
          <a:p>
            <a:r>
              <a:rPr lang="en-US" sz="2000" dirty="0">
                <a:solidFill>
                  <a:srgbClr val="FFFF66"/>
                </a:solidFill>
                <a:latin typeface="+mn-lt"/>
              </a:rPr>
              <a:t> </a:t>
            </a:r>
            <a:r>
              <a:rPr lang="en-US" sz="2000" dirty="0" smtClean="0">
                <a:solidFill>
                  <a:srgbClr val="FFFF66"/>
                </a:solidFill>
                <a:latin typeface="+mn-lt"/>
              </a:rPr>
              <a:t> use of    </a:t>
            </a:r>
          </a:p>
          <a:p>
            <a:r>
              <a:rPr lang="en-US" sz="2000" dirty="0">
                <a:solidFill>
                  <a:srgbClr val="FFFF66"/>
                </a:solidFill>
                <a:latin typeface="+mn-lt"/>
              </a:rPr>
              <a:t> </a:t>
            </a:r>
            <a:r>
              <a:rPr lang="en-US" sz="2000" dirty="0" smtClean="0">
                <a:solidFill>
                  <a:srgbClr val="FFFF66"/>
                </a:solidFill>
                <a:latin typeface="+mn-lt"/>
              </a:rPr>
              <a:t> contrasting    </a:t>
            </a:r>
          </a:p>
          <a:p>
            <a:r>
              <a:rPr lang="en-US" sz="2000" dirty="0">
                <a:solidFill>
                  <a:srgbClr val="FFFF66"/>
                </a:solidFill>
                <a:latin typeface="+mn-lt"/>
              </a:rPr>
              <a:t> </a:t>
            </a:r>
            <a:r>
              <a:rPr lang="en-US" sz="2000" dirty="0" smtClean="0">
                <a:solidFill>
                  <a:srgbClr val="FFFF66"/>
                </a:solidFill>
                <a:latin typeface="+mn-lt"/>
              </a:rPr>
              <a:t> colors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Basic but </a:t>
            </a:r>
          </a:p>
          <a:p>
            <a:r>
              <a:rPr lang="en-US" sz="2000" dirty="0">
                <a:solidFill>
                  <a:srgbClr val="FFFF66"/>
                </a:solidFill>
                <a:latin typeface="+mn-lt"/>
              </a:rPr>
              <a:t> </a:t>
            </a:r>
            <a:r>
              <a:rPr lang="en-US" sz="2000" dirty="0" smtClean="0">
                <a:solidFill>
                  <a:srgbClr val="FFFF66"/>
                </a:solidFill>
                <a:latin typeface="+mn-lt"/>
              </a:rPr>
              <a:t>  important </a:t>
            </a:r>
          </a:p>
          <a:p>
            <a:r>
              <a:rPr lang="en-US" sz="2000" dirty="0" smtClean="0">
                <a:solidFill>
                  <a:srgbClr val="FFFF66"/>
                </a:solidFill>
                <a:latin typeface="+mn-lt"/>
              </a:rPr>
              <a:t>   Sections   </a:t>
            </a:r>
          </a:p>
          <a:p>
            <a:r>
              <a:rPr lang="en-US" sz="2000" dirty="0" smtClean="0">
                <a:solidFill>
                  <a:srgbClr val="FFFF66"/>
                </a:solidFill>
                <a:latin typeface="+mn-lt"/>
              </a:rPr>
              <a:t>   (What We     </a:t>
            </a:r>
          </a:p>
          <a:p>
            <a:r>
              <a:rPr lang="en-US" sz="2000" dirty="0">
                <a:solidFill>
                  <a:srgbClr val="FFFF66"/>
                </a:solidFill>
                <a:latin typeface="+mn-lt"/>
              </a:rPr>
              <a:t> </a:t>
            </a:r>
            <a:r>
              <a:rPr lang="en-US" sz="2000" dirty="0" smtClean="0">
                <a:solidFill>
                  <a:srgbClr val="FFFF66"/>
                </a:solidFill>
                <a:latin typeface="+mn-lt"/>
              </a:rPr>
              <a:t>  Learned)</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Supporting </a:t>
            </a:r>
          </a:p>
          <a:p>
            <a:r>
              <a:rPr lang="en-US" sz="2000" dirty="0">
                <a:solidFill>
                  <a:srgbClr val="FFFF66"/>
                </a:solidFill>
                <a:latin typeface="+mn-lt"/>
              </a:rPr>
              <a:t> </a:t>
            </a:r>
            <a:r>
              <a:rPr lang="en-US" sz="2000" dirty="0" smtClean="0">
                <a:solidFill>
                  <a:srgbClr val="FFFF66"/>
                </a:solidFill>
                <a:latin typeface="+mn-lt"/>
              </a:rPr>
              <a:t> graphics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Newspaper  </a:t>
            </a:r>
          </a:p>
          <a:p>
            <a:r>
              <a:rPr lang="en-US" sz="2000" dirty="0">
                <a:solidFill>
                  <a:srgbClr val="FFFF66"/>
                </a:solidFill>
                <a:latin typeface="+mn-lt"/>
              </a:rPr>
              <a:t> </a:t>
            </a:r>
            <a:r>
              <a:rPr lang="en-US" sz="2000" dirty="0" smtClean="0">
                <a:solidFill>
                  <a:srgbClr val="FFFF66"/>
                </a:solidFill>
                <a:latin typeface="+mn-lt"/>
              </a:rPr>
              <a:t> article</a:t>
            </a:r>
            <a:endParaRPr lang="en-US" sz="2000" dirty="0">
              <a:solidFill>
                <a:srgbClr val="FFFF66"/>
              </a:solidFill>
              <a:latin typeface="+mn-lt"/>
            </a:endParaRPr>
          </a:p>
        </p:txBody>
      </p:sp>
      <p:sp>
        <p:nvSpPr>
          <p:cNvPr id="4" name="TextBox 3"/>
          <p:cNvSpPr txBox="1"/>
          <p:nvPr/>
        </p:nvSpPr>
        <p:spPr>
          <a:xfrm>
            <a:off x="304800" y="6019800"/>
            <a:ext cx="5334000" cy="677108"/>
          </a:xfrm>
          <a:prstGeom prst="rect">
            <a:avLst/>
          </a:prstGeom>
          <a:noFill/>
        </p:spPr>
        <p:txBody>
          <a:bodyPr wrap="square" rtlCol="0">
            <a:spAutoFit/>
          </a:bodyPr>
          <a:lstStyle/>
          <a:p>
            <a:r>
              <a:rPr lang="en-US" i="1" dirty="0" smtClean="0"/>
              <a:t>‘</a:t>
            </a:r>
            <a:r>
              <a:rPr lang="en-US" sz="1000" i="1" dirty="0" err="1" smtClean="0">
                <a:latin typeface="+mn-lt"/>
              </a:rPr>
              <a:t>Deis</a:t>
            </a:r>
            <a:r>
              <a:rPr lang="en-US" sz="1000" i="1" dirty="0" smtClean="0">
                <a:latin typeface="+mn-lt"/>
              </a:rPr>
              <a:t> Bikes:  Brandeis Bicycle Rental Program</a:t>
            </a:r>
          </a:p>
          <a:p>
            <a:r>
              <a:rPr lang="en-US" sz="1000" dirty="0" smtClean="0">
                <a:latin typeface="+mn-lt"/>
              </a:rPr>
              <a:t>Caroline </a:t>
            </a:r>
            <a:r>
              <a:rPr lang="en-US" sz="1000" dirty="0" err="1" smtClean="0">
                <a:latin typeface="+mn-lt"/>
              </a:rPr>
              <a:t>Cappello</a:t>
            </a:r>
            <a:r>
              <a:rPr lang="en-US" sz="1000" dirty="0" smtClean="0">
                <a:latin typeface="+mn-lt"/>
              </a:rPr>
              <a:t>, ‘11, THA, </a:t>
            </a:r>
            <a:r>
              <a:rPr lang="en-US" sz="1000" dirty="0" err="1" smtClean="0">
                <a:latin typeface="+mn-lt"/>
              </a:rPr>
              <a:t>Chenchao</a:t>
            </a:r>
            <a:r>
              <a:rPr lang="en-US" sz="1000" dirty="0" smtClean="0">
                <a:latin typeface="+mn-lt"/>
              </a:rPr>
              <a:t> Lu ‘09, BIO &amp; ECON, Lea </a:t>
            </a:r>
            <a:r>
              <a:rPr lang="en-US" sz="1000" dirty="0" err="1" smtClean="0">
                <a:latin typeface="+mn-lt"/>
              </a:rPr>
              <a:t>Giddens</a:t>
            </a:r>
            <a:r>
              <a:rPr lang="en-US" sz="1000" dirty="0" smtClean="0">
                <a:latin typeface="+mn-lt"/>
              </a:rPr>
              <a:t>, ’11, IGS,</a:t>
            </a:r>
          </a:p>
          <a:p>
            <a:r>
              <a:rPr lang="en-US" sz="1000" dirty="0" smtClean="0">
                <a:latin typeface="+mn-lt"/>
              </a:rPr>
              <a:t> Lisa Frank ‘09, POL, Paul </a:t>
            </a:r>
            <a:r>
              <a:rPr lang="en-US" sz="1000" dirty="0" err="1" smtClean="0">
                <a:latin typeface="+mn-lt"/>
              </a:rPr>
              <a:t>Balik</a:t>
            </a:r>
            <a:r>
              <a:rPr lang="en-US" sz="1000" dirty="0" smtClean="0">
                <a:latin typeface="+mn-lt"/>
              </a:rPr>
              <a:t> ‘10 POL, Susan </a:t>
            </a:r>
            <a:r>
              <a:rPr lang="en-US" sz="1000" dirty="0" err="1" smtClean="0">
                <a:latin typeface="+mn-lt"/>
              </a:rPr>
              <a:t>Paykin</a:t>
            </a:r>
            <a:r>
              <a:rPr lang="en-US" sz="1000" dirty="0" smtClean="0">
                <a:latin typeface="+mn-lt"/>
              </a:rPr>
              <a:t>, ‘11, IGS</a:t>
            </a:r>
            <a:endParaRPr lang="en-US" sz="1000" dirty="0">
              <a:latin typeface="+mn-lt"/>
            </a:endParaRPr>
          </a:p>
        </p:txBody>
      </p:sp>
    </p:spTree>
  </p:cSld>
  <p:clrMapOvr>
    <a:masterClrMapping/>
  </p:clrMapOvr>
  <p:transition spd="slow" advTm="1014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p:cNvPicPr>
            <a:picLocks noChangeAspect="1" noChangeArrowheads="1"/>
          </p:cNvPicPr>
          <p:nvPr/>
        </p:nvPicPr>
        <p:blipFill>
          <a:blip r:embed="rId2" cstate="print">
            <a:lum bright="20000" contrast="10000"/>
          </a:blip>
          <a:srcRect/>
          <a:stretch>
            <a:fillRect/>
          </a:stretch>
        </p:blipFill>
        <p:spPr bwMode="auto">
          <a:xfrm>
            <a:off x="228600" y="228600"/>
            <a:ext cx="5360276" cy="6477000"/>
          </a:xfrm>
          <a:prstGeom prst="rect">
            <a:avLst/>
          </a:prstGeom>
          <a:noFill/>
          <a:ln w="3175">
            <a:solidFill>
              <a:schemeClr val="tx1"/>
            </a:solidFill>
            <a:miter lim="800000"/>
            <a:headEnd/>
            <a:tailEnd/>
          </a:ln>
          <a:effectLst/>
        </p:spPr>
      </p:pic>
      <p:sp>
        <p:nvSpPr>
          <p:cNvPr id="7" name="TextBox 6"/>
          <p:cNvSpPr txBox="1"/>
          <p:nvPr/>
        </p:nvSpPr>
        <p:spPr>
          <a:xfrm>
            <a:off x="5791200" y="609600"/>
            <a:ext cx="3124200" cy="4339650"/>
          </a:xfrm>
          <a:prstGeom prst="rect">
            <a:avLst/>
          </a:prstGeom>
          <a:noFill/>
        </p:spPr>
        <p:txBody>
          <a:bodyPr wrap="square" rtlCol="0">
            <a:spAutoFit/>
          </a:bodyPr>
          <a:lstStyle/>
          <a:p>
            <a:pPr>
              <a:buFont typeface="Arial" pitchFamily="34" charset="0"/>
              <a:buChar char="•"/>
            </a:pPr>
            <a:r>
              <a:rPr lang="en-US" sz="2000" dirty="0" smtClean="0">
                <a:solidFill>
                  <a:srgbClr val="FFFF66"/>
                </a:solidFill>
                <a:latin typeface="+mn-lt"/>
              </a:rPr>
              <a:t> Artistic borders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Personalized title</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Quotations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Colorful</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Impactful sections:</a:t>
            </a:r>
          </a:p>
          <a:p>
            <a:pPr lvl="1">
              <a:buFont typeface="Rockwell" pitchFamily="18" charset="0"/>
              <a:buChar char="-"/>
            </a:pPr>
            <a:r>
              <a:rPr lang="en-US" sz="2000" dirty="0" smtClean="0">
                <a:solidFill>
                  <a:srgbClr val="FFFF66"/>
                </a:solidFill>
                <a:latin typeface="+mn-lt"/>
              </a:rPr>
              <a:t>Personal  Reflection</a:t>
            </a:r>
            <a:endParaRPr lang="en-US" sz="2000" dirty="0">
              <a:solidFill>
                <a:srgbClr val="FFFF66"/>
              </a:solidFill>
              <a:latin typeface="+mn-lt"/>
            </a:endParaRPr>
          </a:p>
          <a:p>
            <a:pPr lvl="1">
              <a:buFont typeface="Rockwell" pitchFamily="18" charset="0"/>
              <a:buChar char="-"/>
            </a:pPr>
            <a:r>
              <a:rPr lang="en-US" sz="2000" dirty="0" smtClean="0">
                <a:solidFill>
                  <a:srgbClr val="FFFF66"/>
                </a:solidFill>
                <a:latin typeface="+mn-lt"/>
              </a:rPr>
              <a:t>Goals</a:t>
            </a:r>
            <a:endParaRPr lang="en-US" sz="2000" dirty="0">
              <a:solidFill>
                <a:srgbClr val="FFFF66"/>
              </a:solidFill>
              <a:latin typeface="+mn-lt"/>
            </a:endParaRPr>
          </a:p>
          <a:p>
            <a:pPr lvl="1">
              <a:buFont typeface="Rockwell" pitchFamily="18" charset="0"/>
              <a:buChar char="-"/>
            </a:pPr>
            <a:r>
              <a:rPr lang="en-US" sz="2000" dirty="0" smtClean="0">
                <a:solidFill>
                  <a:srgbClr val="FFFF66"/>
                </a:solidFill>
                <a:latin typeface="+mn-lt"/>
              </a:rPr>
              <a:t>Outcomes</a:t>
            </a:r>
          </a:p>
          <a:p>
            <a:endParaRPr lang="en-US" dirty="0" smtClean="0"/>
          </a:p>
          <a:p>
            <a:endParaRPr lang="en-US" dirty="0"/>
          </a:p>
        </p:txBody>
      </p:sp>
      <p:sp>
        <p:nvSpPr>
          <p:cNvPr id="4" name="TextBox 3"/>
          <p:cNvSpPr txBox="1"/>
          <p:nvPr/>
        </p:nvSpPr>
        <p:spPr>
          <a:xfrm>
            <a:off x="5638800" y="5638800"/>
            <a:ext cx="2895600" cy="553998"/>
          </a:xfrm>
          <a:prstGeom prst="rect">
            <a:avLst/>
          </a:prstGeom>
          <a:noFill/>
        </p:spPr>
        <p:txBody>
          <a:bodyPr wrap="square" rtlCol="0">
            <a:spAutoFit/>
          </a:bodyPr>
          <a:lstStyle/>
          <a:p>
            <a:r>
              <a:rPr lang="en-US" sz="1000" i="1" dirty="0" smtClean="0">
                <a:latin typeface="+mn-lt"/>
              </a:rPr>
              <a:t>Living the Conflict:  Bringing Positive Change to Arab- Israeli Relations in Israel</a:t>
            </a:r>
          </a:p>
          <a:p>
            <a:r>
              <a:rPr lang="en-US" sz="1000" dirty="0" err="1" smtClean="0">
                <a:latin typeface="+mn-lt"/>
              </a:rPr>
              <a:t>Marnina</a:t>
            </a:r>
            <a:r>
              <a:rPr lang="en-US" sz="1000" dirty="0" smtClean="0">
                <a:latin typeface="+mn-lt"/>
              </a:rPr>
              <a:t> Cowan, ’10, IGS &amp; HBRW</a:t>
            </a:r>
            <a:endParaRPr lang="en-US" sz="1000" dirty="0">
              <a:latin typeface="+mn-lt"/>
            </a:endParaRPr>
          </a:p>
        </p:txBody>
      </p:sp>
    </p:spTree>
  </p:cSld>
  <p:clrMapOvr>
    <a:masterClrMapping/>
  </p:clrMapOvr>
  <p:transition spd="slow" advTm="13609">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DSC01620"/>
          <p:cNvPicPr>
            <a:picLocks noChangeAspect="1" noChangeArrowheads="1"/>
          </p:cNvPicPr>
          <p:nvPr/>
        </p:nvPicPr>
        <p:blipFill>
          <a:blip r:embed="rId2" cstate="print"/>
          <a:srcRect t="4706" b="3530"/>
          <a:stretch>
            <a:fillRect/>
          </a:stretch>
        </p:blipFill>
        <p:spPr bwMode="auto">
          <a:xfrm>
            <a:off x="3505201" y="228600"/>
            <a:ext cx="5181600" cy="6163333"/>
          </a:xfrm>
          <a:prstGeom prst="rect">
            <a:avLst/>
          </a:prstGeom>
          <a:noFill/>
          <a:ln w="3175">
            <a:solidFill>
              <a:schemeClr val="tx1"/>
            </a:solidFill>
          </a:ln>
        </p:spPr>
      </p:pic>
      <p:sp>
        <p:nvSpPr>
          <p:cNvPr id="7" name="TextBox 6"/>
          <p:cNvSpPr txBox="1"/>
          <p:nvPr/>
        </p:nvSpPr>
        <p:spPr>
          <a:xfrm>
            <a:off x="228600" y="609600"/>
            <a:ext cx="3200400" cy="4708981"/>
          </a:xfrm>
          <a:prstGeom prst="rect">
            <a:avLst/>
          </a:prstGeom>
          <a:noFill/>
        </p:spPr>
        <p:txBody>
          <a:bodyPr wrap="square" rtlCol="0">
            <a:spAutoFit/>
          </a:bodyPr>
          <a:lstStyle/>
          <a:p>
            <a:pPr>
              <a:buFont typeface="Arial" pitchFamily="34" charset="0"/>
              <a:buChar char="•"/>
            </a:pPr>
            <a:r>
              <a:rPr lang="en-US" dirty="0" smtClean="0"/>
              <a:t> </a:t>
            </a:r>
            <a:r>
              <a:rPr lang="en-US" sz="2000" dirty="0" smtClean="0">
                <a:solidFill>
                  <a:srgbClr val="FFFF66"/>
                </a:solidFill>
                <a:latin typeface="+mn-lt"/>
              </a:rPr>
              <a:t>Professionally  printed</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Graphics with title</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Catching title</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Clear sections and   </a:t>
            </a:r>
          </a:p>
          <a:p>
            <a:r>
              <a:rPr lang="en-US" sz="2000" dirty="0">
                <a:solidFill>
                  <a:srgbClr val="FFFF66"/>
                </a:solidFill>
                <a:latin typeface="+mn-lt"/>
              </a:rPr>
              <a:t> </a:t>
            </a:r>
            <a:r>
              <a:rPr lang="en-US" sz="2000" dirty="0" smtClean="0">
                <a:solidFill>
                  <a:srgbClr val="FFFF66"/>
                </a:solidFill>
                <a:latin typeface="+mn-lt"/>
              </a:rPr>
              <a:t>  results</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Good use of photos &amp;  </a:t>
            </a:r>
          </a:p>
          <a:p>
            <a:r>
              <a:rPr lang="en-US" sz="2000" dirty="0">
                <a:solidFill>
                  <a:srgbClr val="FFFF66"/>
                </a:solidFill>
                <a:latin typeface="+mn-lt"/>
              </a:rPr>
              <a:t> </a:t>
            </a:r>
            <a:r>
              <a:rPr lang="en-US" sz="2000" dirty="0" smtClean="0">
                <a:solidFill>
                  <a:srgbClr val="FFFF66"/>
                </a:solidFill>
                <a:latin typeface="+mn-lt"/>
              </a:rPr>
              <a:t> graph</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Clear &amp; easy to read</a:t>
            </a:r>
          </a:p>
          <a:p>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Sections are bordered</a:t>
            </a:r>
            <a:endParaRPr lang="en-US" sz="2000" dirty="0">
              <a:solidFill>
                <a:srgbClr val="FFFF66"/>
              </a:solidFill>
              <a:latin typeface="+mn-lt"/>
            </a:endParaRPr>
          </a:p>
        </p:txBody>
      </p:sp>
      <p:sp>
        <p:nvSpPr>
          <p:cNvPr id="4" name="TextBox 3"/>
          <p:cNvSpPr txBox="1"/>
          <p:nvPr/>
        </p:nvSpPr>
        <p:spPr>
          <a:xfrm>
            <a:off x="304800" y="5943600"/>
            <a:ext cx="3276600" cy="400110"/>
          </a:xfrm>
          <a:prstGeom prst="rect">
            <a:avLst/>
          </a:prstGeom>
          <a:noFill/>
        </p:spPr>
        <p:txBody>
          <a:bodyPr wrap="square" rtlCol="0">
            <a:spAutoFit/>
          </a:bodyPr>
          <a:lstStyle/>
          <a:p>
            <a:r>
              <a:rPr lang="en-US" sz="1000" i="1" dirty="0" smtClean="0">
                <a:latin typeface="+mn-lt"/>
              </a:rPr>
              <a:t>Life in the Emotional Lab:  Two Student Perspectives </a:t>
            </a:r>
          </a:p>
          <a:p>
            <a:r>
              <a:rPr lang="en-US" sz="1000" dirty="0" smtClean="0">
                <a:latin typeface="+mn-lt"/>
              </a:rPr>
              <a:t> Dawn Schwartz ’09, PSYC &amp; Jonah Cohen ’10, PSYC</a:t>
            </a:r>
            <a:endParaRPr lang="en-US" sz="1000" dirty="0">
              <a:latin typeface="+mn-lt"/>
            </a:endParaRPr>
          </a:p>
        </p:txBody>
      </p:sp>
    </p:spTree>
  </p:cSld>
  <p:clrMapOvr>
    <a:masterClrMapping/>
  </p:clrMapOvr>
  <p:transition spd="slow" advTm="13813">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Grp="1" noChangeAspect="1" noChangeArrowheads="1"/>
          </p:cNvPicPr>
          <p:nvPr>
            <p:ph idx="4294967295"/>
          </p:nvPr>
        </p:nvPicPr>
        <p:blipFill>
          <a:blip r:embed="rId2" cstate="print"/>
          <a:srcRect l="2273" r="2273"/>
          <a:stretch>
            <a:fillRect/>
          </a:stretch>
        </p:blipFill>
        <p:spPr>
          <a:xfrm>
            <a:off x="2514600" y="685800"/>
            <a:ext cx="6400800" cy="5028318"/>
          </a:xfrm>
          <a:noFill/>
          <a:ln w="3175">
            <a:solidFill>
              <a:schemeClr val="tx1"/>
            </a:solidFill>
          </a:ln>
        </p:spPr>
      </p:pic>
      <p:sp>
        <p:nvSpPr>
          <p:cNvPr id="7" name="TextBox 6"/>
          <p:cNvSpPr txBox="1"/>
          <p:nvPr/>
        </p:nvSpPr>
        <p:spPr>
          <a:xfrm>
            <a:off x="228600" y="990600"/>
            <a:ext cx="2133600" cy="4708981"/>
          </a:xfrm>
          <a:prstGeom prst="rect">
            <a:avLst/>
          </a:prstGeom>
          <a:noFill/>
        </p:spPr>
        <p:txBody>
          <a:bodyPr wrap="square" rtlCol="0">
            <a:spAutoFit/>
          </a:bodyPr>
          <a:lstStyle/>
          <a:p>
            <a:pPr>
              <a:buFont typeface="Arial" pitchFamily="34" charset="0"/>
              <a:buChar char="•"/>
            </a:pPr>
            <a:r>
              <a:rPr lang="en-US" sz="2000" dirty="0" smtClean="0">
                <a:solidFill>
                  <a:srgbClr val="FFFF66"/>
                </a:solidFill>
                <a:latin typeface="+mn-lt"/>
              </a:rPr>
              <a:t> Border around  </a:t>
            </a:r>
          </a:p>
          <a:p>
            <a:r>
              <a:rPr lang="en-US" sz="2000" dirty="0">
                <a:solidFill>
                  <a:srgbClr val="FFFF66"/>
                </a:solidFill>
                <a:latin typeface="+mn-lt"/>
              </a:rPr>
              <a:t> </a:t>
            </a:r>
            <a:r>
              <a:rPr lang="en-US" sz="2000" dirty="0" smtClean="0">
                <a:solidFill>
                  <a:srgbClr val="FFFF66"/>
                </a:solidFill>
                <a:latin typeface="+mn-lt"/>
              </a:rPr>
              <a:t>  poster = </a:t>
            </a:r>
          </a:p>
          <a:p>
            <a:r>
              <a:rPr lang="en-US" sz="2000" dirty="0">
                <a:solidFill>
                  <a:srgbClr val="FFFF66"/>
                </a:solidFill>
                <a:latin typeface="+mn-lt"/>
              </a:rPr>
              <a:t> </a:t>
            </a:r>
            <a:r>
              <a:rPr lang="en-US" sz="2000" dirty="0" smtClean="0">
                <a:solidFill>
                  <a:srgbClr val="FFFF66"/>
                </a:solidFill>
                <a:latin typeface="+mn-lt"/>
              </a:rPr>
              <a:t>  contrasting </a:t>
            </a:r>
          </a:p>
          <a:p>
            <a:r>
              <a:rPr lang="en-US" sz="2000" dirty="0">
                <a:solidFill>
                  <a:srgbClr val="FFFF66"/>
                </a:solidFill>
                <a:latin typeface="+mn-lt"/>
              </a:rPr>
              <a:t> </a:t>
            </a:r>
            <a:r>
              <a:rPr lang="en-US" sz="2000" dirty="0" smtClean="0">
                <a:solidFill>
                  <a:srgbClr val="FFFF66"/>
                </a:solidFill>
                <a:latin typeface="+mn-lt"/>
              </a:rPr>
              <a:t>  color</a:t>
            </a:r>
          </a:p>
          <a:p>
            <a:pPr>
              <a:buFont typeface="Arial" pitchFamily="34" charset="0"/>
              <a:buChar char="•"/>
            </a:pPr>
            <a:endParaRPr lang="en-US" sz="2000" dirty="0">
              <a:solidFill>
                <a:srgbClr val="FFFF66"/>
              </a:solidFill>
              <a:latin typeface="+mn-lt"/>
            </a:endParaRPr>
          </a:p>
          <a:p>
            <a:pPr>
              <a:buFont typeface="Arial" pitchFamily="34" charset="0"/>
              <a:buChar char="•"/>
            </a:pPr>
            <a:r>
              <a:rPr lang="en-US" sz="2000" dirty="0" smtClean="0">
                <a:solidFill>
                  <a:srgbClr val="FFFF66"/>
                </a:solidFill>
                <a:latin typeface="+mn-lt"/>
              </a:rPr>
              <a:t> Bordered  </a:t>
            </a:r>
          </a:p>
          <a:p>
            <a:r>
              <a:rPr lang="en-US" sz="2000" dirty="0" smtClean="0">
                <a:solidFill>
                  <a:srgbClr val="FFFF66"/>
                </a:solidFill>
                <a:latin typeface="+mn-lt"/>
              </a:rPr>
              <a:t>  sections</a:t>
            </a:r>
          </a:p>
          <a:p>
            <a:pPr>
              <a:buFont typeface="Arial" pitchFamily="34" charset="0"/>
              <a:buChar char="•"/>
            </a:pPr>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Bullets instead </a:t>
            </a:r>
          </a:p>
          <a:p>
            <a:r>
              <a:rPr lang="en-US" sz="2000" dirty="0">
                <a:solidFill>
                  <a:srgbClr val="FFFF66"/>
                </a:solidFill>
                <a:latin typeface="+mn-lt"/>
              </a:rPr>
              <a:t> </a:t>
            </a:r>
            <a:r>
              <a:rPr lang="en-US" sz="2000" dirty="0" smtClean="0">
                <a:solidFill>
                  <a:srgbClr val="FFFF66"/>
                </a:solidFill>
                <a:latin typeface="+mn-lt"/>
              </a:rPr>
              <a:t> of sentences</a:t>
            </a:r>
          </a:p>
          <a:p>
            <a:pPr>
              <a:buFont typeface="Arial" pitchFamily="34" charset="0"/>
              <a:buChar char="•"/>
            </a:pPr>
            <a:endParaRPr lang="en-US" sz="2000" dirty="0" smtClean="0">
              <a:solidFill>
                <a:srgbClr val="FFFF66"/>
              </a:solidFill>
              <a:latin typeface="+mn-lt"/>
            </a:endParaRPr>
          </a:p>
          <a:p>
            <a:pPr>
              <a:buFont typeface="Arial" pitchFamily="34" charset="0"/>
              <a:buChar char="•"/>
            </a:pPr>
            <a:r>
              <a:rPr lang="en-US" sz="2000" dirty="0" smtClean="0">
                <a:solidFill>
                  <a:srgbClr val="FFFF66"/>
                </a:solidFill>
                <a:latin typeface="+mn-lt"/>
              </a:rPr>
              <a:t> Creative </a:t>
            </a:r>
          </a:p>
          <a:p>
            <a:r>
              <a:rPr lang="en-US" sz="2000" dirty="0">
                <a:solidFill>
                  <a:srgbClr val="FFFF66"/>
                </a:solidFill>
                <a:latin typeface="+mn-lt"/>
              </a:rPr>
              <a:t> </a:t>
            </a:r>
            <a:r>
              <a:rPr lang="en-US" sz="2000" dirty="0" smtClean="0">
                <a:solidFill>
                  <a:srgbClr val="FFFF66"/>
                </a:solidFill>
                <a:latin typeface="+mn-lt"/>
              </a:rPr>
              <a:t>  section titles:</a:t>
            </a:r>
          </a:p>
          <a:p>
            <a:r>
              <a:rPr lang="en-US" sz="2000" dirty="0" smtClean="0">
                <a:solidFill>
                  <a:srgbClr val="FFFF66"/>
                </a:solidFill>
                <a:latin typeface="+mn-lt"/>
              </a:rPr>
              <a:t>      -In Hindsight</a:t>
            </a:r>
          </a:p>
          <a:p>
            <a:r>
              <a:rPr lang="en-US" sz="2000" dirty="0" smtClean="0">
                <a:solidFill>
                  <a:srgbClr val="FFFF66"/>
                </a:solidFill>
                <a:latin typeface="+mn-lt"/>
              </a:rPr>
              <a:t>      -Samples</a:t>
            </a:r>
            <a:endParaRPr lang="en-US" sz="2000" dirty="0">
              <a:solidFill>
                <a:srgbClr val="FFFF66"/>
              </a:solidFill>
              <a:latin typeface="+mn-lt"/>
            </a:endParaRPr>
          </a:p>
        </p:txBody>
      </p:sp>
      <p:sp>
        <p:nvSpPr>
          <p:cNvPr id="4" name="TextBox 3"/>
          <p:cNvSpPr txBox="1"/>
          <p:nvPr/>
        </p:nvSpPr>
        <p:spPr>
          <a:xfrm>
            <a:off x="5867400" y="5943600"/>
            <a:ext cx="2971800" cy="400110"/>
          </a:xfrm>
          <a:prstGeom prst="rect">
            <a:avLst/>
          </a:prstGeom>
          <a:noFill/>
        </p:spPr>
        <p:txBody>
          <a:bodyPr wrap="square" rtlCol="0">
            <a:spAutoFit/>
          </a:bodyPr>
          <a:lstStyle/>
          <a:p>
            <a:r>
              <a:rPr lang="en-US" sz="1000" i="1" dirty="0" smtClean="0">
                <a:latin typeface="+mn-lt"/>
              </a:rPr>
              <a:t>Internship with the Museum of Fine Arts, Boston </a:t>
            </a:r>
          </a:p>
          <a:p>
            <a:r>
              <a:rPr lang="en-US" sz="1000" dirty="0" smtClean="0">
                <a:latin typeface="+mn-lt"/>
              </a:rPr>
              <a:t>Allison Young, ’09, FA &amp; ANTH</a:t>
            </a:r>
            <a:endParaRPr lang="en-US" sz="1000" dirty="0">
              <a:latin typeface="+mn-lt"/>
            </a:endParaRPr>
          </a:p>
        </p:txBody>
      </p:sp>
    </p:spTree>
  </p:cSld>
  <p:clrMapOvr>
    <a:masterClrMapping/>
  </p:clrMapOvr>
  <p:transition spd="slow" advTm="13641">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400" b="0" dirty="0" smtClean="0">
                <a:solidFill>
                  <a:schemeClr val="accent5">
                    <a:lumMod val="40000"/>
                    <a:lumOff val="60000"/>
                  </a:schemeClr>
                </a:solidFill>
                <a:latin typeface="+mn-lt"/>
              </a:rPr>
              <a:t>(EL)</a:t>
            </a:r>
            <a:r>
              <a:rPr lang="en-US" sz="4400" b="0" baseline="30000" dirty="0" smtClean="0">
                <a:solidFill>
                  <a:schemeClr val="accent5">
                    <a:lumMod val="40000"/>
                    <a:lumOff val="60000"/>
                  </a:schemeClr>
                </a:solidFill>
                <a:latin typeface="+mn-lt"/>
              </a:rPr>
              <a:t>2</a:t>
            </a:r>
            <a:r>
              <a:rPr lang="en-US" sz="4400" b="0" dirty="0" smtClean="0">
                <a:solidFill>
                  <a:schemeClr val="accent5">
                    <a:lumMod val="40000"/>
                    <a:lumOff val="60000"/>
                  </a:schemeClr>
                </a:solidFill>
                <a:latin typeface="+mn-lt"/>
              </a:rPr>
              <a:t> </a:t>
            </a:r>
            <a:br>
              <a:rPr lang="en-US" sz="4400" b="0" dirty="0" smtClean="0">
                <a:solidFill>
                  <a:schemeClr val="accent5">
                    <a:lumMod val="40000"/>
                    <a:lumOff val="60000"/>
                  </a:schemeClr>
                </a:solidFill>
                <a:latin typeface="+mn-lt"/>
              </a:rPr>
            </a:br>
            <a:r>
              <a:rPr lang="en-US" sz="4400" b="0" dirty="0" smtClean="0">
                <a:solidFill>
                  <a:schemeClr val="accent5">
                    <a:lumMod val="40000"/>
                    <a:lumOff val="60000"/>
                  </a:schemeClr>
                </a:solidFill>
                <a:latin typeface="+mn-lt"/>
              </a:rPr>
              <a:t>Experiential Learning, </a:t>
            </a:r>
            <a:br>
              <a:rPr lang="en-US" sz="4400" b="0" dirty="0" smtClean="0">
                <a:solidFill>
                  <a:schemeClr val="accent5">
                    <a:lumMod val="40000"/>
                    <a:lumOff val="60000"/>
                  </a:schemeClr>
                </a:solidFill>
                <a:latin typeface="+mn-lt"/>
              </a:rPr>
            </a:br>
            <a:r>
              <a:rPr lang="en-US" sz="4400" b="0" dirty="0" smtClean="0">
                <a:solidFill>
                  <a:schemeClr val="accent5">
                    <a:lumMod val="40000"/>
                    <a:lumOff val="60000"/>
                  </a:schemeClr>
                </a:solidFill>
                <a:latin typeface="+mn-lt"/>
              </a:rPr>
              <a:t>Engaged Learners</a:t>
            </a:r>
            <a:br>
              <a:rPr lang="en-US" sz="4400" b="0" dirty="0" smtClean="0">
                <a:solidFill>
                  <a:schemeClr val="accent5">
                    <a:lumMod val="40000"/>
                    <a:lumOff val="60000"/>
                  </a:schemeClr>
                </a:solidFill>
                <a:latin typeface="+mn-lt"/>
              </a:rPr>
            </a:br>
            <a:r>
              <a:rPr lang="en-US" sz="4400" b="0" dirty="0" smtClean="0">
                <a:solidFill>
                  <a:schemeClr val="accent5">
                    <a:lumMod val="40000"/>
                    <a:lumOff val="60000"/>
                  </a:schemeClr>
                </a:solidFill>
                <a:latin typeface="+mn-lt"/>
              </a:rPr>
              <a:t>March 18</a:t>
            </a:r>
            <a:r>
              <a:rPr lang="en-US" sz="4400" b="0" baseline="30000" dirty="0" smtClean="0">
                <a:solidFill>
                  <a:schemeClr val="accent5">
                    <a:lumMod val="40000"/>
                    <a:lumOff val="60000"/>
                  </a:schemeClr>
                </a:solidFill>
                <a:latin typeface="+mn-lt"/>
              </a:rPr>
              <a:t>th</a:t>
            </a:r>
            <a:r>
              <a:rPr lang="en-US" sz="4400" b="0" dirty="0" smtClean="0">
                <a:solidFill>
                  <a:schemeClr val="accent5">
                    <a:lumMod val="40000"/>
                    <a:lumOff val="60000"/>
                  </a:schemeClr>
                </a:solidFill>
                <a:latin typeface="+mn-lt"/>
              </a:rPr>
              <a:t>, 2010</a:t>
            </a:r>
            <a:endParaRPr lang="en-US" sz="4400" b="0" dirty="0">
              <a:solidFill>
                <a:schemeClr val="accent5">
                  <a:lumMod val="40000"/>
                  <a:lumOff val="60000"/>
                </a:schemeClr>
              </a:solidFill>
              <a:latin typeface="+mn-lt"/>
            </a:endParaRPr>
          </a:p>
        </p:txBody>
      </p:sp>
      <p:sp>
        <p:nvSpPr>
          <p:cNvPr id="3" name="Text Placeholder 2"/>
          <p:cNvSpPr>
            <a:spLocks noGrp="1"/>
          </p:cNvSpPr>
          <p:nvPr>
            <p:ph type="body" idx="1"/>
          </p:nvPr>
        </p:nvSpPr>
        <p:spPr>
          <a:xfrm>
            <a:off x="304800" y="3962400"/>
            <a:ext cx="8534400" cy="838200"/>
          </a:xfrm>
        </p:spPr>
        <p:txBody>
          <a:bodyPr>
            <a:normAutofit/>
          </a:bodyPr>
          <a:lstStyle/>
          <a:p>
            <a:r>
              <a:rPr lang="en-US" sz="3200" dirty="0" smtClean="0"/>
              <a:t>What will </a:t>
            </a:r>
            <a:r>
              <a:rPr lang="en-US" sz="3200" u="sng" dirty="0" smtClean="0"/>
              <a:t>your</a:t>
            </a:r>
            <a:r>
              <a:rPr lang="en-US" sz="3200" dirty="0" smtClean="0"/>
              <a:t> symposium poster look like?</a:t>
            </a:r>
            <a:endParaRPr lang="en-US" sz="3200" dirty="0"/>
          </a:p>
        </p:txBody>
      </p:sp>
    </p:spTree>
  </p:cSld>
  <p:clrMapOvr>
    <a:masterClrMapping/>
  </p:clrMapOvr>
  <p:transition spd="slow" advTm="4953">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1"/>
            <a:ext cx="8991600" cy="2362199"/>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5100" dirty="0" smtClean="0"/>
              <a:t>(EL)</a:t>
            </a:r>
            <a:r>
              <a:rPr lang="en-US" sz="5100" baseline="30000" dirty="0" smtClean="0"/>
              <a:t>2</a:t>
            </a:r>
            <a:br>
              <a:rPr lang="en-US" sz="5100" baseline="30000" dirty="0" smtClean="0"/>
            </a:br>
            <a:r>
              <a:rPr lang="en-US" sz="5100" baseline="30000" dirty="0" smtClean="0"/>
              <a:t> </a:t>
            </a:r>
            <a:r>
              <a:rPr lang="en-US" sz="5100" dirty="0" smtClean="0"/>
              <a:t>  Experiential Learning, </a:t>
            </a:r>
            <a:br>
              <a:rPr lang="en-US" sz="5100" dirty="0" smtClean="0"/>
            </a:br>
            <a:r>
              <a:rPr lang="en-US" sz="5100" dirty="0" smtClean="0"/>
              <a:t>Engaged Learners </a:t>
            </a:r>
            <a:endParaRPr lang="en-US" sz="5100" dirty="0"/>
          </a:p>
        </p:txBody>
      </p:sp>
      <p:sp>
        <p:nvSpPr>
          <p:cNvPr id="29699" name="Rectangle 3"/>
          <p:cNvSpPr>
            <a:spLocks noGrp="1" noChangeArrowheads="1"/>
          </p:cNvSpPr>
          <p:nvPr>
            <p:ph type="subTitle" idx="1"/>
          </p:nvPr>
        </p:nvSpPr>
        <p:spPr>
          <a:xfrm>
            <a:off x="228600" y="3810000"/>
            <a:ext cx="8610600" cy="2819400"/>
          </a:xfrm>
          <a:noFill/>
        </p:spPr>
        <p:txBody>
          <a:bodyPr>
            <a:normAutofit fontScale="92500" lnSpcReduction="10000"/>
          </a:bodyPr>
          <a:lstStyle/>
          <a:p>
            <a:pPr algn="ctr"/>
            <a:r>
              <a:rPr lang="en-US" dirty="0" smtClean="0">
                <a:solidFill>
                  <a:schemeClr val="accent3">
                    <a:lumMod val="60000"/>
                    <a:lumOff val="40000"/>
                  </a:schemeClr>
                </a:solidFill>
                <a:effectLst>
                  <a:outerShdw blurRad="38100" dist="38100" dir="2700000" algn="tl">
                    <a:srgbClr val="000000">
                      <a:alpha val="43137"/>
                    </a:srgbClr>
                  </a:outerShdw>
                </a:effectLst>
              </a:rPr>
              <a:t>Apply now!</a:t>
            </a:r>
          </a:p>
          <a:p>
            <a:pPr algn="ctr"/>
            <a:r>
              <a:rPr lang="en-US" dirty="0" smtClean="0">
                <a:solidFill>
                  <a:schemeClr val="accent3">
                    <a:lumMod val="60000"/>
                    <a:lumOff val="40000"/>
                  </a:schemeClr>
                </a:solidFill>
                <a:effectLst>
                  <a:outerShdw blurRad="38100" dist="38100" dir="2700000" algn="tl">
                    <a:srgbClr val="000000">
                      <a:alpha val="43137"/>
                    </a:srgbClr>
                  </a:outerShdw>
                </a:effectLst>
              </a:rPr>
              <a:t>Rolling applications;  </a:t>
            </a:r>
          </a:p>
          <a:p>
            <a:pPr algn="ctr"/>
            <a:r>
              <a:rPr lang="en-US" dirty="0" smtClean="0">
                <a:solidFill>
                  <a:schemeClr val="accent3">
                    <a:lumMod val="60000"/>
                    <a:lumOff val="40000"/>
                  </a:schemeClr>
                </a:solidFill>
                <a:effectLst>
                  <a:outerShdw blurRad="38100" dist="38100" dir="2700000" algn="tl">
                    <a:srgbClr val="000000">
                      <a:alpha val="43137"/>
                    </a:srgbClr>
                  </a:outerShdw>
                </a:effectLst>
              </a:rPr>
              <a:t>notifications in October &amp; February</a:t>
            </a:r>
            <a:endParaRPr lang="en-US" dirty="0">
              <a:solidFill>
                <a:schemeClr val="accent3">
                  <a:lumMod val="60000"/>
                  <a:lumOff val="40000"/>
                </a:schemeClr>
              </a:solidFill>
              <a:effectLst>
                <a:outerShdw blurRad="38100" dist="38100" dir="2700000" algn="tl">
                  <a:srgbClr val="000000">
                    <a:alpha val="43137"/>
                  </a:srgbClr>
                </a:outerShdw>
              </a:effectLst>
            </a:endParaRPr>
          </a:p>
          <a:p>
            <a:pPr algn="ctr"/>
            <a:endParaRPr lang="en-US" sz="2200" dirty="0" smtClean="0">
              <a:effectLst>
                <a:outerShdw blurRad="38100" dist="38100" dir="2700000" algn="tl">
                  <a:srgbClr val="000000">
                    <a:alpha val="43137"/>
                  </a:srgbClr>
                </a:outerShdw>
              </a:effectLst>
            </a:endParaRPr>
          </a:p>
          <a:p>
            <a:pPr algn="ctr"/>
            <a:r>
              <a:rPr lang="en-US" sz="2200" dirty="0" smtClean="0">
                <a:solidFill>
                  <a:schemeClr val="accent1">
                    <a:lumMod val="60000"/>
                    <a:lumOff val="40000"/>
                  </a:schemeClr>
                </a:solidFill>
              </a:rPr>
              <a:t>Questions?  experientiallearning@brandeis.edu</a:t>
            </a:r>
            <a:endParaRPr lang="en-US" sz="2400" dirty="0">
              <a:solidFill>
                <a:schemeClr val="accent1">
                  <a:lumMod val="60000"/>
                  <a:lumOff val="40000"/>
                </a:schemeClr>
              </a:solidFill>
            </a:endParaRPr>
          </a:p>
          <a:p>
            <a:pPr algn="ctr"/>
            <a:endParaRPr lang="en-US" dirty="0" smtClean="0">
              <a:solidFill>
                <a:schemeClr val="accent5">
                  <a:lumMod val="60000"/>
                  <a:lumOff val="40000"/>
                </a:schemeClr>
              </a:solidFill>
              <a:effectLst>
                <a:outerShdw blurRad="38100" dist="38100" dir="2700000" algn="tl">
                  <a:srgbClr val="000000">
                    <a:alpha val="43137"/>
                  </a:srgbClr>
                </a:outerShdw>
              </a:effectLst>
            </a:endParaRPr>
          </a:p>
          <a:p>
            <a:pPr algn="ctr"/>
            <a:r>
              <a:rPr lang="en-US" dirty="0" smtClean="0">
                <a:solidFill>
                  <a:schemeClr val="accent5">
                    <a:lumMod val="60000"/>
                    <a:lumOff val="40000"/>
                  </a:schemeClr>
                </a:solidFill>
                <a:effectLst>
                  <a:outerShdw blurRad="38100" dist="38100" dir="2700000" algn="tl">
                    <a:srgbClr val="000000">
                      <a:alpha val="43137"/>
                    </a:srgbClr>
                  </a:outerShdw>
                </a:effectLst>
              </a:rPr>
              <a:t>You’re experienced, but are you engaged?</a:t>
            </a: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8" name="Rectangle 7"/>
          <p:cNvSpPr/>
          <p:nvPr/>
        </p:nvSpPr>
        <p:spPr>
          <a:xfrm>
            <a:off x="2514600" y="2743200"/>
            <a:ext cx="3886200" cy="67710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sz="3800" dirty="0" smtClean="0">
                <a:latin typeface="+mn-lt"/>
              </a:rPr>
              <a:t>March 18</a:t>
            </a:r>
            <a:r>
              <a:rPr lang="en-US" sz="3800" baseline="30000" dirty="0" smtClean="0">
                <a:latin typeface="+mn-lt"/>
              </a:rPr>
              <a:t>th</a:t>
            </a:r>
            <a:r>
              <a:rPr lang="en-US" sz="3800" dirty="0" smtClean="0">
                <a:latin typeface="+mn-lt"/>
              </a:rPr>
              <a:t>, 2010</a:t>
            </a:r>
            <a:endParaRPr lang="en-US" sz="3800" dirty="0">
              <a:latin typeface="+mn-lt"/>
            </a:endParaRPr>
          </a:p>
        </p:txBody>
      </p:sp>
    </p:spTree>
  </p:cSld>
  <p:clrMapOvr>
    <a:masterClrMapping/>
  </p:clrMapOvr>
  <p:transition spd="slow" advTm="10922">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219200"/>
          </a:xfrm>
        </p:spPr>
        <p:txBody>
          <a:bodyPr>
            <a:normAutofit fontScale="90000"/>
          </a:bodyPr>
          <a:lstStyle/>
          <a:p>
            <a:r>
              <a:rPr lang="en-US" dirty="0"/>
              <a:t>Goals of Experiential Learning</a:t>
            </a:r>
          </a:p>
        </p:txBody>
      </p:sp>
      <p:sp>
        <p:nvSpPr>
          <p:cNvPr id="30723" name="Rectangle 3"/>
          <p:cNvSpPr>
            <a:spLocks noGrp="1" noChangeArrowheads="1"/>
          </p:cNvSpPr>
          <p:nvPr>
            <p:ph idx="1"/>
          </p:nvPr>
        </p:nvSpPr>
        <p:spPr>
          <a:xfrm>
            <a:off x="228600" y="1447800"/>
            <a:ext cx="8686800" cy="5410200"/>
          </a:xfrm>
        </p:spPr>
        <p:txBody>
          <a:bodyPr/>
          <a:lstStyle/>
          <a:p>
            <a:pPr>
              <a:lnSpc>
                <a:spcPct val="80000"/>
              </a:lnSpc>
              <a:buFont typeface="Wingdings" pitchFamily="2" charset="2"/>
              <a:buNone/>
            </a:pPr>
            <a:r>
              <a:rPr lang="en-US" sz="2400" dirty="0" smtClean="0">
                <a:solidFill>
                  <a:srgbClr val="99FF99"/>
                </a:solidFill>
              </a:rPr>
              <a:t>When creating your poster, remember Experiential Learning is:</a:t>
            </a:r>
          </a:p>
          <a:p>
            <a:pPr>
              <a:lnSpc>
                <a:spcPct val="80000"/>
              </a:lnSpc>
              <a:buFont typeface="Wingdings" pitchFamily="2" charset="2"/>
              <a:buNone/>
            </a:pPr>
            <a:endParaRPr lang="en-US" sz="2000" b="1" dirty="0" smtClean="0"/>
          </a:p>
          <a:p>
            <a:pPr>
              <a:lnSpc>
                <a:spcPct val="80000"/>
              </a:lnSpc>
              <a:buFont typeface="Wingdings" pitchFamily="2" charset="2"/>
              <a:buNone/>
            </a:pPr>
            <a:r>
              <a:rPr lang="en-US" sz="2000" b="1" i="1" dirty="0" smtClean="0"/>
              <a:t>An </a:t>
            </a:r>
            <a:r>
              <a:rPr lang="en-US" sz="2000" b="1" i="1" dirty="0"/>
              <a:t>Intellectual Challenge</a:t>
            </a:r>
          </a:p>
          <a:p>
            <a:pPr>
              <a:lnSpc>
                <a:spcPct val="80000"/>
              </a:lnSpc>
            </a:pPr>
            <a:r>
              <a:rPr lang="en-US" sz="2000" dirty="0"/>
              <a:t>Tackle real-world problems for which there are no answers in the back of the book. </a:t>
            </a:r>
          </a:p>
          <a:p>
            <a:pPr>
              <a:lnSpc>
                <a:spcPct val="80000"/>
              </a:lnSpc>
            </a:pPr>
            <a:r>
              <a:rPr lang="en-US" sz="2000" dirty="0"/>
              <a:t>Challenge your powers of observation, analysis and creative thinking. </a:t>
            </a:r>
          </a:p>
          <a:p>
            <a:pPr>
              <a:lnSpc>
                <a:spcPct val="80000"/>
              </a:lnSpc>
            </a:pPr>
            <a:r>
              <a:rPr lang="en-US" sz="2000" dirty="0"/>
              <a:t>Test theories against </a:t>
            </a:r>
            <a:r>
              <a:rPr lang="en-US" sz="2000" dirty="0" smtClean="0"/>
              <a:t>the concrete</a:t>
            </a:r>
            <a:r>
              <a:rPr lang="en-US" sz="2000" dirty="0"/>
              <a:t>; </a:t>
            </a:r>
            <a:r>
              <a:rPr lang="en-US" sz="2000" dirty="0" smtClean="0"/>
              <a:t>experience, </a:t>
            </a:r>
            <a:r>
              <a:rPr lang="en-US" sz="2000" dirty="0"/>
              <a:t>create and prove new theories. </a:t>
            </a:r>
          </a:p>
          <a:p>
            <a:pPr>
              <a:lnSpc>
                <a:spcPct val="80000"/>
              </a:lnSpc>
              <a:buFont typeface="Wingdings" pitchFamily="2" charset="2"/>
              <a:buNone/>
            </a:pPr>
            <a:endParaRPr lang="en-US" sz="1100" dirty="0"/>
          </a:p>
          <a:p>
            <a:pPr>
              <a:lnSpc>
                <a:spcPct val="80000"/>
              </a:lnSpc>
              <a:buFont typeface="Wingdings" pitchFamily="2" charset="2"/>
              <a:buNone/>
            </a:pPr>
            <a:r>
              <a:rPr lang="en-US" sz="2000" b="1" i="1" dirty="0"/>
              <a:t>A Practical Experience</a:t>
            </a:r>
          </a:p>
          <a:p>
            <a:pPr>
              <a:lnSpc>
                <a:spcPct val="80000"/>
              </a:lnSpc>
            </a:pPr>
            <a:r>
              <a:rPr lang="en-US" sz="2000" dirty="0"/>
              <a:t>Explore the world of a professional in the field. </a:t>
            </a:r>
          </a:p>
          <a:p>
            <a:pPr>
              <a:lnSpc>
                <a:spcPct val="80000"/>
              </a:lnSpc>
            </a:pPr>
            <a:r>
              <a:rPr lang="en-US" sz="2000" dirty="0"/>
              <a:t>Ask yourself, "Is this field the right fit for me?" </a:t>
            </a:r>
          </a:p>
          <a:p>
            <a:pPr>
              <a:lnSpc>
                <a:spcPct val="80000"/>
              </a:lnSpc>
            </a:pPr>
            <a:r>
              <a:rPr lang="en-US" sz="2000" dirty="0"/>
              <a:t>Sharpen applications for graduate school and employment by documenting skills and experience. </a:t>
            </a:r>
          </a:p>
          <a:p>
            <a:pPr>
              <a:lnSpc>
                <a:spcPct val="80000"/>
              </a:lnSpc>
              <a:buFont typeface="Wingdings" pitchFamily="2" charset="2"/>
              <a:buNone/>
            </a:pPr>
            <a:endParaRPr lang="en-US" sz="1100" b="1" dirty="0"/>
          </a:p>
          <a:p>
            <a:pPr>
              <a:lnSpc>
                <a:spcPct val="80000"/>
              </a:lnSpc>
              <a:buFont typeface="Wingdings" pitchFamily="2" charset="2"/>
              <a:buNone/>
            </a:pPr>
            <a:r>
              <a:rPr lang="en-US" sz="2000" b="1" i="1" dirty="0"/>
              <a:t>Opportunity for Personal Growth</a:t>
            </a:r>
          </a:p>
          <a:p>
            <a:pPr>
              <a:lnSpc>
                <a:spcPct val="80000"/>
              </a:lnSpc>
            </a:pPr>
            <a:r>
              <a:rPr lang="en-US" sz="2000" dirty="0"/>
              <a:t>Develop skills to work in groups or independently. </a:t>
            </a:r>
          </a:p>
          <a:p>
            <a:pPr>
              <a:lnSpc>
                <a:spcPct val="80000"/>
              </a:lnSpc>
            </a:pPr>
            <a:r>
              <a:rPr lang="en-US" sz="2000" dirty="0"/>
              <a:t>Appreciate differences in learning style, values and world view. </a:t>
            </a:r>
          </a:p>
          <a:p>
            <a:pPr>
              <a:lnSpc>
                <a:spcPct val="80000"/>
              </a:lnSpc>
            </a:pPr>
            <a:r>
              <a:rPr lang="en-US" sz="2000" dirty="0"/>
              <a:t>Practice taking informed risks, and learn from mistakes as well as successes. </a:t>
            </a:r>
          </a:p>
        </p:txBody>
      </p:sp>
      <p:sp>
        <p:nvSpPr>
          <p:cNvPr id="30724" name="Rectangle 4"/>
          <p:cNvSpPr>
            <a:spLocks noChangeArrowheads="1"/>
          </p:cNvSpPr>
          <p:nvPr/>
        </p:nvSpPr>
        <p:spPr bwMode="auto">
          <a:xfrm>
            <a:off x="4343400" y="6477000"/>
            <a:ext cx="3886200" cy="246221"/>
          </a:xfrm>
          <a:prstGeom prst="rect">
            <a:avLst/>
          </a:prstGeom>
          <a:noFill/>
          <a:ln w="9525">
            <a:noFill/>
            <a:miter lim="800000"/>
            <a:headEnd/>
            <a:tailEnd/>
          </a:ln>
          <a:effectLst/>
        </p:spPr>
        <p:txBody>
          <a:bodyPr wrap="square">
            <a:spAutoFit/>
          </a:bodyPr>
          <a:lstStyle/>
          <a:p>
            <a:r>
              <a:rPr lang="en-US" sz="1000" dirty="0" smtClean="0">
                <a:solidFill>
                  <a:schemeClr val="bg2"/>
                </a:solidFill>
              </a:rPr>
              <a:t>ht</a:t>
            </a:r>
            <a:r>
              <a:rPr lang="en-US" sz="1000" dirty="0" smtClean="0">
                <a:solidFill>
                  <a:schemeClr val="tx2">
                    <a:lumMod val="10000"/>
                  </a:schemeClr>
                </a:solidFill>
              </a:rPr>
              <a:t>www.brandeis.edu/experientiallearning/for students/index.html</a:t>
            </a:r>
            <a:endParaRPr lang="en-US" sz="1000" dirty="0">
              <a:solidFill>
                <a:schemeClr val="tx2">
                  <a:lumMod val="10000"/>
                </a:schemeClr>
              </a:solidFill>
            </a:endParaRPr>
          </a:p>
        </p:txBody>
      </p:sp>
    </p:spTree>
  </p:cSld>
  <p:clrMapOvr>
    <a:masterClrMapping/>
  </p:clrMapOvr>
  <p:transition spd="slow" advTm="23594">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Posters:</a:t>
            </a:r>
          </a:p>
        </p:txBody>
      </p:sp>
      <p:sp>
        <p:nvSpPr>
          <p:cNvPr id="33795" name="Rectangle 3"/>
          <p:cNvSpPr>
            <a:spLocks noGrp="1" noChangeArrowheads="1"/>
          </p:cNvSpPr>
          <p:nvPr>
            <p:ph idx="1"/>
          </p:nvPr>
        </p:nvSpPr>
        <p:spPr/>
        <p:txBody>
          <a:bodyPr/>
          <a:lstStyle/>
          <a:p>
            <a:r>
              <a:rPr lang="en-US" dirty="0"/>
              <a:t>Usually 1 foam board</a:t>
            </a:r>
          </a:p>
          <a:p>
            <a:r>
              <a:rPr lang="en-US" dirty="0"/>
              <a:t>No tri-folds</a:t>
            </a:r>
          </a:p>
          <a:p>
            <a:r>
              <a:rPr lang="en-US" dirty="0"/>
              <a:t>40” x 30 or 32”</a:t>
            </a:r>
          </a:p>
          <a:p>
            <a:r>
              <a:rPr lang="en-US" dirty="0"/>
              <a:t>White or black</a:t>
            </a:r>
          </a:p>
          <a:p>
            <a:r>
              <a:rPr lang="en-US" dirty="0"/>
              <a:t>Project Title</a:t>
            </a:r>
          </a:p>
          <a:p>
            <a:pPr lvl="1"/>
            <a:r>
              <a:rPr lang="en-US" dirty="0"/>
              <a:t>Name</a:t>
            </a:r>
          </a:p>
          <a:p>
            <a:pPr lvl="1"/>
            <a:r>
              <a:rPr lang="en-US" dirty="0" smtClean="0"/>
              <a:t>Year</a:t>
            </a:r>
          </a:p>
          <a:p>
            <a:pPr lvl="1"/>
            <a:r>
              <a:rPr lang="en-US" dirty="0" smtClean="0"/>
              <a:t>Contact Info</a:t>
            </a:r>
            <a:endParaRPr lang="en-US" dirty="0"/>
          </a:p>
          <a:p>
            <a:endParaRPr lang="en-US" dirty="0"/>
          </a:p>
        </p:txBody>
      </p:sp>
      <p:sp>
        <p:nvSpPr>
          <p:cNvPr id="33796" name="Rectangle 4"/>
          <p:cNvSpPr>
            <a:spLocks noChangeArrowheads="1"/>
          </p:cNvSpPr>
          <p:nvPr/>
        </p:nvSpPr>
        <p:spPr bwMode="auto">
          <a:xfrm>
            <a:off x="5715000" y="2514600"/>
            <a:ext cx="2438400" cy="1828800"/>
          </a:xfrm>
          <a:prstGeom prst="rect">
            <a:avLst/>
          </a:prstGeom>
          <a:solidFill>
            <a:schemeClr val="tx2"/>
          </a:solidFill>
          <a:ln w="9525">
            <a:solidFill>
              <a:schemeClr val="tx1"/>
            </a:solidFill>
            <a:miter lim="800000"/>
            <a:headEnd/>
            <a:tailEnd/>
          </a:ln>
          <a:effectLst/>
        </p:spPr>
        <p:txBody>
          <a:bodyPr wrap="none" anchor="ctr"/>
          <a:lstStyle/>
          <a:p>
            <a:endParaRPr lang="en-US" dirty="0"/>
          </a:p>
        </p:txBody>
      </p:sp>
      <p:sp>
        <p:nvSpPr>
          <p:cNvPr id="33797" name="Text Box 5"/>
          <p:cNvSpPr txBox="1">
            <a:spLocks noChangeArrowheads="1"/>
          </p:cNvSpPr>
          <p:nvPr/>
        </p:nvSpPr>
        <p:spPr bwMode="auto">
          <a:xfrm>
            <a:off x="5105400" y="3505200"/>
            <a:ext cx="838200" cy="366713"/>
          </a:xfrm>
          <a:prstGeom prst="rect">
            <a:avLst/>
          </a:prstGeom>
          <a:noFill/>
          <a:ln w="9525">
            <a:noFill/>
            <a:miter lim="800000"/>
            <a:headEnd/>
            <a:tailEnd/>
          </a:ln>
          <a:effectLst/>
        </p:spPr>
        <p:txBody>
          <a:bodyPr>
            <a:spAutoFit/>
          </a:bodyPr>
          <a:lstStyle/>
          <a:p>
            <a:pPr>
              <a:spcBef>
                <a:spcPct val="50000"/>
              </a:spcBef>
            </a:pPr>
            <a:r>
              <a:rPr lang="en-US" dirty="0"/>
              <a:t>32” </a:t>
            </a:r>
          </a:p>
        </p:txBody>
      </p:sp>
      <p:sp>
        <p:nvSpPr>
          <p:cNvPr id="33798" name="Text Box 6"/>
          <p:cNvSpPr txBox="1">
            <a:spLocks noChangeArrowheads="1"/>
          </p:cNvSpPr>
          <p:nvPr/>
        </p:nvSpPr>
        <p:spPr bwMode="auto">
          <a:xfrm>
            <a:off x="7162800" y="4572000"/>
            <a:ext cx="609600" cy="366713"/>
          </a:xfrm>
          <a:prstGeom prst="rect">
            <a:avLst/>
          </a:prstGeom>
          <a:noFill/>
          <a:ln w="9525">
            <a:noFill/>
            <a:miter lim="800000"/>
            <a:headEnd/>
            <a:tailEnd/>
          </a:ln>
          <a:effectLst/>
        </p:spPr>
        <p:txBody>
          <a:bodyPr>
            <a:spAutoFit/>
          </a:bodyPr>
          <a:lstStyle/>
          <a:p>
            <a:pPr>
              <a:spcBef>
                <a:spcPct val="50000"/>
              </a:spcBef>
            </a:pPr>
            <a:r>
              <a:rPr lang="en-US" dirty="0"/>
              <a:t>40 ”</a:t>
            </a:r>
          </a:p>
        </p:txBody>
      </p:sp>
      <p:cxnSp>
        <p:nvCxnSpPr>
          <p:cNvPr id="33799" name="AutoShape 7"/>
          <p:cNvCxnSpPr>
            <a:cxnSpLocks noChangeShapeType="1"/>
            <a:stCxn id="33795" idx="2"/>
            <a:endCxn id="33795" idx="2"/>
          </p:cNvCxnSpPr>
          <p:nvPr/>
        </p:nvCxnSpPr>
        <p:spPr bwMode="auto">
          <a:xfrm>
            <a:off x="4572000" y="6130925"/>
            <a:ext cx="0" cy="0"/>
          </a:xfrm>
          <a:prstGeom prst="straightConnector1">
            <a:avLst/>
          </a:prstGeom>
          <a:noFill/>
          <a:ln w="9525">
            <a:solidFill>
              <a:schemeClr val="tx1"/>
            </a:solidFill>
            <a:round/>
            <a:headEnd type="triangle" w="med" len="med"/>
            <a:tailEnd type="triangle" w="med" len="med"/>
          </a:ln>
          <a:effectLst/>
        </p:spPr>
      </p:cxnSp>
      <p:sp>
        <p:nvSpPr>
          <p:cNvPr id="33800" name="AutoShape 8"/>
          <p:cNvSpPr>
            <a:spLocks noChangeArrowheads="1"/>
          </p:cNvSpPr>
          <p:nvPr/>
        </p:nvSpPr>
        <p:spPr bwMode="auto">
          <a:xfrm rot="16200000">
            <a:off x="5044440" y="2971800"/>
            <a:ext cx="822960" cy="91440"/>
          </a:xfrm>
          <a:prstGeom prst="leftRightArrow">
            <a:avLst>
              <a:gd name="adj1" fmla="val 50000"/>
              <a:gd name="adj2" fmla="val 180000"/>
            </a:avLst>
          </a:prstGeom>
          <a:solidFill>
            <a:schemeClr val="tx2"/>
          </a:solidFill>
          <a:ln w="9525">
            <a:solidFill>
              <a:schemeClr val="tx1"/>
            </a:solidFill>
            <a:miter lim="800000"/>
            <a:headEnd/>
            <a:tailEnd/>
          </a:ln>
          <a:effectLst/>
        </p:spPr>
        <p:txBody>
          <a:bodyPr wrap="none" anchor="ctr"/>
          <a:lstStyle/>
          <a:p>
            <a:endParaRPr lang="en-US" dirty="0"/>
          </a:p>
        </p:txBody>
      </p:sp>
      <p:sp>
        <p:nvSpPr>
          <p:cNvPr id="33801" name="AutoShape 9"/>
          <p:cNvSpPr>
            <a:spLocks noChangeArrowheads="1"/>
          </p:cNvSpPr>
          <p:nvPr/>
        </p:nvSpPr>
        <p:spPr bwMode="auto">
          <a:xfrm>
            <a:off x="6019800" y="4419600"/>
            <a:ext cx="723900" cy="95250"/>
          </a:xfrm>
          <a:prstGeom prst="leftRightArrow">
            <a:avLst>
              <a:gd name="adj1" fmla="val 50000"/>
              <a:gd name="adj2" fmla="val 152000"/>
            </a:avLst>
          </a:prstGeom>
          <a:solidFill>
            <a:schemeClr val="tx2"/>
          </a:solidFill>
          <a:ln w="9525">
            <a:solidFill>
              <a:schemeClr val="tx1"/>
            </a:solidFill>
            <a:miter lim="800000"/>
            <a:headEnd/>
            <a:tailEnd/>
          </a:ln>
          <a:effectLst/>
        </p:spPr>
        <p:txBody>
          <a:bodyPr wrap="none" anchor="ctr"/>
          <a:lstStyle/>
          <a:p>
            <a:endParaRPr lang="en-US" dirty="0"/>
          </a:p>
        </p:txBody>
      </p:sp>
      <p:pic>
        <p:nvPicPr>
          <p:cNvPr id="10" name="~PP3457.WAV">
            <a:hlinkClick r:id="" action="ppaction://media"/>
          </p:cNvPr>
          <p:cNvPicPr>
            <a:picLocks noRot="1" noChangeAspect="1"/>
          </p:cNvPicPr>
          <p:nvPr>
            <a:wavAudioFile r:embed="rId1" name="~PP3457.WAV"/>
          </p:nvPr>
        </p:nvPicPr>
        <p:blipFill>
          <a:blip r:embed="rId3"/>
          <a:stretch>
            <a:fillRect/>
          </a:stretch>
        </p:blipFill>
        <p:spPr>
          <a:xfrm>
            <a:off x="8724900" y="6438900"/>
            <a:ext cx="304800" cy="304800"/>
          </a:xfrm>
          <a:prstGeom prst="rect">
            <a:avLst/>
          </a:prstGeom>
        </p:spPr>
      </p:pic>
    </p:spTree>
  </p:cSld>
  <p:clrMapOvr>
    <a:masterClrMapping/>
  </p:clrMapOvr>
  <p:transition spd="slow" advTm="1459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Posters:  What’s </a:t>
            </a:r>
            <a:r>
              <a:rPr lang="en-US" dirty="0"/>
              <a:t>your story?</a:t>
            </a:r>
          </a:p>
        </p:txBody>
      </p:sp>
      <p:sp>
        <p:nvSpPr>
          <p:cNvPr id="18435" name="Rectangle 3"/>
          <p:cNvSpPr>
            <a:spLocks noGrp="1" noChangeArrowheads="1"/>
          </p:cNvSpPr>
          <p:nvPr>
            <p:ph idx="1"/>
          </p:nvPr>
        </p:nvSpPr>
        <p:spPr/>
        <p:txBody>
          <a:bodyPr/>
          <a:lstStyle/>
          <a:p>
            <a:r>
              <a:rPr lang="en-US" dirty="0"/>
              <a:t>What did you do?</a:t>
            </a:r>
          </a:p>
          <a:p>
            <a:pPr lvl="1"/>
            <a:r>
              <a:rPr lang="en-US" dirty="0"/>
              <a:t>Why interesting?  Important? </a:t>
            </a:r>
            <a:endParaRPr lang="en-US" dirty="0" smtClean="0"/>
          </a:p>
          <a:p>
            <a:pPr lvl="1">
              <a:buNone/>
            </a:pPr>
            <a:endParaRPr lang="en-US" dirty="0"/>
          </a:p>
          <a:p>
            <a:r>
              <a:rPr lang="en-US" dirty="0"/>
              <a:t>But not ONLY about what you did</a:t>
            </a:r>
          </a:p>
          <a:p>
            <a:pPr lvl="1"/>
            <a:r>
              <a:rPr lang="en-US" dirty="0"/>
              <a:t>Outcomes?  Who </a:t>
            </a:r>
            <a:r>
              <a:rPr lang="en-US" dirty="0" smtClean="0"/>
              <a:t>was affected</a:t>
            </a:r>
            <a:r>
              <a:rPr lang="en-US" dirty="0"/>
              <a:t>?</a:t>
            </a:r>
          </a:p>
          <a:p>
            <a:pPr lvl="1"/>
            <a:r>
              <a:rPr lang="en-US" dirty="0"/>
              <a:t>Reflection?  How were </a:t>
            </a:r>
            <a:r>
              <a:rPr lang="en-US" i="1" dirty="0"/>
              <a:t>you</a:t>
            </a:r>
            <a:r>
              <a:rPr lang="en-US" dirty="0"/>
              <a:t> affected?</a:t>
            </a:r>
          </a:p>
          <a:p>
            <a:pPr lvl="1"/>
            <a:r>
              <a:rPr lang="en-US" dirty="0"/>
              <a:t>Helpful information/advice to share with others</a:t>
            </a:r>
            <a:r>
              <a:rPr lang="en-US" dirty="0" smtClean="0"/>
              <a:t>?</a:t>
            </a:r>
          </a:p>
          <a:p>
            <a:pPr lvl="1">
              <a:buNone/>
            </a:pPr>
            <a:endParaRPr lang="en-US" dirty="0" smtClean="0"/>
          </a:p>
          <a:p>
            <a:pPr lvl="1"/>
            <a:r>
              <a:rPr lang="en-US" dirty="0" smtClean="0"/>
              <a:t>Why would others want to know about this?</a:t>
            </a:r>
            <a:endParaRPr lang="en-US" dirty="0"/>
          </a:p>
          <a:p>
            <a:pPr lvl="1">
              <a:buFontTx/>
              <a:buNone/>
            </a:pPr>
            <a:endParaRPr lang="en-US" dirty="0"/>
          </a:p>
        </p:txBody>
      </p:sp>
      <p:pic>
        <p:nvPicPr>
          <p:cNvPr id="4" name="~PP970.WAV">
            <a:hlinkClick r:id="" action="ppaction://media"/>
          </p:cNvPr>
          <p:cNvPicPr>
            <a:picLocks noRot="1" noChangeAspect="1"/>
          </p:cNvPicPr>
          <p:nvPr>
            <a:wavAudioFile r:embed="rId2" name="~PP970.WAV"/>
          </p:nvPr>
        </p:nvPicPr>
        <p:blipFill>
          <a:blip r:embed="rId4"/>
          <a:stretch>
            <a:fillRect/>
          </a:stretch>
        </p:blipFill>
        <p:spPr>
          <a:xfrm>
            <a:off x="8724900" y="6438900"/>
            <a:ext cx="304800" cy="304800"/>
          </a:xfrm>
          <a:prstGeom prst="rect">
            <a:avLst/>
          </a:prstGeom>
        </p:spPr>
      </p:pic>
    </p:spTree>
    <p:custDataLst>
      <p:tags r:id="rId1"/>
    </p:custDataLst>
  </p:cSld>
  <p:clrMapOvr>
    <a:masterClrMapping/>
  </p:clrMapOvr>
  <p:transition spd="slow" advTm="2526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an Outline:</a:t>
            </a:r>
            <a:endParaRPr lang="en-US" dirty="0"/>
          </a:p>
        </p:txBody>
      </p:sp>
      <p:sp>
        <p:nvSpPr>
          <p:cNvPr id="3" name="Content Placeholder 2"/>
          <p:cNvSpPr>
            <a:spLocks noGrp="1"/>
          </p:cNvSpPr>
          <p:nvPr>
            <p:ph idx="1"/>
          </p:nvPr>
        </p:nvSpPr>
        <p:spPr/>
        <p:txBody>
          <a:bodyPr/>
          <a:lstStyle/>
          <a:p>
            <a:r>
              <a:rPr lang="en-US" dirty="0" smtClean="0"/>
              <a:t>Begin to make a mental outline</a:t>
            </a:r>
          </a:p>
          <a:p>
            <a:pPr lvl="1"/>
            <a:r>
              <a:rPr lang="en-US" i="1" dirty="0" smtClean="0">
                <a:solidFill>
                  <a:schemeClr val="accent2"/>
                </a:solidFill>
              </a:rPr>
              <a:t>What journey do you want people to take?</a:t>
            </a:r>
          </a:p>
          <a:p>
            <a:pPr lvl="1">
              <a:buNone/>
            </a:pPr>
            <a:endParaRPr lang="en-US" dirty="0" smtClean="0"/>
          </a:p>
          <a:p>
            <a:r>
              <a:rPr lang="en-US" dirty="0" smtClean="0"/>
              <a:t>What were the biggest issues?</a:t>
            </a:r>
          </a:p>
          <a:p>
            <a:r>
              <a:rPr lang="en-US" dirty="0" smtClean="0"/>
              <a:t>…Unexpected results?</a:t>
            </a:r>
          </a:p>
          <a:p>
            <a:r>
              <a:rPr lang="en-US" dirty="0" smtClean="0"/>
              <a:t>…Proudest achievements?</a:t>
            </a:r>
          </a:p>
          <a:p>
            <a:r>
              <a:rPr lang="en-US" dirty="0" smtClean="0"/>
              <a:t>…Lessons learned? </a:t>
            </a:r>
          </a:p>
          <a:p>
            <a:endParaRPr lang="en-US" dirty="0" smtClean="0"/>
          </a:p>
          <a:p>
            <a:r>
              <a:rPr lang="en-US" dirty="0" smtClean="0"/>
              <a:t>What are your next steps?</a:t>
            </a:r>
          </a:p>
          <a:p>
            <a:endParaRPr lang="en-US" dirty="0"/>
          </a:p>
        </p:txBody>
      </p:sp>
    </p:spTree>
  </p:cSld>
  <p:clrMapOvr>
    <a:masterClrMapping/>
  </p:clrMapOvr>
  <p:transition spd="slow" advTm="22437">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Effective Posters</a:t>
            </a:r>
            <a:r>
              <a:rPr lang="en-US" dirty="0"/>
              <a:t>:</a:t>
            </a:r>
          </a:p>
        </p:txBody>
      </p:sp>
      <p:sp>
        <p:nvSpPr>
          <p:cNvPr id="33795" name="Rectangle 3"/>
          <p:cNvSpPr>
            <a:spLocks noGrp="1" noChangeArrowheads="1"/>
          </p:cNvSpPr>
          <p:nvPr>
            <p:ph idx="1"/>
          </p:nvPr>
        </p:nvSpPr>
        <p:spPr/>
        <p:txBody>
          <a:bodyPr/>
          <a:lstStyle/>
          <a:p>
            <a:r>
              <a:rPr lang="en-US" sz="4000" dirty="0" smtClean="0"/>
              <a:t>Readable</a:t>
            </a:r>
          </a:p>
          <a:p>
            <a:pPr>
              <a:buNone/>
            </a:pPr>
            <a:endParaRPr lang="en-US" sz="4000" dirty="0"/>
          </a:p>
          <a:p>
            <a:r>
              <a:rPr lang="en-US" sz="4000" dirty="0" smtClean="0"/>
              <a:t>Legible</a:t>
            </a:r>
          </a:p>
          <a:p>
            <a:pPr>
              <a:buNone/>
            </a:pPr>
            <a:endParaRPr lang="en-US" sz="4000" dirty="0"/>
          </a:p>
          <a:p>
            <a:r>
              <a:rPr lang="en-US" sz="4000" dirty="0" smtClean="0"/>
              <a:t>Well-Organized</a:t>
            </a:r>
            <a:endParaRPr lang="en-US" sz="4000" dirty="0" smtClean="0"/>
          </a:p>
          <a:p>
            <a:pPr>
              <a:buNone/>
            </a:pPr>
            <a:endParaRPr lang="en-US" sz="4000" dirty="0"/>
          </a:p>
          <a:p>
            <a:r>
              <a:rPr lang="en-US" sz="4000" dirty="0" smtClean="0"/>
              <a:t>Succinct</a:t>
            </a:r>
            <a:endParaRPr lang="en-US" sz="4000" dirty="0"/>
          </a:p>
          <a:p>
            <a:pPr>
              <a:buNone/>
            </a:pPr>
            <a:endParaRPr lang="en-US" dirty="0"/>
          </a:p>
        </p:txBody>
      </p:sp>
      <p:cxnSp>
        <p:nvCxnSpPr>
          <p:cNvPr id="33799" name="AutoShape 7"/>
          <p:cNvCxnSpPr>
            <a:cxnSpLocks noChangeShapeType="1"/>
            <a:stCxn id="33795" idx="2"/>
            <a:endCxn id="33795" idx="2"/>
          </p:cNvCxnSpPr>
          <p:nvPr/>
        </p:nvCxnSpPr>
        <p:spPr bwMode="auto">
          <a:xfrm>
            <a:off x="4572000" y="6130925"/>
            <a:ext cx="0" cy="0"/>
          </a:xfrm>
          <a:prstGeom prst="straightConnector1">
            <a:avLst/>
          </a:prstGeom>
          <a:noFill/>
          <a:ln w="9525">
            <a:solidFill>
              <a:schemeClr val="tx1"/>
            </a:solidFill>
            <a:round/>
            <a:headEnd type="triangle" w="med" len="med"/>
            <a:tailEnd type="triangle" w="med" len="med"/>
          </a:ln>
          <a:effectLst/>
        </p:spPr>
      </p:cxnSp>
    </p:spTree>
  </p:cSld>
  <p:clrMapOvr>
    <a:masterClrMapping/>
  </p:clrMapOvr>
  <p:transition spd="slow" advTm="6562">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Effective </a:t>
            </a:r>
            <a:r>
              <a:rPr lang="en-US" dirty="0" smtClean="0"/>
              <a:t>Presentations:  Readable</a:t>
            </a:r>
            <a:endParaRPr lang="en-US" dirty="0"/>
          </a:p>
        </p:txBody>
      </p:sp>
      <p:sp>
        <p:nvSpPr>
          <p:cNvPr id="17411" name="Rectangle 3"/>
          <p:cNvSpPr>
            <a:spLocks noGrp="1" noChangeArrowheads="1"/>
          </p:cNvSpPr>
          <p:nvPr>
            <p:ph idx="1"/>
          </p:nvPr>
        </p:nvSpPr>
        <p:spPr>
          <a:xfrm>
            <a:off x="457200" y="1524000"/>
            <a:ext cx="8229600" cy="5334000"/>
          </a:xfrm>
        </p:spPr>
        <p:txBody>
          <a:bodyPr>
            <a:normAutofit/>
          </a:bodyPr>
          <a:lstStyle/>
          <a:p>
            <a:pPr>
              <a:lnSpc>
                <a:spcPct val="90000"/>
              </a:lnSpc>
            </a:pPr>
            <a:r>
              <a:rPr lang="en-US" sz="2800" dirty="0" smtClean="0"/>
              <a:t>Limited </a:t>
            </a:r>
            <a:r>
              <a:rPr lang="en-US" sz="2800" dirty="0"/>
              <a:t>time to convey your message to your audience</a:t>
            </a:r>
          </a:p>
          <a:p>
            <a:pPr lvl="1">
              <a:lnSpc>
                <a:spcPct val="90000"/>
              </a:lnSpc>
            </a:pPr>
            <a:r>
              <a:rPr lang="en-US" sz="2700" dirty="0" smtClean="0"/>
              <a:t>May have &lt;3 minutes/person</a:t>
            </a:r>
          </a:p>
          <a:p>
            <a:pPr lvl="1">
              <a:lnSpc>
                <a:spcPct val="90000"/>
              </a:lnSpc>
            </a:pPr>
            <a:r>
              <a:rPr lang="en-US" sz="2700" dirty="0" smtClean="0"/>
              <a:t>What </a:t>
            </a:r>
            <a:r>
              <a:rPr lang="en-US" sz="2700" dirty="0"/>
              <a:t>are your </a:t>
            </a:r>
            <a:r>
              <a:rPr lang="en-US" sz="2700" dirty="0">
                <a:solidFill>
                  <a:schemeClr val="accent2"/>
                </a:solidFill>
              </a:rPr>
              <a:t>most important</a:t>
            </a:r>
            <a:r>
              <a:rPr lang="en-US" sz="2700" dirty="0"/>
              <a:t> </a:t>
            </a:r>
            <a:r>
              <a:rPr lang="en-US" sz="2700" dirty="0" smtClean="0"/>
              <a:t>points?</a:t>
            </a:r>
          </a:p>
          <a:p>
            <a:pPr lvl="1">
              <a:lnSpc>
                <a:spcPct val="90000"/>
              </a:lnSpc>
              <a:buNone/>
            </a:pPr>
            <a:endParaRPr lang="en-US" sz="2000" dirty="0" smtClean="0"/>
          </a:p>
          <a:p>
            <a:pPr marL="292100" lvl="1" indent="-292100">
              <a:lnSpc>
                <a:spcPct val="90000"/>
              </a:lnSpc>
              <a:spcBef>
                <a:spcPts val="0"/>
              </a:spcBef>
              <a:buClr>
                <a:schemeClr val="accent1"/>
              </a:buClr>
              <a:buSzPct val="70000"/>
              <a:buFont typeface="Wingdings 2"/>
              <a:buChar char=""/>
            </a:pPr>
            <a:r>
              <a:rPr lang="en-US" sz="2700" dirty="0" smtClean="0"/>
              <a:t>Choose </a:t>
            </a:r>
            <a:r>
              <a:rPr lang="en-US" sz="2700" u="sng" dirty="0" smtClean="0">
                <a:solidFill>
                  <a:schemeClr val="accent2"/>
                </a:solidFill>
              </a:rPr>
              <a:t>one memorable message </a:t>
            </a:r>
          </a:p>
          <a:p>
            <a:pPr marL="292100" lvl="1" indent="-292100">
              <a:lnSpc>
                <a:spcPct val="90000"/>
              </a:lnSpc>
              <a:spcBef>
                <a:spcPts val="0"/>
              </a:spcBef>
              <a:buClr>
                <a:schemeClr val="accent1"/>
              </a:buClr>
              <a:buSzPct val="70000"/>
              <a:buNone/>
            </a:pPr>
            <a:endParaRPr lang="en-US" sz="2000" dirty="0" smtClean="0"/>
          </a:p>
          <a:p>
            <a:pPr marL="292100" lvl="1" indent="-292100">
              <a:lnSpc>
                <a:spcPct val="90000"/>
              </a:lnSpc>
              <a:spcBef>
                <a:spcPts val="0"/>
              </a:spcBef>
              <a:buClr>
                <a:schemeClr val="accent1"/>
              </a:buClr>
              <a:buSzPct val="70000"/>
              <a:buFont typeface="Wingdings 2"/>
              <a:buChar char=""/>
            </a:pPr>
            <a:r>
              <a:rPr lang="en-US" sz="2700" dirty="0" smtClean="0"/>
              <a:t>Avoid grammar &amp; punctuation mistakes</a:t>
            </a:r>
          </a:p>
          <a:p>
            <a:pPr marL="292100" lvl="1" indent="-292100">
              <a:lnSpc>
                <a:spcPct val="90000"/>
              </a:lnSpc>
              <a:spcBef>
                <a:spcPts val="0"/>
              </a:spcBef>
              <a:buClr>
                <a:schemeClr val="accent1"/>
              </a:buClr>
              <a:buSzPct val="70000"/>
              <a:buNone/>
            </a:pPr>
            <a:endParaRPr lang="en-US" sz="2700" dirty="0" smtClean="0"/>
          </a:p>
          <a:p>
            <a:pPr marL="292100" lvl="1" indent="-292100">
              <a:lnSpc>
                <a:spcPct val="90000"/>
              </a:lnSpc>
              <a:spcBef>
                <a:spcPts val="0"/>
              </a:spcBef>
              <a:buClr>
                <a:schemeClr val="accent1"/>
              </a:buClr>
              <a:buSzPct val="70000"/>
              <a:buFont typeface="Wingdings 2"/>
              <a:buChar char=""/>
            </a:pPr>
            <a:r>
              <a:rPr lang="en-US" sz="2700" dirty="0" smtClean="0"/>
              <a:t>Do the topics resonate with the audience?</a:t>
            </a:r>
          </a:p>
          <a:p>
            <a:pPr marL="474980" lvl="2" indent="-292100">
              <a:lnSpc>
                <a:spcPct val="90000"/>
              </a:lnSpc>
              <a:spcBef>
                <a:spcPts val="0"/>
              </a:spcBef>
              <a:buClr>
                <a:schemeClr val="accent1"/>
              </a:buClr>
              <a:buSzPct val="70000"/>
              <a:buFont typeface="Arial" pitchFamily="34" charset="0"/>
              <a:buChar char="•"/>
            </a:pPr>
            <a:r>
              <a:rPr lang="en-US" sz="2700" dirty="0" smtClean="0"/>
              <a:t>Why should they know this?</a:t>
            </a:r>
          </a:p>
          <a:p>
            <a:pPr marL="474980" lvl="2" indent="-292100">
              <a:lnSpc>
                <a:spcPct val="90000"/>
              </a:lnSpc>
              <a:spcBef>
                <a:spcPts val="0"/>
              </a:spcBef>
              <a:buClr>
                <a:schemeClr val="accent1"/>
              </a:buClr>
              <a:buSzPct val="70000"/>
              <a:buFont typeface="Arial" pitchFamily="34" charset="0"/>
              <a:buChar char="•"/>
            </a:pPr>
            <a:r>
              <a:rPr lang="en-US" sz="2700" dirty="0" smtClean="0"/>
              <a:t>The “grandmother” rule:  Would she understand it?</a:t>
            </a:r>
          </a:p>
        </p:txBody>
      </p:sp>
    </p:spTree>
  </p:cSld>
  <p:clrMapOvr>
    <a:masterClrMapping/>
  </p:clrMapOvr>
  <p:transition spd="slow" advTm="20844">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Effective </a:t>
            </a:r>
            <a:r>
              <a:rPr lang="en-US" dirty="0" smtClean="0"/>
              <a:t>Presentations:  </a:t>
            </a:r>
            <a:br>
              <a:rPr lang="en-US" dirty="0" smtClean="0"/>
            </a:br>
            <a:r>
              <a:rPr lang="en-US" dirty="0" smtClean="0"/>
              <a:t>Legible</a:t>
            </a:r>
            <a:endParaRPr lang="en-US" dirty="0"/>
          </a:p>
        </p:txBody>
      </p:sp>
      <p:sp>
        <p:nvSpPr>
          <p:cNvPr id="17411" name="Rectangle 3"/>
          <p:cNvSpPr>
            <a:spLocks noGrp="1" noChangeArrowheads="1"/>
          </p:cNvSpPr>
          <p:nvPr>
            <p:ph idx="1"/>
          </p:nvPr>
        </p:nvSpPr>
        <p:spPr>
          <a:xfrm>
            <a:off x="457200" y="1524000"/>
            <a:ext cx="8458200" cy="5334000"/>
          </a:xfrm>
        </p:spPr>
        <p:txBody>
          <a:bodyPr>
            <a:noAutofit/>
          </a:bodyPr>
          <a:lstStyle/>
          <a:p>
            <a:pPr marL="292100" lvl="1" indent="-292100">
              <a:lnSpc>
                <a:spcPct val="90000"/>
              </a:lnSpc>
              <a:spcBef>
                <a:spcPts val="0"/>
              </a:spcBef>
              <a:buClr>
                <a:schemeClr val="accent1"/>
              </a:buClr>
              <a:buSzPct val="70000"/>
              <a:buNone/>
            </a:pPr>
            <a:r>
              <a:rPr lang="en-US" sz="2800" dirty="0" smtClean="0"/>
              <a:t>Studies show you only have 11 seconds to grab and retain the audience’s attention.</a:t>
            </a:r>
          </a:p>
          <a:p>
            <a:pPr marL="292100" lvl="1" indent="-292100">
              <a:lnSpc>
                <a:spcPct val="90000"/>
              </a:lnSpc>
              <a:spcBef>
                <a:spcPts val="0"/>
              </a:spcBef>
              <a:buClr>
                <a:schemeClr val="accent1"/>
              </a:buClr>
              <a:buSzPct val="70000"/>
              <a:buNone/>
            </a:pPr>
            <a:endParaRPr lang="en-US" sz="1200" dirty="0" smtClean="0"/>
          </a:p>
          <a:p>
            <a:pPr marL="292100" lvl="1" indent="-292100">
              <a:lnSpc>
                <a:spcPct val="90000"/>
              </a:lnSpc>
              <a:spcBef>
                <a:spcPts val="0"/>
              </a:spcBef>
              <a:buClr>
                <a:schemeClr val="accent1"/>
              </a:buClr>
              <a:buSzPct val="70000"/>
              <a:buFont typeface="Wingdings 2"/>
              <a:buChar char=""/>
            </a:pPr>
            <a:r>
              <a:rPr lang="en-US" sz="2800" dirty="0" smtClean="0"/>
              <a:t>Aim for “visually </a:t>
            </a:r>
            <a:r>
              <a:rPr lang="en-US" sz="2800" dirty="0" smtClean="0"/>
              <a:t>clean and </a:t>
            </a:r>
            <a:r>
              <a:rPr lang="en-US" sz="2800" dirty="0" smtClean="0"/>
              <a:t>pleasing”</a:t>
            </a:r>
            <a:endParaRPr lang="en-US" sz="2800" dirty="0" smtClean="0"/>
          </a:p>
          <a:p>
            <a:pPr marL="292100" lvl="1" indent="-292100">
              <a:lnSpc>
                <a:spcPct val="90000"/>
              </a:lnSpc>
              <a:spcBef>
                <a:spcPts val="0"/>
              </a:spcBef>
              <a:buClr>
                <a:schemeClr val="accent1"/>
              </a:buClr>
              <a:buSzPct val="70000"/>
              <a:buFont typeface="Wingdings 2"/>
              <a:buChar char=""/>
            </a:pPr>
            <a:endParaRPr lang="en-US" sz="1200" dirty="0" smtClean="0"/>
          </a:p>
          <a:p>
            <a:pPr marL="292100" lvl="1" indent="-292100">
              <a:lnSpc>
                <a:spcPct val="90000"/>
              </a:lnSpc>
              <a:spcBef>
                <a:spcPts val="0"/>
              </a:spcBef>
              <a:buClr>
                <a:schemeClr val="accent1"/>
              </a:buClr>
              <a:buSzPct val="70000"/>
              <a:buFont typeface="Wingdings 2"/>
              <a:buChar char=""/>
            </a:pPr>
            <a:r>
              <a:rPr lang="en-US" sz="2800" dirty="0" smtClean="0"/>
              <a:t>Can they read it from 6-10 feet away?</a:t>
            </a:r>
          </a:p>
          <a:p>
            <a:pPr marL="292100" lvl="1" indent="-292100">
              <a:lnSpc>
                <a:spcPct val="90000"/>
              </a:lnSpc>
              <a:spcBef>
                <a:spcPts val="0"/>
              </a:spcBef>
              <a:buClr>
                <a:schemeClr val="accent1"/>
              </a:buClr>
              <a:buSzPct val="70000"/>
              <a:buNone/>
            </a:pPr>
            <a:endParaRPr lang="en-US" sz="1200" dirty="0" smtClean="0"/>
          </a:p>
          <a:p>
            <a:pPr marL="292100" lvl="1" indent="-292100">
              <a:lnSpc>
                <a:spcPct val="90000"/>
              </a:lnSpc>
              <a:spcBef>
                <a:spcPts val="0"/>
              </a:spcBef>
              <a:buClr>
                <a:schemeClr val="accent1"/>
              </a:buClr>
              <a:buSzPct val="70000"/>
              <a:buFont typeface="Wingdings 2"/>
              <a:buChar char=""/>
            </a:pPr>
            <a:r>
              <a:rPr lang="en-US" sz="2800" dirty="0" smtClean="0"/>
              <a:t>A poster is not a cut-up essay</a:t>
            </a:r>
          </a:p>
          <a:p>
            <a:pPr lvl="1">
              <a:lnSpc>
                <a:spcPct val="90000"/>
              </a:lnSpc>
            </a:pPr>
            <a:r>
              <a:rPr lang="en-US" sz="2800" dirty="0" smtClean="0"/>
              <a:t>(Again)What </a:t>
            </a:r>
            <a:r>
              <a:rPr lang="en-US" sz="2800" dirty="0"/>
              <a:t>are your </a:t>
            </a:r>
            <a:r>
              <a:rPr lang="en-US" sz="2800" dirty="0">
                <a:solidFill>
                  <a:schemeClr val="accent2"/>
                </a:solidFill>
              </a:rPr>
              <a:t>most important</a:t>
            </a:r>
            <a:r>
              <a:rPr lang="en-US" sz="2800" dirty="0"/>
              <a:t> points</a:t>
            </a:r>
            <a:r>
              <a:rPr lang="en-US" sz="2800" dirty="0" smtClean="0"/>
              <a:t>?</a:t>
            </a:r>
            <a:endParaRPr lang="en-US" sz="2800" dirty="0"/>
          </a:p>
          <a:p>
            <a:pPr lvl="1"/>
            <a:r>
              <a:rPr lang="en-US" sz="2800" dirty="0" smtClean="0"/>
              <a:t>Large font!! </a:t>
            </a:r>
            <a:r>
              <a:rPr lang="en-US" sz="3000" dirty="0" smtClean="0"/>
              <a:t>(30+ point)</a:t>
            </a:r>
          </a:p>
          <a:p>
            <a:pPr lvl="1"/>
            <a:r>
              <a:rPr lang="en-US" sz="2800" dirty="0" smtClean="0"/>
              <a:t>High contrast font colors</a:t>
            </a:r>
          </a:p>
          <a:p>
            <a:pPr lvl="1"/>
            <a:r>
              <a:rPr lang="en-US" sz="2800" dirty="0" smtClean="0"/>
              <a:t>Borders or mounting sections of text help</a:t>
            </a:r>
          </a:p>
          <a:p>
            <a:pPr lvl="1">
              <a:buNone/>
            </a:pPr>
            <a:endParaRPr lang="en-US" sz="3000" dirty="0" smtClean="0"/>
          </a:p>
          <a:p>
            <a:pPr lvl="1">
              <a:buNone/>
            </a:pPr>
            <a:endParaRPr lang="en-US" sz="3000" dirty="0" smtClean="0"/>
          </a:p>
          <a:p>
            <a:pPr lvl="1"/>
            <a:endParaRPr lang="en-US" sz="3000" dirty="0" smtClean="0"/>
          </a:p>
        </p:txBody>
      </p:sp>
    </p:spTree>
  </p:cSld>
  <p:clrMapOvr>
    <a:masterClrMapping/>
  </p:clrMapOvr>
  <p:transition spd="slow" advTm="21860">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787</TotalTime>
  <Words>1623</Words>
  <Application>Microsoft Office PowerPoint</Application>
  <PresentationFormat>On-screen Show (4:3)</PresentationFormat>
  <Paragraphs>506</Paragraphs>
  <Slides>27</Slides>
  <Notes>1</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 (EL)2 Poster  Presentation Tips</vt:lpstr>
      <vt:lpstr>Why present at (EL)2?</vt:lpstr>
      <vt:lpstr>Goals of Experiential Learning</vt:lpstr>
      <vt:lpstr>Posters:</vt:lpstr>
      <vt:lpstr>Posters:  What’s your story?</vt:lpstr>
      <vt:lpstr>Make an Outline:</vt:lpstr>
      <vt:lpstr>Effective Posters:</vt:lpstr>
      <vt:lpstr>Effective Presentations:  Readable</vt:lpstr>
      <vt:lpstr>Effective Presentations:   Legible</vt:lpstr>
      <vt:lpstr>Effective Presentations:   Well-Organized</vt:lpstr>
      <vt:lpstr>Effective Presentations:   Succinct</vt:lpstr>
      <vt:lpstr>Keep in Mind…</vt:lpstr>
      <vt:lpstr>Suggested Headings / Sections :</vt:lpstr>
      <vt:lpstr>See For Yourself</vt:lpstr>
      <vt:lpstr>Slide 15</vt:lpstr>
      <vt:lpstr>See For Yourself</vt:lpstr>
      <vt:lpstr>Slide 17</vt:lpstr>
      <vt:lpstr>Finalizing your Presentation</vt:lpstr>
      <vt:lpstr>A Few Posters from Last Year</vt:lpstr>
      <vt:lpstr>Slide 20</vt:lpstr>
      <vt:lpstr>Slide 21</vt:lpstr>
      <vt:lpstr>Slide 22</vt:lpstr>
      <vt:lpstr>Slide 23</vt:lpstr>
      <vt:lpstr>Slide 24</vt:lpstr>
      <vt:lpstr>Slide 25</vt:lpstr>
      <vt:lpstr>(EL)2  Experiential Learning,  Engaged Learners March 18th, 2010</vt:lpstr>
      <vt:lpstr>            (EL)2    Experiential Learning,  Engaged Learners </vt:lpstr>
    </vt:vector>
  </TitlesOfParts>
  <Company>Brandeis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Presentation Tips</dc:title>
  <dc:creator>Administrator</dc:creator>
  <cp:lastModifiedBy>Brandeis University</cp:lastModifiedBy>
  <cp:revision>120</cp:revision>
  <dcterms:created xsi:type="dcterms:W3CDTF">2009-03-12T14:54:35Z</dcterms:created>
  <dcterms:modified xsi:type="dcterms:W3CDTF">2009-07-07T20:55:53Z</dcterms:modified>
</cp:coreProperties>
</file>