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74"/>
  </p:normalViewPr>
  <p:slideViewPr>
    <p:cSldViewPr snapToGrid="0" snapToObjects="1">
      <p:cViewPr varScale="1">
        <p:scale>
          <a:sx n="13" d="100"/>
          <a:sy n="13" d="100"/>
        </p:scale>
        <p:origin x="1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RIC" userId="553f91db-1109-4f14-b5d8-cd722f9ddc23" providerId="ADAL" clId="{528F8E80-8102-408B-9B20-721CC5971A91}"/>
    <pc:docChg chg="modSld">
      <pc:chgData name="ALDRIC" userId="553f91db-1109-4f14-b5d8-cd722f9ddc23" providerId="ADAL" clId="{528F8E80-8102-408B-9B20-721CC5971A91}" dt="2022-03-21T19:29:21.122" v="168" actId="20577"/>
      <pc:docMkLst>
        <pc:docMk/>
      </pc:docMkLst>
      <pc:sldChg chg="modSp mod">
        <pc:chgData name="ALDRIC" userId="553f91db-1109-4f14-b5d8-cd722f9ddc23" providerId="ADAL" clId="{528F8E80-8102-408B-9B20-721CC5971A91}" dt="2022-03-21T19:29:21.122" v="168" actId="20577"/>
        <pc:sldMkLst>
          <pc:docMk/>
          <pc:sldMk cId="2520785423" sldId="256"/>
        </pc:sldMkLst>
        <pc:spChg chg="mod">
          <ac:chgData name="ALDRIC" userId="553f91db-1109-4f14-b5d8-cd722f9ddc23" providerId="ADAL" clId="{528F8E80-8102-408B-9B20-721CC5971A91}" dt="2022-03-21T19:29:21.122" v="168" actId="20577"/>
          <ac:spMkLst>
            <pc:docMk/>
            <pc:sldMk cId="2520785423" sldId="256"/>
            <ac:spMk id="39" creationId="{7FE8E49F-6FA2-9243-8F10-2F9CE17035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799"/>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8"/>
          </a:xfrm>
        </p:spPr>
        <p:txBody>
          <a:bodyPr/>
          <a:lstStyle>
            <a:lvl1pPr marL="0" indent="0" algn="ctr">
              <a:buNone/>
              <a:defRPr sz="11520"/>
            </a:lvl1pPr>
            <a:lvl2pPr marL="2194505" indent="0" algn="ctr">
              <a:buNone/>
              <a:defRPr sz="9600"/>
            </a:lvl2pPr>
            <a:lvl3pPr marL="4389011" indent="0" algn="ctr">
              <a:buNone/>
              <a:defRPr sz="8640"/>
            </a:lvl3pPr>
            <a:lvl4pPr marL="6583516" indent="0" algn="ctr">
              <a:buNone/>
              <a:defRPr sz="7680"/>
            </a:lvl4pPr>
            <a:lvl5pPr marL="8778020" indent="0" algn="ctr">
              <a:buNone/>
              <a:defRPr sz="7680"/>
            </a:lvl5pPr>
            <a:lvl6pPr marL="10972526" indent="0" algn="ctr">
              <a:buNone/>
              <a:defRPr sz="7680"/>
            </a:lvl6pPr>
            <a:lvl7pPr marL="13167031" indent="0" algn="ctr">
              <a:buNone/>
              <a:defRPr sz="7680"/>
            </a:lvl7pPr>
            <a:lvl8pPr marL="15361536" indent="0" algn="ctr">
              <a:buNone/>
              <a:defRPr sz="7680"/>
            </a:lvl8pPr>
            <a:lvl9pPr marL="17556041"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3F8677-2378-8B43-A7EB-2DB6089FCE9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303994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F8677-2378-8B43-A7EB-2DB6089FCE9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123752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1"/>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1"/>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F8677-2378-8B43-A7EB-2DB6089FCE9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2606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F8677-2378-8B43-A7EB-2DB6089FCE9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81378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799"/>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05" indent="0">
              <a:buNone/>
              <a:defRPr sz="9600">
                <a:solidFill>
                  <a:schemeClr val="tx1">
                    <a:tint val="75000"/>
                  </a:schemeClr>
                </a:solidFill>
              </a:defRPr>
            </a:lvl2pPr>
            <a:lvl3pPr marL="4389011" indent="0">
              <a:buNone/>
              <a:defRPr sz="8640">
                <a:solidFill>
                  <a:schemeClr val="tx1">
                    <a:tint val="75000"/>
                  </a:schemeClr>
                </a:solidFill>
              </a:defRPr>
            </a:lvl3pPr>
            <a:lvl4pPr marL="6583516" indent="0">
              <a:buNone/>
              <a:defRPr sz="7680">
                <a:solidFill>
                  <a:schemeClr val="tx1">
                    <a:tint val="75000"/>
                  </a:schemeClr>
                </a:solidFill>
              </a:defRPr>
            </a:lvl4pPr>
            <a:lvl5pPr marL="8778020" indent="0">
              <a:buNone/>
              <a:defRPr sz="7680">
                <a:solidFill>
                  <a:schemeClr val="tx1">
                    <a:tint val="75000"/>
                  </a:schemeClr>
                </a:solidFill>
              </a:defRPr>
            </a:lvl5pPr>
            <a:lvl6pPr marL="10972526" indent="0">
              <a:buNone/>
              <a:defRPr sz="7680">
                <a:solidFill>
                  <a:schemeClr val="tx1">
                    <a:tint val="75000"/>
                  </a:schemeClr>
                </a:solidFill>
              </a:defRPr>
            </a:lvl6pPr>
            <a:lvl7pPr marL="13167031" indent="0">
              <a:buNone/>
              <a:defRPr sz="7680">
                <a:solidFill>
                  <a:schemeClr val="tx1">
                    <a:tint val="75000"/>
                  </a:schemeClr>
                </a:solidFill>
              </a:defRPr>
            </a:lvl7pPr>
            <a:lvl8pPr marL="15361536" indent="0">
              <a:buNone/>
              <a:defRPr sz="7680">
                <a:solidFill>
                  <a:schemeClr val="tx1">
                    <a:tint val="75000"/>
                  </a:schemeClr>
                </a:solidFill>
              </a:defRPr>
            </a:lvl8pPr>
            <a:lvl9pPr marL="17556041"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F8677-2378-8B43-A7EB-2DB6089FCE9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222175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1"/>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1"/>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3F8677-2378-8B43-A7EB-2DB6089FCE9E}"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370138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3"/>
            <a:ext cx="18568032" cy="3954778"/>
          </a:xfrm>
        </p:spPr>
        <p:txBody>
          <a:bodyPr anchor="b"/>
          <a:lstStyle>
            <a:lvl1pPr marL="0" indent="0">
              <a:buNone/>
              <a:defRPr sz="11520" b="1"/>
            </a:lvl1pPr>
            <a:lvl2pPr marL="2194505" indent="0">
              <a:buNone/>
              <a:defRPr sz="9600" b="1"/>
            </a:lvl2pPr>
            <a:lvl3pPr marL="4389011" indent="0">
              <a:buNone/>
              <a:defRPr sz="8640" b="1"/>
            </a:lvl3pPr>
            <a:lvl4pPr marL="6583516" indent="0">
              <a:buNone/>
              <a:defRPr sz="7680" b="1"/>
            </a:lvl4pPr>
            <a:lvl5pPr marL="8778020" indent="0">
              <a:buNone/>
              <a:defRPr sz="7680" b="1"/>
            </a:lvl5pPr>
            <a:lvl6pPr marL="10972526" indent="0">
              <a:buNone/>
              <a:defRPr sz="7680" b="1"/>
            </a:lvl6pPr>
            <a:lvl7pPr marL="13167031" indent="0">
              <a:buNone/>
              <a:defRPr sz="7680" b="1"/>
            </a:lvl7pPr>
            <a:lvl8pPr marL="15361536" indent="0">
              <a:buNone/>
              <a:defRPr sz="7680" b="1"/>
            </a:lvl8pPr>
            <a:lvl9pPr marL="17556041"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1"/>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4" y="8069583"/>
            <a:ext cx="18659477" cy="3954778"/>
          </a:xfrm>
        </p:spPr>
        <p:txBody>
          <a:bodyPr anchor="b"/>
          <a:lstStyle>
            <a:lvl1pPr marL="0" indent="0">
              <a:buNone/>
              <a:defRPr sz="11520" b="1"/>
            </a:lvl1pPr>
            <a:lvl2pPr marL="2194505" indent="0">
              <a:buNone/>
              <a:defRPr sz="9600" b="1"/>
            </a:lvl2pPr>
            <a:lvl3pPr marL="4389011" indent="0">
              <a:buNone/>
              <a:defRPr sz="8640" b="1"/>
            </a:lvl3pPr>
            <a:lvl4pPr marL="6583516" indent="0">
              <a:buNone/>
              <a:defRPr sz="7680" b="1"/>
            </a:lvl4pPr>
            <a:lvl5pPr marL="8778020" indent="0">
              <a:buNone/>
              <a:defRPr sz="7680" b="1"/>
            </a:lvl5pPr>
            <a:lvl6pPr marL="10972526" indent="0">
              <a:buNone/>
              <a:defRPr sz="7680" b="1"/>
            </a:lvl6pPr>
            <a:lvl7pPr marL="13167031" indent="0">
              <a:buNone/>
              <a:defRPr sz="7680" b="1"/>
            </a:lvl7pPr>
            <a:lvl8pPr marL="15361536" indent="0">
              <a:buNone/>
              <a:defRPr sz="7680" b="1"/>
            </a:lvl8pPr>
            <a:lvl9pPr marL="17556041"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4" y="12024361"/>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3F8677-2378-8B43-A7EB-2DB6089FCE9E}"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340422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3F8677-2378-8B43-A7EB-2DB6089FCE9E}"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319157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F8677-2378-8B43-A7EB-2DB6089FCE9E}"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225315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59"/>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59"/>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1"/>
            <a:ext cx="14156054" cy="18295622"/>
          </a:xfrm>
        </p:spPr>
        <p:txBody>
          <a:bodyPr/>
          <a:lstStyle>
            <a:lvl1pPr marL="0" indent="0">
              <a:buNone/>
              <a:defRPr sz="7680"/>
            </a:lvl1pPr>
            <a:lvl2pPr marL="2194505" indent="0">
              <a:buNone/>
              <a:defRPr sz="6720"/>
            </a:lvl2pPr>
            <a:lvl3pPr marL="4389011" indent="0">
              <a:buNone/>
              <a:defRPr sz="5760"/>
            </a:lvl3pPr>
            <a:lvl4pPr marL="6583516" indent="0">
              <a:buNone/>
              <a:defRPr sz="4800"/>
            </a:lvl4pPr>
            <a:lvl5pPr marL="8778020" indent="0">
              <a:buNone/>
              <a:defRPr sz="4800"/>
            </a:lvl5pPr>
            <a:lvl6pPr marL="10972526" indent="0">
              <a:buNone/>
              <a:defRPr sz="4800"/>
            </a:lvl6pPr>
            <a:lvl7pPr marL="13167031" indent="0">
              <a:buNone/>
              <a:defRPr sz="4800"/>
            </a:lvl7pPr>
            <a:lvl8pPr marL="15361536" indent="0">
              <a:buNone/>
              <a:defRPr sz="4800"/>
            </a:lvl8pPr>
            <a:lvl9pPr marL="17556041"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B3F8677-2378-8B43-A7EB-2DB6089FCE9E}"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286466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59"/>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59"/>
            </a:lvl1pPr>
            <a:lvl2pPr marL="2194505" indent="0">
              <a:buNone/>
              <a:defRPr sz="13440"/>
            </a:lvl2pPr>
            <a:lvl3pPr marL="4389011" indent="0">
              <a:buNone/>
              <a:defRPr sz="11520"/>
            </a:lvl3pPr>
            <a:lvl4pPr marL="6583516" indent="0">
              <a:buNone/>
              <a:defRPr sz="9600"/>
            </a:lvl4pPr>
            <a:lvl5pPr marL="8778020" indent="0">
              <a:buNone/>
              <a:defRPr sz="9600"/>
            </a:lvl5pPr>
            <a:lvl6pPr marL="10972526" indent="0">
              <a:buNone/>
              <a:defRPr sz="9600"/>
            </a:lvl6pPr>
            <a:lvl7pPr marL="13167031" indent="0">
              <a:buNone/>
              <a:defRPr sz="9600"/>
            </a:lvl7pPr>
            <a:lvl8pPr marL="15361536" indent="0">
              <a:buNone/>
              <a:defRPr sz="9600"/>
            </a:lvl8pPr>
            <a:lvl9pPr marL="17556041"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1"/>
            <a:ext cx="14156054" cy="18295622"/>
          </a:xfrm>
        </p:spPr>
        <p:txBody>
          <a:bodyPr/>
          <a:lstStyle>
            <a:lvl1pPr marL="0" indent="0">
              <a:buNone/>
              <a:defRPr sz="7680"/>
            </a:lvl1pPr>
            <a:lvl2pPr marL="2194505" indent="0">
              <a:buNone/>
              <a:defRPr sz="6720"/>
            </a:lvl2pPr>
            <a:lvl3pPr marL="4389011" indent="0">
              <a:buNone/>
              <a:defRPr sz="5760"/>
            </a:lvl3pPr>
            <a:lvl4pPr marL="6583516" indent="0">
              <a:buNone/>
              <a:defRPr sz="4800"/>
            </a:lvl4pPr>
            <a:lvl5pPr marL="8778020" indent="0">
              <a:buNone/>
              <a:defRPr sz="4800"/>
            </a:lvl5pPr>
            <a:lvl6pPr marL="10972526" indent="0">
              <a:buNone/>
              <a:defRPr sz="4800"/>
            </a:lvl6pPr>
            <a:lvl7pPr marL="13167031" indent="0">
              <a:buNone/>
              <a:defRPr sz="4800"/>
            </a:lvl7pPr>
            <a:lvl8pPr marL="15361536" indent="0">
              <a:buNone/>
              <a:defRPr sz="4800"/>
            </a:lvl8pPr>
            <a:lvl9pPr marL="17556041"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B3F8677-2378-8B43-A7EB-2DB6089FCE9E}"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BAD02-2975-D449-87BE-D8CEF6BD2A26}" type="slidenum">
              <a:rPr lang="en-US" smtClean="0"/>
              <a:t>‹#›</a:t>
            </a:fld>
            <a:endParaRPr lang="en-US"/>
          </a:p>
        </p:txBody>
      </p:sp>
    </p:spTree>
    <p:extLst>
      <p:ext uri="{BB962C8B-B14F-4D97-AF65-F5344CB8AC3E}">
        <p14:creationId xmlns:p14="http://schemas.microsoft.com/office/powerpoint/2010/main" val="30877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1"/>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B3F8677-2378-8B43-A7EB-2DB6089FCE9E}" type="datetimeFigureOut">
              <a:rPr lang="en-US" smtClean="0"/>
              <a:t>3/21/2022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F2BAD02-2975-D449-87BE-D8CEF6BD2A26}" type="slidenum">
              <a:rPr lang="en-US" smtClean="0"/>
              <a:t>‹#›</a:t>
            </a:fld>
            <a:endParaRPr lang="en-US"/>
          </a:p>
        </p:txBody>
      </p:sp>
    </p:spTree>
    <p:extLst>
      <p:ext uri="{BB962C8B-B14F-4D97-AF65-F5344CB8AC3E}">
        <p14:creationId xmlns:p14="http://schemas.microsoft.com/office/powerpoint/2010/main" val="1930849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011" rtl="0" eaLnBrk="1" latinLnBrk="0" hangingPunct="1">
        <a:lnSpc>
          <a:spcPct val="90000"/>
        </a:lnSpc>
        <a:spcBef>
          <a:spcPct val="0"/>
        </a:spcBef>
        <a:buNone/>
        <a:defRPr sz="21119" kern="1200">
          <a:solidFill>
            <a:schemeClr val="tx1"/>
          </a:solidFill>
          <a:latin typeface="+mj-lt"/>
          <a:ea typeface="+mj-ea"/>
          <a:cs typeface="+mj-cs"/>
        </a:defRPr>
      </a:lvl1pPr>
    </p:titleStyle>
    <p:bodyStyle>
      <a:lvl1pPr marL="1097252" indent="-1097252" algn="l" defTabSz="4389011"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758" indent="-1097252" algn="l" defTabSz="4389011"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263" indent="-1097252" algn="l" defTabSz="4389011"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768" indent="-1097252" algn="l" defTabSz="438901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273" indent="-1097252" algn="l" defTabSz="438901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9779" indent="-1097252" algn="l" defTabSz="438901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284" indent="-1097252" algn="l" defTabSz="438901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8788" indent="-1097252" algn="l" defTabSz="438901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294" indent="-1097252" algn="l" defTabSz="438901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011" rtl="0" eaLnBrk="1" latinLnBrk="0" hangingPunct="1">
        <a:defRPr sz="8640" kern="1200">
          <a:solidFill>
            <a:schemeClr val="tx1"/>
          </a:solidFill>
          <a:latin typeface="+mn-lt"/>
          <a:ea typeface="+mn-ea"/>
          <a:cs typeface="+mn-cs"/>
        </a:defRPr>
      </a:lvl1pPr>
      <a:lvl2pPr marL="2194505" algn="l" defTabSz="4389011" rtl="0" eaLnBrk="1" latinLnBrk="0" hangingPunct="1">
        <a:defRPr sz="8640" kern="1200">
          <a:solidFill>
            <a:schemeClr val="tx1"/>
          </a:solidFill>
          <a:latin typeface="+mn-lt"/>
          <a:ea typeface="+mn-ea"/>
          <a:cs typeface="+mn-cs"/>
        </a:defRPr>
      </a:lvl2pPr>
      <a:lvl3pPr marL="4389011" algn="l" defTabSz="4389011" rtl="0" eaLnBrk="1" latinLnBrk="0" hangingPunct="1">
        <a:defRPr sz="8640" kern="1200">
          <a:solidFill>
            <a:schemeClr val="tx1"/>
          </a:solidFill>
          <a:latin typeface="+mn-lt"/>
          <a:ea typeface="+mn-ea"/>
          <a:cs typeface="+mn-cs"/>
        </a:defRPr>
      </a:lvl3pPr>
      <a:lvl4pPr marL="6583516" algn="l" defTabSz="4389011" rtl="0" eaLnBrk="1" latinLnBrk="0" hangingPunct="1">
        <a:defRPr sz="8640" kern="1200">
          <a:solidFill>
            <a:schemeClr val="tx1"/>
          </a:solidFill>
          <a:latin typeface="+mn-lt"/>
          <a:ea typeface="+mn-ea"/>
          <a:cs typeface="+mn-cs"/>
        </a:defRPr>
      </a:lvl4pPr>
      <a:lvl5pPr marL="8778020" algn="l" defTabSz="4389011" rtl="0" eaLnBrk="1" latinLnBrk="0" hangingPunct="1">
        <a:defRPr sz="8640" kern="1200">
          <a:solidFill>
            <a:schemeClr val="tx1"/>
          </a:solidFill>
          <a:latin typeface="+mn-lt"/>
          <a:ea typeface="+mn-ea"/>
          <a:cs typeface="+mn-cs"/>
        </a:defRPr>
      </a:lvl5pPr>
      <a:lvl6pPr marL="10972526" algn="l" defTabSz="4389011" rtl="0" eaLnBrk="1" latinLnBrk="0" hangingPunct="1">
        <a:defRPr sz="8640" kern="1200">
          <a:solidFill>
            <a:schemeClr val="tx1"/>
          </a:solidFill>
          <a:latin typeface="+mn-lt"/>
          <a:ea typeface="+mn-ea"/>
          <a:cs typeface="+mn-cs"/>
        </a:defRPr>
      </a:lvl6pPr>
      <a:lvl7pPr marL="13167031" algn="l" defTabSz="4389011" rtl="0" eaLnBrk="1" latinLnBrk="0" hangingPunct="1">
        <a:defRPr sz="8640" kern="1200">
          <a:solidFill>
            <a:schemeClr val="tx1"/>
          </a:solidFill>
          <a:latin typeface="+mn-lt"/>
          <a:ea typeface="+mn-ea"/>
          <a:cs typeface="+mn-cs"/>
        </a:defRPr>
      </a:lvl7pPr>
      <a:lvl8pPr marL="15361536" algn="l" defTabSz="4389011" rtl="0" eaLnBrk="1" latinLnBrk="0" hangingPunct="1">
        <a:defRPr sz="8640" kern="1200">
          <a:solidFill>
            <a:schemeClr val="tx1"/>
          </a:solidFill>
          <a:latin typeface="+mn-lt"/>
          <a:ea typeface="+mn-ea"/>
          <a:cs typeface="+mn-cs"/>
        </a:defRPr>
      </a:lvl8pPr>
      <a:lvl9pPr marL="17556041" algn="l" defTabSz="4389011"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B0295-1E6F-2140-83E4-769366DE11EB}"/>
              </a:ext>
            </a:extLst>
          </p:cNvPr>
          <p:cNvPicPr>
            <a:picLocks noChangeAspect="1"/>
          </p:cNvPicPr>
          <p:nvPr/>
        </p:nvPicPr>
        <p:blipFill>
          <a:blip r:embed="rId2"/>
          <a:stretch>
            <a:fillRect/>
          </a:stretch>
        </p:blipFill>
        <p:spPr>
          <a:xfrm>
            <a:off x="914400" y="2292740"/>
            <a:ext cx="7984107" cy="1938528"/>
          </a:xfrm>
          <a:prstGeom prst="rect">
            <a:avLst/>
          </a:prstGeom>
        </p:spPr>
      </p:pic>
      <p:sp>
        <p:nvSpPr>
          <p:cNvPr id="6" name="TextBox 5">
            <a:extLst>
              <a:ext uri="{FF2B5EF4-FFF2-40B4-BE49-F238E27FC236}">
                <a16:creationId xmlns:a16="http://schemas.microsoft.com/office/drawing/2014/main" id="{338EA71E-AB2B-1C43-B312-AD16AC27DA1D}"/>
              </a:ext>
            </a:extLst>
          </p:cNvPr>
          <p:cNvSpPr txBox="1"/>
          <p:nvPr/>
        </p:nvSpPr>
        <p:spPr>
          <a:xfrm>
            <a:off x="6431060" y="587307"/>
            <a:ext cx="31029072" cy="1938992"/>
          </a:xfrm>
          <a:prstGeom prst="rect">
            <a:avLst/>
          </a:prstGeom>
          <a:noFill/>
        </p:spPr>
        <p:txBody>
          <a:bodyPr wrap="none" rtlCol="0">
            <a:spAutoFit/>
          </a:bodyPr>
          <a:lstStyle/>
          <a:p>
            <a:pPr algn="ctr"/>
            <a:r>
              <a:rPr lang="en-US" sz="12000" dirty="0">
                <a:latin typeface="Cambria" panose="02040503050406030204" pitchFamily="18" charset="0"/>
              </a:rPr>
              <a:t>In search of protein gradients in budding yeast </a:t>
            </a:r>
          </a:p>
        </p:txBody>
      </p:sp>
      <p:sp>
        <p:nvSpPr>
          <p:cNvPr id="7" name="TextBox 6">
            <a:extLst>
              <a:ext uri="{FF2B5EF4-FFF2-40B4-BE49-F238E27FC236}">
                <a16:creationId xmlns:a16="http://schemas.microsoft.com/office/drawing/2014/main" id="{630A7E1B-575E-BF4D-8128-04321870B55F}"/>
              </a:ext>
            </a:extLst>
          </p:cNvPr>
          <p:cNvSpPr txBox="1"/>
          <p:nvPr/>
        </p:nvSpPr>
        <p:spPr>
          <a:xfrm>
            <a:off x="12314096" y="2638533"/>
            <a:ext cx="19263030" cy="1323439"/>
          </a:xfrm>
          <a:prstGeom prst="rect">
            <a:avLst/>
          </a:prstGeom>
          <a:noFill/>
        </p:spPr>
        <p:txBody>
          <a:bodyPr wrap="none" rtlCol="0">
            <a:spAutoFit/>
          </a:bodyPr>
          <a:lstStyle/>
          <a:p>
            <a:pPr algn="ctr"/>
            <a:r>
              <a:rPr lang="en-US" sz="8000" u="sng" dirty="0">
                <a:latin typeface="Cambria" panose="02040503050406030204" pitchFamily="18" charset="0"/>
              </a:rPr>
              <a:t>Aldric Rosario</a:t>
            </a:r>
            <a:r>
              <a:rPr lang="en-US" sz="8000" dirty="0">
                <a:latin typeface="Cambria" panose="02040503050406030204" pitchFamily="18" charset="0"/>
              </a:rPr>
              <a:t>, Jane Kondev, Bruce Goode*</a:t>
            </a:r>
          </a:p>
        </p:txBody>
      </p:sp>
      <p:sp>
        <p:nvSpPr>
          <p:cNvPr id="12" name="Rectangle 11">
            <a:extLst>
              <a:ext uri="{FF2B5EF4-FFF2-40B4-BE49-F238E27FC236}">
                <a16:creationId xmlns:a16="http://schemas.microsoft.com/office/drawing/2014/main" id="{413F2868-370D-A542-B1E6-4FABADC06153}"/>
              </a:ext>
            </a:extLst>
          </p:cNvPr>
          <p:cNvSpPr/>
          <p:nvPr/>
        </p:nvSpPr>
        <p:spPr>
          <a:xfrm>
            <a:off x="914400" y="6106886"/>
            <a:ext cx="11887200" cy="1828800"/>
          </a:xfrm>
          <a:prstGeom prst="rect">
            <a:avLst/>
          </a:prstGeom>
          <a:solidFill>
            <a:srgbClr val="1D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355E0D-C754-9240-A0B1-D782FBC4A3D4}"/>
              </a:ext>
            </a:extLst>
          </p:cNvPr>
          <p:cNvSpPr txBox="1"/>
          <p:nvPr/>
        </p:nvSpPr>
        <p:spPr>
          <a:xfrm>
            <a:off x="1328346" y="6359566"/>
            <a:ext cx="11065207" cy="1323439"/>
          </a:xfrm>
          <a:prstGeom prst="rect">
            <a:avLst/>
          </a:prstGeom>
          <a:noFill/>
        </p:spPr>
        <p:txBody>
          <a:bodyPr wrap="square" rtlCol="0">
            <a:spAutoFit/>
          </a:bodyPr>
          <a:lstStyle/>
          <a:p>
            <a:pPr algn="ctr"/>
            <a:r>
              <a:rPr lang="en-US" sz="8000" dirty="0">
                <a:solidFill>
                  <a:schemeClr val="bg1"/>
                </a:solidFill>
                <a:latin typeface="Cambria" panose="02040503050406030204" pitchFamily="18" charset="0"/>
              </a:rPr>
              <a:t>Introduction</a:t>
            </a:r>
          </a:p>
        </p:txBody>
      </p:sp>
      <p:sp>
        <p:nvSpPr>
          <p:cNvPr id="14" name="TextBox 13">
            <a:extLst>
              <a:ext uri="{FF2B5EF4-FFF2-40B4-BE49-F238E27FC236}">
                <a16:creationId xmlns:a16="http://schemas.microsoft.com/office/drawing/2014/main" id="{44A8E3D8-4D2B-454B-943D-B64A1CD80991}"/>
              </a:ext>
            </a:extLst>
          </p:cNvPr>
          <p:cNvSpPr txBox="1"/>
          <p:nvPr/>
        </p:nvSpPr>
        <p:spPr>
          <a:xfrm>
            <a:off x="13230040" y="4095937"/>
            <a:ext cx="17431118" cy="2585323"/>
          </a:xfrm>
          <a:prstGeom prst="rect">
            <a:avLst/>
          </a:prstGeom>
          <a:noFill/>
        </p:spPr>
        <p:txBody>
          <a:bodyPr wrap="none" rtlCol="0">
            <a:spAutoFit/>
          </a:bodyPr>
          <a:lstStyle/>
          <a:p>
            <a:pPr algn="ctr"/>
            <a:r>
              <a:rPr lang="en-US" sz="5400" dirty="0">
                <a:latin typeface="Cambria" panose="02040503050406030204" pitchFamily="18" charset="0"/>
              </a:rPr>
              <a:t>Department of Physics, Brandeis University, Waltham, MA</a:t>
            </a:r>
          </a:p>
          <a:p>
            <a:pPr algn="ctr"/>
            <a:r>
              <a:rPr lang="en-US" sz="5400" dirty="0">
                <a:latin typeface="Cambria" panose="02040503050406030204" pitchFamily="18" charset="0"/>
              </a:rPr>
              <a:t>* Department of Biology, Brandeis University, Waltham, MA</a:t>
            </a:r>
          </a:p>
          <a:p>
            <a:pPr algn="ctr"/>
            <a:endParaRPr lang="en-US" sz="5400" dirty="0">
              <a:latin typeface="Cambria" panose="02040503050406030204" pitchFamily="18" charset="0"/>
            </a:endParaRPr>
          </a:p>
        </p:txBody>
      </p:sp>
      <p:sp>
        <p:nvSpPr>
          <p:cNvPr id="2" name="Rectangle 1">
            <a:extLst>
              <a:ext uri="{FF2B5EF4-FFF2-40B4-BE49-F238E27FC236}">
                <a16:creationId xmlns:a16="http://schemas.microsoft.com/office/drawing/2014/main" id="{53426508-CA11-0146-97BD-AC0FEB73EC88}"/>
              </a:ext>
            </a:extLst>
          </p:cNvPr>
          <p:cNvSpPr/>
          <p:nvPr/>
        </p:nvSpPr>
        <p:spPr>
          <a:xfrm>
            <a:off x="457198" y="457200"/>
            <a:ext cx="42976800" cy="32004000"/>
          </a:xfrm>
          <a:prstGeom prst="rect">
            <a:avLst/>
          </a:prstGeom>
          <a:noFill/>
          <a:ln w="25400">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311775D3-8FA2-8749-B70E-2015C3B4A653}"/>
              </a:ext>
            </a:extLst>
          </p:cNvPr>
          <p:cNvSpPr/>
          <p:nvPr/>
        </p:nvSpPr>
        <p:spPr>
          <a:xfrm>
            <a:off x="31089600" y="6106886"/>
            <a:ext cx="11887200" cy="1828800"/>
          </a:xfrm>
          <a:prstGeom prst="rect">
            <a:avLst/>
          </a:prstGeom>
          <a:solidFill>
            <a:srgbClr val="1D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D8AFCE-F471-114B-8EA5-156AF6540AED}"/>
              </a:ext>
            </a:extLst>
          </p:cNvPr>
          <p:cNvSpPr/>
          <p:nvPr/>
        </p:nvSpPr>
        <p:spPr>
          <a:xfrm>
            <a:off x="13258800" y="6106886"/>
            <a:ext cx="17373600" cy="1828800"/>
          </a:xfrm>
          <a:prstGeom prst="rect">
            <a:avLst/>
          </a:prstGeom>
          <a:solidFill>
            <a:srgbClr val="1D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595D86-05A9-5148-A204-2D15A1261B30}"/>
              </a:ext>
            </a:extLst>
          </p:cNvPr>
          <p:cNvSpPr/>
          <p:nvPr/>
        </p:nvSpPr>
        <p:spPr>
          <a:xfrm>
            <a:off x="914400" y="17950544"/>
            <a:ext cx="11887200" cy="1828800"/>
          </a:xfrm>
          <a:prstGeom prst="rect">
            <a:avLst/>
          </a:prstGeom>
          <a:solidFill>
            <a:srgbClr val="1D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F19662B-4751-BF4A-957E-C513AD72FBD9}"/>
              </a:ext>
            </a:extLst>
          </p:cNvPr>
          <p:cNvSpPr txBox="1"/>
          <p:nvPr/>
        </p:nvSpPr>
        <p:spPr>
          <a:xfrm>
            <a:off x="4499920" y="18203225"/>
            <a:ext cx="4716160" cy="1323439"/>
          </a:xfrm>
          <a:prstGeom prst="rect">
            <a:avLst/>
          </a:prstGeom>
          <a:noFill/>
        </p:spPr>
        <p:txBody>
          <a:bodyPr wrap="square" rtlCol="0">
            <a:spAutoFit/>
          </a:bodyPr>
          <a:lstStyle/>
          <a:p>
            <a:pPr algn="ctr"/>
            <a:r>
              <a:rPr lang="en-US" sz="8000" dirty="0">
                <a:solidFill>
                  <a:schemeClr val="bg1"/>
                </a:solidFill>
                <a:latin typeface="Cambria" panose="02040503050406030204" pitchFamily="18" charset="0"/>
              </a:rPr>
              <a:t>Methods</a:t>
            </a:r>
          </a:p>
        </p:txBody>
      </p:sp>
      <p:sp>
        <p:nvSpPr>
          <p:cNvPr id="22" name="TextBox 21">
            <a:extLst>
              <a:ext uri="{FF2B5EF4-FFF2-40B4-BE49-F238E27FC236}">
                <a16:creationId xmlns:a16="http://schemas.microsoft.com/office/drawing/2014/main" id="{C438F7AB-7178-C546-8347-32A561254FB6}"/>
              </a:ext>
            </a:extLst>
          </p:cNvPr>
          <p:cNvSpPr txBox="1"/>
          <p:nvPr/>
        </p:nvSpPr>
        <p:spPr>
          <a:xfrm>
            <a:off x="20065238" y="6359567"/>
            <a:ext cx="3760724" cy="1323439"/>
          </a:xfrm>
          <a:prstGeom prst="rect">
            <a:avLst/>
          </a:prstGeom>
          <a:noFill/>
        </p:spPr>
        <p:txBody>
          <a:bodyPr wrap="square" rtlCol="0">
            <a:spAutoFit/>
          </a:bodyPr>
          <a:lstStyle/>
          <a:p>
            <a:pPr algn="ctr"/>
            <a:r>
              <a:rPr lang="en-US" sz="8000" dirty="0">
                <a:solidFill>
                  <a:schemeClr val="bg1"/>
                </a:solidFill>
                <a:latin typeface="Cambria" panose="02040503050406030204" pitchFamily="18" charset="0"/>
              </a:rPr>
              <a:t>Results</a:t>
            </a:r>
          </a:p>
        </p:txBody>
      </p:sp>
      <p:sp>
        <p:nvSpPr>
          <p:cNvPr id="23" name="Rectangle 22">
            <a:extLst>
              <a:ext uri="{FF2B5EF4-FFF2-40B4-BE49-F238E27FC236}">
                <a16:creationId xmlns:a16="http://schemas.microsoft.com/office/drawing/2014/main" id="{B745D6D3-1AAE-5946-84D5-9657BAF8BB63}"/>
              </a:ext>
            </a:extLst>
          </p:cNvPr>
          <p:cNvSpPr/>
          <p:nvPr/>
        </p:nvSpPr>
        <p:spPr>
          <a:xfrm>
            <a:off x="31089599" y="24730034"/>
            <a:ext cx="11887200" cy="1828800"/>
          </a:xfrm>
          <a:prstGeom prst="rect">
            <a:avLst/>
          </a:prstGeom>
          <a:solidFill>
            <a:srgbClr val="1D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592C5C0-08ED-0E4F-90E6-F5E51F68DEF3}"/>
              </a:ext>
            </a:extLst>
          </p:cNvPr>
          <p:cNvSpPr/>
          <p:nvPr/>
        </p:nvSpPr>
        <p:spPr>
          <a:xfrm>
            <a:off x="31089600" y="19431000"/>
            <a:ext cx="11887200" cy="1828800"/>
          </a:xfrm>
          <a:prstGeom prst="rect">
            <a:avLst/>
          </a:prstGeom>
          <a:solidFill>
            <a:srgbClr val="1D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D28D4C1-30B0-7746-9D9A-CDF6E177D7A9}"/>
              </a:ext>
            </a:extLst>
          </p:cNvPr>
          <p:cNvSpPr txBox="1"/>
          <p:nvPr/>
        </p:nvSpPr>
        <p:spPr>
          <a:xfrm>
            <a:off x="33958460" y="19683681"/>
            <a:ext cx="6077432" cy="1323439"/>
          </a:xfrm>
          <a:prstGeom prst="rect">
            <a:avLst/>
          </a:prstGeom>
          <a:noFill/>
        </p:spPr>
        <p:txBody>
          <a:bodyPr wrap="square" rtlCol="0">
            <a:spAutoFit/>
          </a:bodyPr>
          <a:lstStyle/>
          <a:p>
            <a:pPr algn="ctr"/>
            <a:r>
              <a:rPr lang="en-US" sz="8000" dirty="0">
                <a:solidFill>
                  <a:schemeClr val="bg1"/>
                </a:solidFill>
                <a:latin typeface="Cambria" panose="02040503050406030204" pitchFamily="18" charset="0"/>
              </a:rPr>
              <a:t>References</a:t>
            </a:r>
          </a:p>
        </p:txBody>
      </p:sp>
      <p:sp>
        <p:nvSpPr>
          <p:cNvPr id="26" name="TextBox 25">
            <a:extLst>
              <a:ext uri="{FF2B5EF4-FFF2-40B4-BE49-F238E27FC236}">
                <a16:creationId xmlns:a16="http://schemas.microsoft.com/office/drawing/2014/main" id="{37D56AC9-625A-CB4A-B794-B96E619CC482}"/>
              </a:ext>
            </a:extLst>
          </p:cNvPr>
          <p:cNvSpPr txBox="1"/>
          <p:nvPr/>
        </p:nvSpPr>
        <p:spPr>
          <a:xfrm>
            <a:off x="32485855" y="24982715"/>
            <a:ext cx="9094689" cy="1323439"/>
          </a:xfrm>
          <a:prstGeom prst="rect">
            <a:avLst/>
          </a:prstGeom>
          <a:noFill/>
        </p:spPr>
        <p:txBody>
          <a:bodyPr wrap="square" rtlCol="0">
            <a:spAutoFit/>
          </a:bodyPr>
          <a:lstStyle/>
          <a:p>
            <a:pPr algn="ctr"/>
            <a:r>
              <a:rPr lang="en-US" sz="8000" dirty="0">
                <a:solidFill>
                  <a:schemeClr val="bg1"/>
                </a:solidFill>
                <a:latin typeface="Cambria" panose="02040503050406030204" pitchFamily="18" charset="0"/>
              </a:rPr>
              <a:t>Acknowledgments</a:t>
            </a:r>
          </a:p>
        </p:txBody>
      </p:sp>
      <p:sp>
        <p:nvSpPr>
          <p:cNvPr id="27" name="TextBox 26">
            <a:extLst>
              <a:ext uri="{FF2B5EF4-FFF2-40B4-BE49-F238E27FC236}">
                <a16:creationId xmlns:a16="http://schemas.microsoft.com/office/drawing/2014/main" id="{28DF5210-E581-8645-ABA8-C680C259FB11}"/>
              </a:ext>
            </a:extLst>
          </p:cNvPr>
          <p:cNvSpPr txBox="1"/>
          <p:nvPr/>
        </p:nvSpPr>
        <p:spPr>
          <a:xfrm>
            <a:off x="33155496" y="6357144"/>
            <a:ext cx="8609272" cy="1323439"/>
          </a:xfrm>
          <a:prstGeom prst="rect">
            <a:avLst/>
          </a:prstGeom>
          <a:noFill/>
        </p:spPr>
        <p:txBody>
          <a:bodyPr wrap="square" rtlCol="0">
            <a:spAutoFit/>
          </a:bodyPr>
          <a:lstStyle/>
          <a:p>
            <a:pPr algn="ctr"/>
            <a:r>
              <a:rPr lang="en-US" sz="8000" dirty="0">
                <a:solidFill>
                  <a:schemeClr val="bg1"/>
                </a:solidFill>
                <a:latin typeface="Cambria" panose="02040503050406030204" pitchFamily="18" charset="0"/>
              </a:rPr>
              <a:t>Future Directions</a:t>
            </a:r>
          </a:p>
        </p:txBody>
      </p:sp>
      <p:sp>
        <p:nvSpPr>
          <p:cNvPr id="28" name="Rectangle 27">
            <a:extLst>
              <a:ext uri="{FF2B5EF4-FFF2-40B4-BE49-F238E27FC236}">
                <a16:creationId xmlns:a16="http://schemas.microsoft.com/office/drawing/2014/main" id="{A4CF821C-23D8-2E4D-954E-16D924A5F9DA}"/>
              </a:ext>
            </a:extLst>
          </p:cNvPr>
          <p:cNvSpPr/>
          <p:nvPr/>
        </p:nvSpPr>
        <p:spPr>
          <a:xfrm>
            <a:off x="914400" y="6106886"/>
            <a:ext cx="11887200" cy="11449457"/>
          </a:xfrm>
          <a:prstGeom prst="rect">
            <a:avLst/>
          </a:prstGeom>
          <a:noFill/>
          <a:ln>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5DC44DE-4503-5F42-A722-6665E728022F}"/>
              </a:ext>
            </a:extLst>
          </p:cNvPr>
          <p:cNvSpPr/>
          <p:nvPr/>
        </p:nvSpPr>
        <p:spPr>
          <a:xfrm>
            <a:off x="914400" y="17950544"/>
            <a:ext cx="11887200" cy="14053456"/>
          </a:xfrm>
          <a:prstGeom prst="rect">
            <a:avLst/>
          </a:prstGeom>
          <a:noFill/>
          <a:ln>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08792E5-8BCC-DD43-AC26-E7F01C7D6877}"/>
              </a:ext>
            </a:extLst>
          </p:cNvPr>
          <p:cNvSpPr/>
          <p:nvPr/>
        </p:nvSpPr>
        <p:spPr>
          <a:xfrm>
            <a:off x="13258800" y="6106887"/>
            <a:ext cx="17373600" cy="25897114"/>
          </a:xfrm>
          <a:prstGeom prst="rect">
            <a:avLst/>
          </a:prstGeom>
          <a:noFill/>
          <a:ln>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38EF56C-F08E-E642-BC86-5A2764D3CBDB}"/>
              </a:ext>
            </a:extLst>
          </p:cNvPr>
          <p:cNvSpPr/>
          <p:nvPr/>
        </p:nvSpPr>
        <p:spPr>
          <a:xfrm>
            <a:off x="31089600" y="6106887"/>
            <a:ext cx="11887200" cy="13009879"/>
          </a:xfrm>
          <a:prstGeom prst="rect">
            <a:avLst/>
          </a:prstGeom>
          <a:noFill/>
          <a:ln>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0CC9BD3-D3A8-1D42-BE14-DB6E9DD7255F}"/>
              </a:ext>
            </a:extLst>
          </p:cNvPr>
          <p:cNvSpPr/>
          <p:nvPr/>
        </p:nvSpPr>
        <p:spPr>
          <a:xfrm>
            <a:off x="31089600" y="19425919"/>
            <a:ext cx="11887200" cy="4983480"/>
          </a:xfrm>
          <a:prstGeom prst="rect">
            <a:avLst/>
          </a:prstGeom>
          <a:noFill/>
          <a:ln>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87FCD01-D239-9341-A7B4-481D28ACE122}"/>
              </a:ext>
            </a:extLst>
          </p:cNvPr>
          <p:cNvSpPr/>
          <p:nvPr/>
        </p:nvSpPr>
        <p:spPr>
          <a:xfrm>
            <a:off x="31089600" y="24730034"/>
            <a:ext cx="11887200" cy="7273966"/>
          </a:xfrm>
          <a:prstGeom prst="rect">
            <a:avLst/>
          </a:prstGeom>
          <a:noFill/>
          <a:ln>
            <a:solidFill>
              <a:srgbClr val="1D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5ACADB-1F36-BF42-B454-0433A3BB133F}"/>
              </a:ext>
            </a:extLst>
          </p:cNvPr>
          <p:cNvSpPr txBox="1"/>
          <p:nvPr/>
        </p:nvSpPr>
        <p:spPr>
          <a:xfrm>
            <a:off x="1935193" y="21506271"/>
            <a:ext cx="4085410" cy="707886"/>
          </a:xfrm>
          <a:prstGeom prst="rect">
            <a:avLst/>
          </a:prstGeom>
          <a:noFill/>
        </p:spPr>
        <p:txBody>
          <a:bodyPr wrap="square" rtlCol="0">
            <a:spAutoFit/>
          </a:bodyPr>
          <a:lstStyle/>
          <a:p>
            <a:pPr algn="just"/>
            <a:r>
              <a:rPr lang="en-US" sz="4000" dirty="0"/>
              <a:t>Protein of interest </a:t>
            </a:r>
          </a:p>
        </p:txBody>
      </p:sp>
      <p:sp>
        <p:nvSpPr>
          <p:cNvPr id="35" name="TextBox 34">
            <a:extLst>
              <a:ext uri="{FF2B5EF4-FFF2-40B4-BE49-F238E27FC236}">
                <a16:creationId xmlns:a16="http://schemas.microsoft.com/office/drawing/2014/main" id="{7B3E8A51-E26F-B942-B6BF-42787D8131FA}"/>
              </a:ext>
            </a:extLst>
          </p:cNvPr>
          <p:cNvSpPr txBox="1"/>
          <p:nvPr/>
        </p:nvSpPr>
        <p:spPr>
          <a:xfrm>
            <a:off x="13547269" y="8192594"/>
            <a:ext cx="16916400" cy="707886"/>
          </a:xfrm>
          <a:prstGeom prst="rect">
            <a:avLst/>
          </a:prstGeom>
          <a:noFill/>
        </p:spPr>
        <p:txBody>
          <a:bodyPr wrap="square" rtlCol="0">
            <a:spAutoFit/>
          </a:bodyPr>
          <a:lstStyle/>
          <a:p>
            <a:pPr algn="just"/>
            <a:r>
              <a:rPr lang="en-US" sz="4000" dirty="0"/>
              <a:t>AAPs are enriched at the cell end and the bud neck. </a:t>
            </a:r>
          </a:p>
        </p:txBody>
      </p:sp>
      <p:sp>
        <p:nvSpPr>
          <p:cNvPr id="39" name="TextBox 38">
            <a:extLst>
              <a:ext uri="{FF2B5EF4-FFF2-40B4-BE49-F238E27FC236}">
                <a16:creationId xmlns:a16="http://schemas.microsoft.com/office/drawing/2014/main" id="{7FE8E49F-6FA2-9243-8F10-2F9CE1703585}"/>
              </a:ext>
            </a:extLst>
          </p:cNvPr>
          <p:cNvSpPr txBox="1"/>
          <p:nvPr/>
        </p:nvSpPr>
        <p:spPr>
          <a:xfrm>
            <a:off x="31263769" y="21512480"/>
            <a:ext cx="11310257" cy="2554545"/>
          </a:xfrm>
          <a:prstGeom prst="rect">
            <a:avLst/>
          </a:prstGeom>
          <a:noFill/>
        </p:spPr>
        <p:txBody>
          <a:bodyPr wrap="square" rtlCol="0">
            <a:spAutoFit/>
          </a:bodyPr>
          <a:lstStyle/>
          <a:p>
            <a:pPr marL="742931" indent="-742931" algn="just">
              <a:buAutoNum type="arabicPeriod"/>
            </a:pPr>
            <a:r>
              <a:rPr lang="en-US" sz="4000" dirty="0"/>
              <a:t>McInally, S. G., et al, </a:t>
            </a:r>
            <a:r>
              <a:rPr lang="en-US" sz="4000" dirty="0" err="1"/>
              <a:t>Elife</a:t>
            </a:r>
            <a:r>
              <a:rPr lang="en-US" sz="4000" dirty="0"/>
              <a:t> 2021</a:t>
            </a:r>
          </a:p>
          <a:p>
            <a:pPr marL="742931" indent="-742931" algn="just">
              <a:buAutoNum type="arabicPeriod"/>
            </a:pPr>
            <a:r>
              <a:rPr lang="en-US" sz="4000" dirty="0"/>
              <a:t>An important aspect of Brandeis MRSEC is to create materials with specific size and properties. My research aims to clarify how cells </a:t>
            </a:r>
            <a:r>
              <a:rPr lang="en-US" sz="4000"/>
              <a:t>do this!</a:t>
            </a:r>
            <a:endParaRPr lang="en-US" sz="4000" dirty="0"/>
          </a:p>
        </p:txBody>
      </p:sp>
      <p:sp>
        <p:nvSpPr>
          <p:cNvPr id="40" name="TextBox 39">
            <a:extLst>
              <a:ext uri="{FF2B5EF4-FFF2-40B4-BE49-F238E27FC236}">
                <a16:creationId xmlns:a16="http://schemas.microsoft.com/office/drawing/2014/main" id="{DBB20951-0E2C-C344-9224-1062597E7155}"/>
              </a:ext>
            </a:extLst>
          </p:cNvPr>
          <p:cNvSpPr txBox="1"/>
          <p:nvPr/>
        </p:nvSpPr>
        <p:spPr>
          <a:xfrm>
            <a:off x="31263768" y="26773038"/>
            <a:ext cx="11310257" cy="3785652"/>
          </a:xfrm>
          <a:prstGeom prst="rect">
            <a:avLst/>
          </a:prstGeom>
          <a:noFill/>
        </p:spPr>
        <p:txBody>
          <a:bodyPr wrap="square" rtlCol="0">
            <a:spAutoFit/>
          </a:bodyPr>
          <a:lstStyle/>
          <a:p>
            <a:pPr algn="just"/>
            <a:r>
              <a:rPr lang="en-US" sz="4000" dirty="0"/>
              <a:t>I thank all members of the Kondev, and Goode labs for helping us with this research. We thank Shane McInally, Alison </a:t>
            </a:r>
            <a:r>
              <a:rPr lang="en-US" sz="4000" dirty="0" err="1"/>
              <a:t>Wirshing</a:t>
            </a:r>
            <a:r>
              <a:rPr lang="en-US" sz="4000" dirty="0"/>
              <a:t>, Neha </a:t>
            </a:r>
            <a:r>
              <a:rPr lang="en-US" sz="4000" dirty="0" err="1"/>
              <a:t>Koundinya</a:t>
            </a:r>
            <a:r>
              <a:rPr lang="en-US" sz="4000" dirty="0"/>
              <a:t> for all the discussion and help in building the yeast strains.</a:t>
            </a:r>
          </a:p>
          <a:p>
            <a:pPr algn="just"/>
            <a:r>
              <a:rPr lang="en-US" sz="4000" dirty="0"/>
              <a:t>This research was conducted as a part of the Brandeis MRSEC. </a:t>
            </a:r>
          </a:p>
        </p:txBody>
      </p:sp>
      <p:sp>
        <p:nvSpPr>
          <p:cNvPr id="41" name="TextBox 40">
            <a:extLst>
              <a:ext uri="{FF2B5EF4-FFF2-40B4-BE49-F238E27FC236}">
                <a16:creationId xmlns:a16="http://schemas.microsoft.com/office/drawing/2014/main" id="{2BDC1EC3-6B86-EC4F-856D-04EEDDA38EC6}"/>
              </a:ext>
            </a:extLst>
          </p:cNvPr>
          <p:cNvSpPr txBox="1"/>
          <p:nvPr/>
        </p:nvSpPr>
        <p:spPr>
          <a:xfrm>
            <a:off x="31378073" y="8188366"/>
            <a:ext cx="11310257" cy="6247864"/>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t>Here I have shown that the actin associated proteins have a spatial distribution. </a:t>
            </a:r>
          </a:p>
          <a:p>
            <a:pPr marL="571500" indent="-571500" algn="just">
              <a:buFont typeface="Arial" panose="020B0604020202020204" pitchFamily="34" charset="0"/>
              <a:buChar char="•"/>
            </a:pPr>
            <a:r>
              <a:rPr lang="en-US" sz="4000" dirty="0"/>
              <a:t>This distribution is dependent on the actin cytoskeleton of the cell. </a:t>
            </a:r>
          </a:p>
          <a:p>
            <a:pPr marL="571500" indent="-571500" algn="just">
              <a:buFont typeface="Arial" panose="020B0604020202020204" pitchFamily="34" charset="0"/>
              <a:buChar char="•"/>
            </a:pPr>
            <a:r>
              <a:rPr lang="en-US" sz="4000" dirty="0"/>
              <a:t>Does this spatial distribution set up while the polarity of the cell is established?</a:t>
            </a:r>
          </a:p>
          <a:p>
            <a:pPr marL="571500" indent="-571500" algn="just">
              <a:buFont typeface="Arial" panose="020B0604020202020204" pitchFamily="34" charset="0"/>
              <a:buChar char="•"/>
            </a:pPr>
            <a:r>
              <a:rPr lang="en-US" sz="4000" dirty="0"/>
              <a:t>Does this spatial distribution of AAPs scale with the length of the cell?</a:t>
            </a:r>
          </a:p>
          <a:p>
            <a:pPr algn="just"/>
            <a:endParaRPr lang="en-US" sz="4000" dirty="0"/>
          </a:p>
          <a:p>
            <a:pPr algn="just"/>
            <a:endParaRPr lang="en-US" sz="4000" dirty="0"/>
          </a:p>
        </p:txBody>
      </p:sp>
      <p:sp>
        <p:nvSpPr>
          <p:cNvPr id="36" name="TextBox 35">
            <a:extLst>
              <a:ext uri="{FF2B5EF4-FFF2-40B4-BE49-F238E27FC236}">
                <a16:creationId xmlns:a16="http://schemas.microsoft.com/office/drawing/2014/main" id="{08091786-4AE6-445F-BD1F-E5FF492472D0}"/>
              </a:ext>
            </a:extLst>
          </p:cNvPr>
          <p:cNvSpPr txBox="1"/>
          <p:nvPr/>
        </p:nvSpPr>
        <p:spPr>
          <a:xfrm>
            <a:off x="1242669" y="7955792"/>
            <a:ext cx="11310257" cy="1323439"/>
          </a:xfrm>
          <a:prstGeom prst="rect">
            <a:avLst/>
          </a:prstGeom>
          <a:noFill/>
        </p:spPr>
        <p:txBody>
          <a:bodyPr wrap="square" rtlCol="0">
            <a:spAutoFit/>
          </a:bodyPr>
          <a:lstStyle/>
          <a:p>
            <a:pPr algn="just"/>
            <a:r>
              <a:rPr lang="en-US" sz="4000" dirty="0"/>
              <a:t>Actin cables in budding yeast grow to match their length to the length of the cell</a:t>
            </a:r>
            <a:r>
              <a:rPr lang="en-US" sz="4000" baseline="30000" dirty="0"/>
              <a:t>(1)</a:t>
            </a:r>
            <a:r>
              <a:rPr lang="en-US" sz="4000" dirty="0"/>
              <a:t>. </a:t>
            </a:r>
          </a:p>
        </p:txBody>
      </p:sp>
      <p:grpSp>
        <p:nvGrpSpPr>
          <p:cNvPr id="37" name="Group 36">
            <a:extLst>
              <a:ext uri="{FF2B5EF4-FFF2-40B4-BE49-F238E27FC236}">
                <a16:creationId xmlns:a16="http://schemas.microsoft.com/office/drawing/2014/main" id="{C7D2A51E-9650-40BE-B507-7F2960D7EF70}"/>
              </a:ext>
            </a:extLst>
          </p:cNvPr>
          <p:cNvGrpSpPr/>
          <p:nvPr/>
        </p:nvGrpSpPr>
        <p:grpSpPr>
          <a:xfrm>
            <a:off x="1202870" y="9299337"/>
            <a:ext cx="11026921" cy="5164680"/>
            <a:chOff x="466404" y="1528091"/>
            <a:chExt cx="11026921" cy="5164680"/>
          </a:xfrm>
        </p:grpSpPr>
        <p:pic>
          <p:nvPicPr>
            <p:cNvPr id="38" name="Picture 37" descr="A screenshot of a game&#10;&#10;Description automatically generated with low confidence">
              <a:extLst>
                <a:ext uri="{FF2B5EF4-FFF2-40B4-BE49-F238E27FC236}">
                  <a16:creationId xmlns:a16="http://schemas.microsoft.com/office/drawing/2014/main" id="{ABC37FA4-0E42-4869-980F-26EC11DB9A8C}"/>
                </a:ext>
              </a:extLst>
            </p:cNvPr>
            <p:cNvPicPr>
              <a:picLocks noChangeAspect="1"/>
            </p:cNvPicPr>
            <p:nvPr/>
          </p:nvPicPr>
          <p:blipFill rotWithShape="1">
            <a:blip r:embed="rId3">
              <a:extLst>
                <a:ext uri="{28A0092B-C50C-407E-A947-70E740481C1C}">
                  <a14:useLocalDpi xmlns:a14="http://schemas.microsoft.com/office/drawing/2010/main" val="0"/>
                </a:ext>
              </a:extLst>
            </a:blip>
            <a:srcRect l="2500" r="85933" b="82550"/>
            <a:stretch/>
          </p:blipFill>
          <p:spPr>
            <a:xfrm>
              <a:off x="466404" y="1528091"/>
              <a:ext cx="883715" cy="1196698"/>
            </a:xfrm>
            <a:prstGeom prst="rect">
              <a:avLst/>
            </a:prstGeom>
          </p:spPr>
        </p:pic>
        <p:pic>
          <p:nvPicPr>
            <p:cNvPr id="42" name="Picture 41" descr="A screenshot of a game&#10;&#10;Description automatically generated with low confidence">
              <a:extLst>
                <a:ext uri="{FF2B5EF4-FFF2-40B4-BE49-F238E27FC236}">
                  <a16:creationId xmlns:a16="http://schemas.microsoft.com/office/drawing/2014/main" id="{DB410B42-CCDD-4EA2-ADE8-F771934DD2F5}"/>
                </a:ext>
              </a:extLst>
            </p:cNvPr>
            <p:cNvPicPr>
              <a:picLocks noChangeAspect="1"/>
            </p:cNvPicPr>
            <p:nvPr/>
          </p:nvPicPr>
          <p:blipFill rotWithShape="1">
            <a:blip r:embed="rId3">
              <a:extLst>
                <a:ext uri="{28A0092B-C50C-407E-A947-70E740481C1C}">
                  <a14:useLocalDpi xmlns:a14="http://schemas.microsoft.com/office/drawing/2010/main" val="0"/>
                </a:ext>
              </a:extLst>
            </a:blip>
            <a:srcRect l="27240" t="44" r="61192" b="81656"/>
            <a:stretch/>
          </p:blipFill>
          <p:spPr>
            <a:xfrm>
              <a:off x="514476" y="2801500"/>
              <a:ext cx="883715" cy="1255000"/>
            </a:xfrm>
            <a:prstGeom prst="rect">
              <a:avLst/>
            </a:prstGeom>
          </p:spPr>
        </p:pic>
        <p:pic>
          <p:nvPicPr>
            <p:cNvPr id="43" name="Picture 42" descr="A screenshot of a game&#10;&#10;Description automatically generated with low confidence">
              <a:extLst>
                <a:ext uri="{FF2B5EF4-FFF2-40B4-BE49-F238E27FC236}">
                  <a16:creationId xmlns:a16="http://schemas.microsoft.com/office/drawing/2014/main" id="{9D9B9E9C-32F0-431B-A347-CD19F55A58A2}"/>
                </a:ext>
              </a:extLst>
            </p:cNvPr>
            <p:cNvPicPr>
              <a:picLocks noChangeAspect="1"/>
            </p:cNvPicPr>
            <p:nvPr/>
          </p:nvPicPr>
          <p:blipFill rotWithShape="1">
            <a:blip r:embed="rId3">
              <a:extLst>
                <a:ext uri="{28A0092B-C50C-407E-A947-70E740481C1C}">
                  <a14:useLocalDpi xmlns:a14="http://schemas.microsoft.com/office/drawing/2010/main" val="0"/>
                </a:ext>
              </a:extLst>
            </a:blip>
            <a:srcRect l="27198" t="56594" r="36169" b="856"/>
            <a:stretch/>
          </p:blipFill>
          <p:spPr>
            <a:xfrm>
              <a:off x="6761585" y="1589460"/>
              <a:ext cx="4731740" cy="4934080"/>
            </a:xfrm>
            <a:prstGeom prst="rect">
              <a:avLst/>
            </a:prstGeom>
          </p:spPr>
        </p:pic>
        <p:pic>
          <p:nvPicPr>
            <p:cNvPr id="44" name="Picture 43">
              <a:extLst>
                <a:ext uri="{FF2B5EF4-FFF2-40B4-BE49-F238E27FC236}">
                  <a16:creationId xmlns:a16="http://schemas.microsoft.com/office/drawing/2014/main" id="{B2B5403B-4C3C-47AE-B86D-CEA9CC5DD66B}"/>
                </a:ext>
              </a:extLst>
            </p:cNvPr>
            <p:cNvPicPr>
              <a:picLocks noChangeAspect="1"/>
            </p:cNvPicPr>
            <p:nvPr/>
          </p:nvPicPr>
          <p:blipFill rotWithShape="1">
            <a:blip r:embed="rId4"/>
            <a:srcRect l="1" r="8487"/>
            <a:stretch/>
          </p:blipFill>
          <p:spPr>
            <a:xfrm>
              <a:off x="514476" y="4112573"/>
              <a:ext cx="1368502" cy="1304925"/>
            </a:xfrm>
            <a:prstGeom prst="rect">
              <a:avLst/>
            </a:prstGeom>
          </p:spPr>
        </p:pic>
        <p:pic>
          <p:nvPicPr>
            <p:cNvPr id="45" name="Picture 44">
              <a:extLst>
                <a:ext uri="{FF2B5EF4-FFF2-40B4-BE49-F238E27FC236}">
                  <a16:creationId xmlns:a16="http://schemas.microsoft.com/office/drawing/2014/main" id="{3B3BC604-EE30-46D8-B746-5A817B2F87F9}"/>
                </a:ext>
              </a:extLst>
            </p:cNvPr>
            <p:cNvPicPr>
              <a:picLocks noChangeAspect="1"/>
            </p:cNvPicPr>
            <p:nvPr/>
          </p:nvPicPr>
          <p:blipFill rotWithShape="1">
            <a:blip r:embed="rId5"/>
            <a:srcRect r="7656"/>
            <a:stretch/>
          </p:blipFill>
          <p:spPr>
            <a:xfrm>
              <a:off x="466404" y="5473571"/>
              <a:ext cx="1240200" cy="1219200"/>
            </a:xfrm>
            <a:prstGeom prst="rect">
              <a:avLst/>
            </a:prstGeom>
          </p:spPr>
        </p:pic>
        <p:pic>
          <p:nvPicPr>
            <p:cNvPr id="46" name="Picture 45" descr="A screenshot of a game&#10;&#10;Description automatically generated with low confidence">
              <a:extLst>
                <a:ext uri="{FF2B5EF4-FFF2-40B4-BE49-F238E27FC236}">
                  <a16:creationId xmlns:a16="http://schemas.microsoft.com/office/drawing/2014/main" id="{313772B8-2B93-4527-8B17-00256BDF2803}"/>
                </a:ext>
              </a:extLst>
            </p:cNvPr>
            <p:cNvPicPr>
              <a:picLocks noChangeAspect="1"/>
            </p:cNvPicPr>
            <p:nvPr/>
          </p:nvPicPr>
          <p:blipFill rotWithShape="1">
            <a:blip r:embed="rId3">
              <a:extLst>
                <a:ext uri="{28A0092B-C50C-407E-A947-70E740481C1C}">
                  <a14:useLocalDpi xmlns:a14="http://schemas.microsoft.com/office/drawing/2010/main" val="0"/>
                </a:ext>
              </a:extLst>
            </a:blip>
            <a:srcRect l="75024" t="17994" r="80" b="48294"/>
            <a:stretch/>
          </p:blipFill>
          <p:spPr>
            <a:xfrm>
              <a:off x="2239871" y="1528091"/>
              <a:ext cx="4164820" cy="5062956"/>
            </a:xfrm>
            <a:prstGeom prst="rect">
              <a:avLst/>
            </a:prstGeom>
          </p:spPr>
        </p:pic>
      </p:grpSp>
      <p:pic>
        <p:nvPicPr>
          <p:cNvPr id="63" name="Content Placeholder 4">
            <a:extLst>
              <a:ext uri="{FF2B5EF4-FFF2-40B4-BE49-F238E27FC236}">
                <a16:creationId xmlns:a16="http://schemas.microsoft.com/office/drawing/2014/main" id="{7CF86DBB-EBD4-4D40-BD63-C8CC6C24E40F}"/>
              </a:ext>
            </a:extLst>
          </p:cNvPr>
          <p:cNvPicPr>
            <a:picLocks noChangeAspect="1"/>
          </p:cNvPicPr>
          <p:nvPr/>
        </p:nvPicPr>
        <p:blipFill rotWithShape="1">
          <a:blip r:embed="rId6"/>
          <a:srcRect l="879" t="10409" r="66988" b="7319"/>
          <a:stretch/>
        </p:blipFill>
        <p:spPr>
          <a:xfrm>
            <a:off x="1373554" y="22398232"/>
            <a:ext cx="5328376" cy="5080040"/>
          </a:xfrm>
          <a:prstGeom prst="rect">
            <a:avLst/>
          </a:prstGeom>
        </p:spPr>
      </p:pic>
      <p:pic>
        <p:nvPicPr>
          <p:cNvPr id="64" name="Content Placeholder 4">
            <a:extLst>
              <a:ext uri="{FF2B5EF4-FFF2-40B4-BE49-F238E27FC236}">
                <a16:creationId xmlns:a16="http://schemas.microsoft.com/office/drawing/2014/main" id="{6A75A556-12AC-4122-BF06-2DF3F4BBAC33}"/>
              </a:ext>
            </a:extLst>
          </p:cNvPr>
          <p:cNvPicPr>
            <a:picLocks noChangeAspect="1"/>
          </p:cNvPicPr>
          <p:nvPr/>
        </p:nvPicPr>
        <p:blipFill rotWithShape="1">
          <a:blip r:embed="rId6"/>
          <a:srcRect l="34057" t="10409" r="34344" b="7319"/>
          <a:stretch/>
        </p:blipFill>
        <p:spPr>
          <a:xfrm>
            <a:off x="7042259" y="22398232"/>
            <a:ext cx="5426843" cy="5261463"/>
          </a:xfrm>
          <a:prstGeom prst="rect">
            <a:avLst/>
          </a:prstGeom>
        </p:spPr>
      </p:pic>
      <p:sp>
        <p:nvSpPr>
          <p:cNvPr id="47" name="TextBox 46">
            <a:extLst>
              <a:ext uri="{FF2B5EF4-FFF2-40B4-BE49-F238E27FC236}">
                <a16:creationId xmlns:a16="http://schemas.microsoft.com/office/drawing/2014/main" id="{885E1F8C-620B-4EB5-8141-06EB78EBBCD8}"/>
              </a:ext>
            </a:extLst>
          </p:cNvPr>
          <p:cNvSpPr txBox="1"/>
          <p:nvPr/>
        </p:nvSpPr>
        <p:spPr>
          <a:xfrm>
            <a:off x="8144381" y="21690346"/>
            <a:ext cx="4085410" cy="707886"/>
          </a:xfrm>
          <a:prstGeom prst="rect">
            <a:avLst/>
          </a:prstGeom>
          <a:noFill/>
        </p:spPr>
        <p:txBody>
          <a:bodyPr wrap="square" rtlCol="0">
            <a:spAutoFit/>
          </a:bodyPr>
          <a:lstStyle/>
          <a:p>
            <a:pPr algn="just"/>
            <a:r>
              <a:rPr lang="en-US" sz="4000" dirty="0"/>
              <a:t>Cytosolic marker </a:t>
            </a:r>
          </a:p>
        </p:txBody>
      </p:sp>
      <p:pic>
        <p:nvPicPr>
          <p:cNvPr id="48" name="Graphic 47">
            <a:extLst>
              <a:ext uri="{FF2B5EF4-FFF2-40B4-BE49-F238E27FC236}">
                <a16:creationId xmlns:a16="http://schemas.microsoft.com/office/drawing/2014/main" id="{A7291175-3AA5-4E6F-9789-5C66700165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53446" y="9016980"/>
            <a:ext cx="15384300" cy="8933564"/>
          </a:xfrm>
          <a:prstGeom prst="rect">
            <a:avLst/>
          </a:prstGeom>
        </p:spPr>
      </p:pic>
      <p:sp>
        <p:nvSpPr>
          <p:cNvPr id="49" name="TextBox 48">
            <a:extLst>
              <a:ext uri="{FF2B5EF4-FFF2-40B4-BE49-F238E27FC236}">
                <a16:creationId xmlns:a16="http://schemas.microsoft.com/office/drawing/2014/main" id="{397B6FCC-9824-45EF-BFC4-B828306C4F9A}"/>
              </a:ext>
            </a:extLst>
          </p:cNvPr>
          <p:cNvSpPr txBox="1"/>
          <p:nvPr/>
        </p:nvSpPr>
        <p:spPr>
          <a:xfrm>
            <a:off x="1326491" y="28116895"/>
            <a:ext cx="11142611" cy="3170099"/>
          </a:xfrm>
          <a:prstGeom prst="rect">
            <a:avLst/>
          </a:prstGeom>
          <a:noFill/>
        </p:spPr>
        <p:txBody>
          <a:bodyPr wrap="square" rtlCol="0">
            <a:spAutoFit/>
          </a:bodyPr>
          <a:lstStyle/>
          <a:p>
            <a:pPr algn="just"/>
            <a:r>
              <a:rPr lang="en-US" sz="4000" dirty="0"/>
              <a:t>To quantify the concentration of actin associated proteins inside the cell, protein of interest is tagged with GFP, and the cytosol of the cell is in RFP. </a:t>
            </a:r>
          </a:p>
          <a:p>
            <a:pPr algn="just"/>
            <a:r>
              <a:rPr lang="en-US" sz="4000" dirty="0"/>
              <a:t>This lets us use a ratio metric analysis as a proxy for concentration. </a:t>
            </a:r>
          </a:p>
        </p:txBody>
      </p:sp>
      <p:sp>
        <p:nvSpPr>
          <p:cNvPr id="52" name="TextBox 51">
            <a:extLst>
              <a:ext uri="{FF2B5EF4-FFF2-40B4-BE49-F238E27FC236}">
                <a16:creationId xmlns:a16="http://schemas.microsoft.com/office/drawing/2014/main" id="{2305733F-09CC-423D-A26F-1E7B08C50809}"/>
              </a:ext>
            </a:extLst>
          </p:cNvPr>
          <p:cNvSpPr txBox="1"/>
          <p:nvPr/>
        </p:nvSpPr>
        <p:spPr>
          <a:xfrm>
            <a:off x="13559482" y="18698662"/>
            <a:ext cx="16916400" cy="1938992"/>
          </a:xfrm>
          <a:prstGeom prst="rect">
            <a:avLst/>
          </a:prstGeom>
          <a:noFill/>
        </p:spPr>
        <p:txBody>
          <a:bodyPr wrap="square" rtlCol="0">
            <a:spAutoFit/>
          </a:bodyPr>
          <a:lstStyle/>
          <a:p>
            <a:pPr algn="just"/>
            <a:r>
              <a:rPr lang="en-US" sz="4000" dirty="0"/>
              <a:t>Latrunculin-B is an actin monomer sequestering drug. When cells are treated with this drug, they lose all their actin structures (Here, actin patches and cables). In this case, the spatial distribution of the AAPs are altered </a:t>
            </a:r>
          </a:p>
        </p:txBody>
      </p:sp>
      <p:sp>
        <p:nvSpPr>
          <p:cNvPr id="53" name="TextBox 52">
            <a:extLst>
              <a:ext uri="{FF2B5EF4-FFF2-40B4-BE49-F238E27FC236}">
                <a16:creationId xmlns:a16="http://schemas.microsoft.com/office/drawing/2014/main" id="{D47435E5-9B95-48C9-ABE4-047EF18B1394}"/>
              </a:ext>
            </a:extLst>
          </p:cNvPr>
          <p:cNvSpPr txBox="1"/>
          <p:nvPr/>
        </p:nvSpPr>
        <p:spPr>
          <a:xfrm>
            <a:off x="1516238" y="19985731"/>
            <a:ext cx="11142611" cy="1323439"/>
          </a:xfrm>
          <a:prstGeom prst="rect">
            <a:avLst/>
          </a:prstGeom>
          <a:noFill/>
        </p:spPr>
        <p:txBody>
          <a:bodyPr wrap="square" rtlCol="0">
            <a:spAutoFit/>
          </a:bodyPr>
          <a:lstStyle/>
          <a:p>
            <a:pPr algn="just"/>
            <a:r>
              <a:rPr lang="en-US" sz="4000" dirty="0"/>
              <a:t>In cells, fluorescent tags are added by integration into the genome at the chromosomal level</a:t>
            </a:r>
          </a:p>
        </p:txBody>
      </p:sp>
      <p:pic>
        <p:nvPicPr>
          <p:cNvPr id="56" name="Graphic 55">
            <a:extLst>
              <a:ext uri="{FF2B5EF4-FFF2-40B4-BE49-F238E27FC236}">
                <a16:creationId xmlns:a16="http://schemas.microsoft.com/office/drawing/2014/main" id="{D29BBB63-7EF4-483B-B8FD-CC54A171A2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5634" y="25559682"/>
            <a:ext cx="6246992" cy="6246992"/>
          </a:xfrm>
          <a:prstGeom prst="rect">
            <a:avLst/>
          </a:prstGeom>
        </p:spPr>
      </p:pic>
      <p:pic>
        <p:nvPicPr>
          <p:cNvPr id="57" name="Graphic 56">
            <a:extLst>
              <a:ext uri="{FF2B5EF4-FFF2-40B4-BE49-F238E27FC236}">
                <a16:creationId xmlns:a16="http://schemas.microsoft.com/office/drawing/2014/main" id="{DDAF7F6C-1F70-4D92-87C6-BCFE0CB5FC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829120" y="25362356"/>
            <a:ext cx="6334272" cy="6334272"/>
          </a:xfrm>
          <a:prstGeom prst="rect">
            <a:avLst/>
          </a:prstGeom>
        </p:spPr>
      </p:pic>
      <p:pic>
        <p:nvPicPr>
          <p:cNvPr id="58" name="Content Placeholder 8">
            <a:extLst>
              <a:ext uri="{FF2B5EF4-FFF2-40B4-BE49-F238E27FC236}">
                <a16:creationId xmlns:a16="http://schemas.microsoft.com/office/drawing/2014/main" id="{1692DC9A-88F3-41ED-A2A6-62AF86A36744}"/>
              </a:ext>
            </a:extLst>
          </p:cNvPr>
          <p:cNvPicPr>
            <a:picLocks noChangeAspect="1"/>
          </p:cNvPicPr>
          <p:nvPr/>
        </p:nvPicPr>
        <p:blipFill rotWithShape="1">
          <a:blip r:embed="rId13"/>
          <a:srcRect l="2062" t="16341" r="1747" b="12060"/>
          <a:stretch/>
        </p:blipFill>
        <p:spPr>
          <a:xfrm>
            <a:off x="13572622" y="20948074"/>
            <a:ext cx="16881556" cy="4414282"/>
          </a:xfrm>
          <a:prstGeom prst="rect">
            <a:avLst/>
          </a:prstGeom>
        </p:spPr>
      </p:pic>
      <p:pic>
        <p:nvPicPr>
          <p:cNvPr id="61" name="Picture 60">
            <a:extLst>
              <a:ext uri="{FF2B5EF4-FFF2-40B4-BE49-F238E27FC236}">
                <a16:creationId xmlns:a16="http://schemas.microsoft.com/office/drawing/2014/main" id="{F2AAE719-8BA5-4316-A836-791E935F2903}"/>
              </a:ext>
            </a:extLst>
          </p:cNvPr>
          <p:cNvPicPr>
            <a:picLocks noChangeAspect="1"/>
          </p:cNvPicPr>
          <p:nvPr/>
        </p:nvPicPr>
        <p:blipFill rotWithShape="1">
          <a:blip r:embed="rId4"/>
          <a:srcRect l="1" r="8487"/>
          <a:stretch/>
        </p:blipFill>
        <p:spPr>
          <a:xfrm>
            <a:off x="31627046" y="13511360"/>
            <a:ext cx="5575318" cy="5316308"/>
          </a:xfrm>
          <a:prstGeom prst="rect">
            <a:avLst/>
          </a:prstGeom>
        </p:spPr>
      </p:pic>
      <p:pic>
        <p:nvPicPr>
          <p:cNvPr id="62" name="Picture 61">
            <a:extLst>
              <a:ext uri="{FF2B5EF4-FFF2-40B4-BE49-F238E27FC236}">
                <a16:creationId xmlns:a16="http://schemas.microsoft.com/office/drawing/2014/main" id="{9DEF6E3E-7ACD-43B6-82A4-408882797EAB}"/>
              </a:ext>
            </a:extLst>
          </p:cNvPr>
          <p:cNvPicPr>
            <a:picLocks noChangeAspect="1"/>
          </p:cNvPicPr>
          <p:nvPr/>
        </p:nvPicPr>
        <p:blipFill rotWithShape="1">
          <a:blip r:embed="rId5"/>
          <a:srcRect r="7656"/>
          <a:stretch/>
        </p:blipFill>
        <p:spPr>
          <a:xfrm>
            <a:off x="37242823" y="13419534"/>
            <a:ext cx="5405048" cy="5313526"/>
          </a:xfrm>
          <a:prstGeom prst="rect">
            <a:avLst/>
          </a:prstGeom>
        </p:spPr>
      </p:pic>
      <p:pic>
        <p:nvPicPr>
          <p:cNvPr id="65" name="Picture 2" descr="MRSEC logo">
            <a:extLst>
              <a:ext uri="{FF2B5EF4-FFF2-40B4-BE49-F238E27FC236}">
                <a16:creationId xmlns:a16="http://schemas.microsoft.com/office/drawing/2014/main" id="{CF5D7445-DE4F-408B-B2D8-B7DCBAE9A3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84164" y="2009336"/>
            <a:ext cx="7604166" cy="377478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ED7D28F1-0AA8-44A8-A6CE-C3BAB6283BAE}"/>
              </a:ext>
            </a:extLst>
          </p:cNvPr>
          <p:cNvSpPr txBox="1"/>
          <p:nvPr/>
        </p:nvSpPr>
        <p:spPr>
          <a:xfrm>
            <a:off x="1095910" y="14491489"/>
            <a:ext cx="11310257" cy="3170099"/>
          </a:xfrm>
          <a:prstGeom prst="rect">
            <a:avLst/>
          </a:prstGeom>
          <a:noFill/>
        </p:spPr>
        <p:txBody>
          <a:bodyPr wrap="square" rtlCol="0">
            <a:spAutoFit/>
          </a:bodyPr>
          <a:lstStyle/>
          <a:p>
            <a:pPr algn="just"/>
            <a:r>
              <a:rPr lang="en-US" sz="4000" dirty="0"/>
              <a:t>Actin cables start growing fast at the bud neck and then gradually slow down as they reach the end of the mother cell. We hypothesize that a gradient of depolymerizing proteins could be key for this length control. </a:t>
            </a:r>
          </a:p>
        </p:txBody>
      </p:sp>
    </p:spTree>
    <p:extLst>
      <p:ext uri="{BB962C8B-B14F-4D97-AF65-F5344CB8AC3E}">
        <p14:creationId xmlns:p14="http://schemas.microsoft.com/office/powerpoint/2010/main" val="2520785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4080</TotalTime>
  <Words>367</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Bailey</dc:creator>
  <cp:lastModifiedBy>Aldric Rosario Alex</cp:lastModifiedBy>
  <cp:revision>44</cp:revision>
  <cp:lastPrinted>2019-06-27T12:47:03Z</cp:lastPrinted>
  <dcterms:created xsi:type="dcterms:W3CDTF">2019-06-24T14:22:50Z</dcterms:created>
  <dcterms:modified xsi:type="dcterms:W3CDTF">2022-03-21T19:29:22Z</dcterms:modified>
</cp:coreProperties>
</file>