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15" r:id="rId2"/>
    <p:sldId id="312" r:id="rId3"/>
    <p:sldId id="313" r:id="rId4"/>
    <p:sldId id="30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27" autoAdjust="0"/>
    <p:restoredTop sz="95943" autoAdjust="0"/>
  </p:normalViewPr>
  <p:slideViewPr>
    <p:cSldViewPr snapToGrid="0" snapToObjects="1">
      <p:cViewPr varScale="1">
        <p:scale>
          <a:sx n="112" d="100"/>
          <a:sy n="112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FEAF9A-A88C-B44C-942E-C9A91CF69200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834BC-0A44-D945-9DCB-F74C0D693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2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Create a new, add line. Other expense</a:t>
            </a:r>
            <a:r>
              <a:rPr lang="en-US" baseline="0" dirty="0" smtClean="0"/>
              <a:t> reports are p-card reconciliations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834BC-0A44-D945-9DCB-F74C0D6931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0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8/31/2016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expenses@brandeis.coupahos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11" t="10379" r="9473" b="3837"/>
          <a:stretch/>
        </p:blipFill>
        <p:spPr>
          <a:xfrm>
            <a:off x="467156" y="2110811"/>
            <a:ext cx="7830284" cy="41788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19216"/>
            <a:ext cx="8042276" cy="740463"/>
          </a:xfrm>
        </p:spPr>
        <p:txBody>
          <a:bodyPr/>
          <a:lstStyle/>
          <a:p>
            <a:r>
              <a:rPr lang="en-US" dirty="0" smtClean="0"/>
              <a:t>Creating an Expense Report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5265" y="5342472"/>
            <a:ext cx="224771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Your</a:t>
            </a:r>
            <a:r>
              <a:rPr lang="en-US" sz="1400" dirty="0" smtClean="0">
                <a:solidFill>
                  <a:srgbClr val="FFB400"/>
                </a:solidFill>
              </a:rPr>
              <a:t> Wallet  </a:t>
            </a:r>
            <a:r>
              <a:rPr lang="en-US" sz="1400" dirty="0" smtClean="0"/>
              <a:t>is where your receipts are stored until they are associated to a transaction</a:t>
            </a:r>
            <a:endParaRPr lang="en-US" sz="1400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712144" y="5274939"/>
            <a:ext cx="643702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24008" y="3131957"/>
            <a:ext cx="1565013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Select on behalf of drop down</a:t>
            </a:r>
            <a:r>
              <a:rPr lang="en-US" sz="1400" dirty="0" smtClean="0"/>
              <a:t>, when creating or updating an expense report on behalf of another user. </a:t>
            </a:r>
          </a:p>
          <a:p>
            <a:endParaRPr lang="en-US" sz="1100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6724008" y="3023032"/>
            <a:ext cx="708884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67156" y="1355556"/>
            <a:ext cx="8437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To begin, select </a:t>
            </a:r>
            <a:r>
              <a:rPr lang="en-US" dirty="0">
                <a:solidFill>
                  <a:srgbClr val="FFB400"/>
                </a:solidFill>
              </a:rPr>
              <a:t>Expenses</a:t>
            </a:r>
            <a:r>
              <a:rPr lang="en-US" dirty="0"/>
              <a:t> and then select </a:t>
            </a:r>
            <a:r>
              <a:rPr lang="en-US" dirty="0">
                <a:solidFill>
                  <a:srgbClr val="FFB400"/>
                </a:solidFill>
              </a:rPr>
              <a:t>Create</a:t>
            </a:r>
            <a:r>
              <a:rPr lang="en-US" dirty="0"/>
              <a:t> and select </a:t>
            </a:r>
            <a:r>
              <a:rPr lang="en-US" dirty="0">
                <a:solidFill>
                  <a:srgbClr val="FFB400"/>
                </a:solidFill>
              </a:rPr>
              <a:t>New</a:t>
            </a:r>
            <a:r>
              <a:rPr lang="en-US" dirty="0"/>
              <a:t> from the drop down menu.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3163362" y="2496892"/>
            <a:ext cx="0" cy="407259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35931" y="2722591"/>
            <a:ext cx="0" cy="36312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55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686" y="921855"/>
            <a:ext cx="5924550" cy="549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19216"/>
            <a:ext cx="8042276" cy="774646"/>
          </a:xfrm>
        </p:spPr>
        <p:txBody>
          <a:bodyPr/>
          <a:lstStyle/>
          <a:p>
            <a:r>
              <a:rPr lang="en-US" dirty="0"/>
              <a:t>Creating an Expense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6655" y="2474574"/>
            <a:ext cx="2816670" cy="522591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Next, rename your </a:t>
            </a:r>
            <a:r>
              <a:rPr lang="en-US" dirty="0" smtClean="0">
                <a:solidFill>
                  <a:schemeClr val="accent4"/>
                </a:solidFill>
              </a:rPr>
              <a:t>Untitled Report</a:t>
            </a:r>
            <a:r>
              <a:rPr lang="en-US" dirty="0" smtClean="0"/>
              <a:t> to a description of the trip or expense, then fill in the </a:t>
            </a:r>
            <a:r>
              <a:rPr lang="en-US" dirty="0" smtClean="0">
                <a:solidFill>
                  <a:srgbClr val="FFB400"/>
                </a:solidFill>
              </a:rPr>
              <a:t>First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B400"/>
                </a:solidFill>
              </a:rPr>
              <a:t>Last day of Trip or Expense</a:t>
            </a:r>
            <a:r>
              <a:rPr lang="en-US" dirty="0" smtClean="0"/>
              <a:t>, and select </a:t>
            </a:r>
            <a:r>
              <a:rPr lang="en-US" dirty="0" smtClean="0">
                <a:solidFill>
                  <a:srgbClr val="FFB400"/>
                </a:solidFill>
              </a:rPr>
              <a:t>Add Line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420526" y="2725572"/>
            <a:ext cx="0" cy="472123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3014229" y="2725572"/>
            <a:ext cx="0" cy="472123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775466" y="3346645"/>
            <a:ext cx="0" cy="472123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254103" y="1607620"/>
            <a:ext cx="488955" cy="1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1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796238"/>
          </a:xfrm>
        </p:spPr>
        <p:txBody>
          <a:bodyPr/>
          <a:lstStyle/>
          <a:p>
            <a:r>
              <a:rPr lang="en-US" dirty="0"/>
              <a:t>Creating an Expense Report</a:t>
            </a:r>
          </a:p>
        </p:txBody>
      </p:sp>
      <p:pic>
        <p:nvPicPr>
          <p:cNvPr id="4" name="Content Placeholder 3" descr="Screen Shot 2016-07-07 at 8.55.01 AM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236" r="-21236"/>
          <a:stretch>
            <a:fillRect/>
          </a:stretch>
        </p:blipFill>
        <p:spPr>
          <a:xfrm>
            <a:off x="-169210" y="1016866"/>
            <a:ext cx="6224988" cy="3720102"/>
          </a:xfrm>
        </p:spPr>
      </p:pic>
      <p:sp>
        <p:nvSpPr>
          <p:cNvPr id="5" name="TextBox 4"/>
          <p:cNvSpPr txBox="1"/>
          <p:nvPr/>
        </p:nvSpPr>
        <p:spPr>
          <a:xfrm>
            <a:off x="5227039" y="1059483"/>
            <a:ext cx="337023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Once you have selected </a:t>
            </a:r>
            <a:r>
              <a:rPr lang="en-US" sz="1600" dirty="0" smtClean="0">
                <a:solidFill>
                  <a:schemeClr val="accent4"/>
                </a:solidFill>
              </a:rPr>
              <a:t>Add Line</a:t>
            </a:r>
            <a:r>
              <a:rPr lang="en-US" sz="1600" dirty="0" smtClean="0"/>
              <a:t>, the fields seen at left will appear.</a:t>
            </a:r>
          </a:p>
          <a:p>
            <a:endParaRPr lang="en-US" sz="1600" dirty="0"/>
          </a:p>
          <a:p>
            <a:r>
              <a:rPr lang="en-US" sz="1600" dirty="0" smtClean="0"/>
              <a:t>At this time you may add in a </a:t>
            </a:r>
            <a:r>
              <a:rPr lang="en-US" sz="1600" dirty="0" smtClean="0">
                <a:solidFill>
                  <a:srgbClr val="FFB400"/>
                </a:solidFill>
              </a:rPr>
              <a:t>Description of the Expense</a:t>
            </a:r>
            <a:r>
              <a:rPr lang="en-US" sz="1600" dirty="0" smtClean="0"/>
              <a:t>, and select an </a:t>
            </a:r>
            <a:r>
              <a:rPr lang="en-US" sz="1600" dirty="0" smtClean="0">
                <a:solidFill>
                  <a:srgbClr val="FFB400"/>
                </a:solidFill>
              </a:rPr>
              <a:t>Expense Category</a:t>
            </a:r>
            <a:r>
              <a:rPr lang="en-US" sz="1600" dirty="0" smtClean="0"/>
              <a:t> from the drop down menu. </a:t>
            </a:r>
          </a:p>
          <a:p>
            <a:endParaRPr lang="en-US" sz="1600" dirty="0"/>
          </a:p>
          <a:p>
            <a:r>
              <a:rPr lang="en-US" sz="1600" dirty="0" smtClean="0"/>
              <a:t>Input the dollar amount of the expense under </a:t>
            </a:r>
            <a:r>
              <a:rPr lang="en-US" sz="1600" dirty="0" smtClean="0">
                <a:solidFill>
                  <a:srgbClr val="FFB400"/>
                </a:solidFill>
              </a:rPr>
              <a:t>Total</a:t>
            </a:r>
            <a:r>
              <a:rPr lang="en-US" sz="1600" dirty="0" smtClean="0"/>
              <a:t>, and then fill in the </a:t>
            </a:r>
            <a:r>
              <a:rPr lang="en-US" sz="1600" dirty="0" smtClean="0">
                <a:solidFill>
                  <a:srgbClr val="FFB400"/>
                </a:solidFill>
              </a:rPr>
              <a:t>Date</a:t>
            </a:r>
            <a:r>
              <a:rPr lang="en-US" sz="1600" dirty="0" smtClean="0"/>
              <a:t>, </a:t>
            </a:r>
            <a:r>
              <a:rPr lang="en-US" sz="1600" dirty="0" smtClean="0">
                <a:solidFill>
                  <a:srgbClr val="FFB400"/>
                </a:solidFill>
              </a:rPr>
              <a:t>Business Purpose </a:t>
            </a:r>
            <a:r>
              <a:rPr lang="en-US" sz="1600" dirty="0" smtClean="0"/>
              <a:t>and </a:t>
            </a:r>
            <a:r>
              <a:rPr lang="en-US" sz="1600" dirty="0" smtClean="0">
                <a:solidFill>
                  <a:srgbClr val="FFB400"/>
                </a:solidFill>
              </a:rPr>
              <a:t>Merchant </a:t>
            </a:r>
            <a:r>
              <a:rPr lang="en-US" sz="1600" dirty="0" smtClean="0"/>
              <a:t>(if applicable).</a:t>
            </a:r>
          </a:p>
          <a:p>
            <a:endParaRPr lang="en-US" sz="1600" dirty="0"/>
          </a:p>
          <a:p>
            <a:endParaRPr lang="en-US" sz="1600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10601" y="1279739"/>
            <a:ext cx="569847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831976" y="1248981"/>
            <a:ext cx="569847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857569" y="2426040"/>
            <a:ext cx="439596" cy="401124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822011" y="1843276"/>
            <a:ext cx="521012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55819" y="475192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 the </a:t>
            </a:r>
            <a:r>
              <a:rPr lang="en-US" dirty="0">
                <a:solidFill>
                  <a:schemeClr val="accent4"/>
                </a:solidFill>
              </a:rPr>
              <a:t>Magnifying Glass Icon </a:t>
            </a:r>
            <a:r>
              <a:rPr lang="en-US" dirty="0"/>
              <a:t>or the </a:t>
            </a:r>
            <a:r>
              <a:rPr lang="en-US" dirty="0">
                <a:solidFill>
                  <a:schemeClr val="accent4"/>
                </a:solidFill>
              </a:rPr>
              <a:t>Split </a:t>
            </a:r>
            <a:r>
              <a:rPr lang="en-US" dirty="0" smtClean="0">
                <a:solidFill>
                  <a:schemeClr val="accent4"/>
                </a:solidFill>
              </a:rPr>
              <a:t>Icon</a:t>
            </a:r>
            <a:r>
              <a:rPr lang="en-US" dirty="0" smtClean="0"/>
              <a:t>*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next </a:t>
            </a:r>
            <a:r>
              <a:rPr lang="en-US" dirty="0"/>
              <a:t>to Account to enter your </a:t>
            </a:r>
            <a:r>
              <a:rPr lang="en-US" dirty="0" err="1">
                <a:solidFill>
                  <a:schemeClr val="accent4"/>
                </a:solidFill>
              </a:rPr>
              <a:t>Unet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4"/>
                </a:solidFill>
              </a:rPr>
              <a:t>Chartstring</a:t>
            </a:r>
            <a:r>
              <a:rPr lang="en-US" dirty="0"/>
              <a:t> and </a:t>
            </a:r>
            <a:r>
              <a:rPr lang="en-US" dirty="0">
                <a:solidFill>
                  <a:schemeClr val="accent4"/>
                </a:solidFill>
              </a:rPr>
              <a:t>Account</a:t>
            </a:r>
            <a:r>
              <a:rPr lang="en-US" dirty="0"/>
              <a:t> for the transaction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819" y="4783188"/>
            <a:ext cx="4112714" cy="8694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71849" y="5767588"/>
            <a:ext cx="38246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Once you are done you can </a:t>
            </a:r>
            <a:r>
              <a:rPr lang="en-US" dirty="0" smtClean="0">
                <a:solidFill>
                  <a:schemeClr val="accent4"/>
                </a:solidFill>
              </a:rPr>
              <a:t>Save</a:t>
            </a:r>
            <a:r>
              <a:rPr lang="en-US" dirty="0"/>
              <a:t> </a:t>
            </a:r>
            <a:r>
              <a:rPr lang="en-US" dirty="0" smtClean="0"/>
              <a:t>or  </a:t>
            </a:r>
            <a:r>
              <a:rPr lang="en-US" dirty="0" smtClean="0">
                <a:solidFill>
                  <a:schemeClr val="accent4"/>
                </a:solidFill>
              </a:rPr>
              <a:t>Save &amp; Add Another Line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34092" y="1937887"/>
            <a:ext cx="284923" cy="331828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797593" y="2353881"/>
            <a:ext cx="569847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195524" y="3148120"/>
            <a:ext cx="569847" cy="0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9275" y="6229253"/>
            <a:ext cx="27070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* you </a:t>
            </a:r>
            <a:r>
              <a:rPr lang="en-US" sz="1000" dirty="0"/>
              <a:t>can split by percentage or </a:t>
            </a:r>
            <a:r>
              <a:rPr lang="en-US" sz="1000" dirty="0" smtClean="0"/>
              <a:t>Amount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14571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1124"/>
          </a:xfrm>
        </p:spPr>
        <p:txBody>
          <a:bodyPr/>
          <a:lstStyle/>
          <a:p>
            <a:r>
              <a:rPr lang="en-US" dirty="0" smtClean="0"/>
              <a:t>Expenses: Receipts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826" y="1582615"/>
            <a:ext cx="7990828" cy="45807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Users can easily upload receipts directly to </a:t>
            </a:r>
            <a:r>
              <a:rPr lang="en-US" dirty="0" err="1" smtClean="0"/>
              <a:t>MarketPlace</a:t>
            </a:r>
            <a:r>
              <a:rPr lang="en-US" dirty="0" smtClean="0"/>
              <a:t>+ in the following ways</a:t>
            </a:r>
            <a:endParaRPr lang="en-US" dirty="0"/>
          </a:p>
          <a:p>
            <a:pPr lvl="1"/>
            <a:r>
              <a:rPr lang="en-US" sz="1800" dirty="0" smtClean="0"/>
              <a:t>Send receipts to your Wallet (</a:t>
            </a:r>
            <a:r>
              <a:rPr lang="en-US" sz="1800" dirty="0"/>
              <a:t>pdf, </a:t>
            </a:r>
            <a:r>
              <a:rPr lang="en-US" sz="1800" dirty="0" err="1"/>
              <a:t>png</a:t>
            </a:r>
            <a:r>
              <a:rPr lang="en-US" sz="1800" dirty="0"/>
              <a:t>, jpg, </a:t>
            </a:r>
            <a:r>
              <a:rPr lang="en-US" sz="1800" dirty="0" err="1"/>
              <a:t>xls</a:t>
            </a:r>
            <a:r>
              <a:rPr lang="en-US" sz="1800" dirty="0"/>
              <a:t>, </a:t>
            </a:r>
            <a:r>
              <a:rPr lang="en-US" sz="1800" dirty="0" smtClean="0"/>
              <a:t>doc, ppt., </a:t>
            </a:r>
            <a:r>
              <a:rPr lang="en-US" sz="1800" dirty="0" err="1"/>
              <a:t>etc</a:t>
            </a:r>
            <a:r>
              <a:rPr lang="en-US" sz="1800" dirty="0"/>
              <a:t>)</a:t>
            </a:r>
            <a:endParaRPr lang="en-US" sz="1800" dirty="0" smtClean="0"/>
          </a:p>
          <a:p>
            <a:pPr lvl="2"/>
            <a:r>
              <a:rPr lang="en-US" sz="1800" dirty="0" smtClean="0"/>
              <a:t>Email receipts (as an attachment) to: </a:t>
            </a:r>
            <a:r>
              <a:rPr lang="en-US" sz="1800" dirty="0" smtClean="0">
                <a:hlinkClick r:id="rId2"/>
              </a:rPr>
              <a:t>expenses@brandeis.coupahost.com</a:t>
            </a:r>
            <a:endParaRPr lang="en-US" sz="1800" dirty="0"/>
          </a:p>
          <a:p>
            <a:pPr lvl="2"/>
            <a:r>
              <a:rPr lang="en-US" sz="1800" dirty="0" smtClean="0"/>
              <a:t>Drag saved receipts from your computer to your Wallet</a:t>
            </a:r>
          </a:p>
          <a:p>
            <a:pPr lvl="2"/>
            <a:r>
              <a:rPr lang="en-US" sz="1800" dirty="0" smtClean="0"/>
              <a:t>Receipts in your Wallet can then be dragged to the transaction you are working on. 	</a:t>
            </a:r>
          </a:p>
          <a:p>
            <a:pPr lvl="1"/>
            <a:r>
              <a:rPr lang="en-US" sz="1800" dirty="0" smtClean="0"/>
              <a:t>Use the Browse button next to the expense line and add a saved receipt from your desktop/computer. </a:t>
            </a:r>
          </a:p>
          <a:p>
            <a:pPr lvl="1"/>
            <a:r>
              <a:rPr lang="en-US" sz="1800" dirty="0" smtClean="0"/>
              <a:t>Use the </a:t>
            </a:r>
            <a:r>
              <a:rPr lang="en-US" sz="1800" dirty="0" err="1" smtClean="0"/>
              <a:t>Coupa</a:t>
            </a:r>
            <a:r>
              <a:rPr lang="en-US" sz="1800" dirty="0"/>
              <a:t> </a:t>
            </a:r>
            <a:r>
              <a:rPr lang="en-US" sz="1800" dirty="0" smtClean="0"/>
              <a:t>App* and take pictures to associate receipts directly to the expense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After all transactions are entered and receipts have been associated to those which require it, select </a:t>
            </a:r>
            <a:r>
              <a:rPr lang="en-US" dirty="0" smtClean="0">
                <a:solidFill>
                  <a:schemeClr val="accent4"/>
                </a:solidFill>
              </a:rPr>
              <a:t>Submit for Approval</a:t>
            </a:r>
          </a:p>
        </p:txBody>
      </p:sp>
      <p:sp>
        <p:nvSpPr>
          <p:cNvPr id="4" name="Rectangle 3"/>
          <p:cNvSpPr/>
          <p:nvPr/>
        </p:nvSpPr>
        <p:spPr>
          <a:xfrm>
            <a:off x="307731" y="6299664"/>
            <a:ext cx="541606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See our instructions on how to download the </a:t>
            </a:r>
            <a:r>
              <a:rPr lang="en-US" sz="1400" dirty="0" err="1"/>
              <a:t>Coupa</a:t>
            </a:r>
            <a:r>
              <a:rPr lang="en-US" sz="1400" dirty="0"/>
              <a:t> App</a:t>
            </a:r>
          </a:p>
        </p:txBody>
      </p:sp>
    </p:spTree>
    <p:extLst>
      <p:ext uri="{BB962C8B-B14F-4D97-AF65-F5344CB8AC3E}">
        <p14:creationId xmlns:p14="http://schemas.microsoft.com/office/powerpoint/2010/main" val="13546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1437</TotalTime>
  <Words>303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News Gothic MT</vt:lpstr>
      <vt:lpstr>Wingdings 2</vt:lpstr>
      <vt:lpstr>Breeze</vt:lpstr>
      <vt:lpstr>Creating an Expense Report</vt:lpstr>
      <vt:lpstr>Creating an Expense Report</vt:lpstr>
      <vt:lpstr>Creating an Expense Report</vt:lpstr>
      <vt:lpstr>Expenses: Receipts </vt:lpstr>
    </vt:vector>
  </TitlesOfParts>
  <Company>Brandeis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Authorized User</dc:creator>
  <cp:lastModifiedBy>Courtney Sampson</cp:lastModifiedBy>
  <cp:revision>136</cp:revision>
  <cp:lastPrinted>2016-08-31T00:06:26Z</cp:lastPrinted>
  <dcterms:created xsi:type="dcterms:W3CDTF">2016-06-30T13:29:24Z</dcterms:created>
  <dcterms:modified xsi:type="dcterms:W3CDTF">2016-08-31T14:27:02Z</dcterms:modified>
</cp:coreProperties>
</file>