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76" r:id="rId4"/>
  </p:sldMasterIdLst>
  <p:notesMasterIdLst>
    <p:notesMasterId r:id="rId55"/>
  </p:notesMasterIdLst>
  <p:sldIdLst>
    <p:sldId id="256" r:id="rId5"/>
    <p:sldId id="325" r:id="rId6"/>
    <p:sldId id="326" r:id="rId7"/>
    <p:sldId id="327" r:id="rId8"/>
    <p:sldId id="328" r:id="rId9"/>
    <p:sldId id="329" r:id="rId10"/>
    <p:sldId id="330" r:id="rId11"/>
    <p:sldId id="349" r:id="rId12"/>
    <p:sldId id="389" r:id="rId13"/>
    <p:sldId id="352" r:id="rId14"/>
    <p:sldId id="331" r:id="rId15"/>
    <p:sldId id="388" r:id="rId16"/>
    <p:sldId id="353" r:id="rId17"/>
    <p:sldId id="265" r:id="rId18"/>
    <p:sldId id="266" r:id="rId19"/>
    <p:sldId id="355" r:id="rId20"/>
    <p:sldId id="268" r:id="rId21"/>
    <p:sldId id="332" r:id="rId22"/>
    <p:sldId id="391" r:id="rId23"/>
    <p:sldId id="384" r:id="rId24"/>
    <p:sldId id="375" r:id="rId25"/>
    <p:sldId id="278" r:id="rId26"/>
    <p:sldId id="376" r:id="rId27"/>
    <p:sldId id="394" r:id="rId28"/>
    <p:sldId id="282" r:id="rId29"/>
    <p:sldId id="392" r:id="rId30"/>
    <p:sldId id="333" r:id="rId31"/>
    <p:sldId id="383" r:id="rId32"/>
    <p:sldId id="377" r:id="rId33"/>
    <p:sldId id="286" r:id="rId34"/>
    <p:sldId id="343" r:id="rId35"/>
    <p:sldId id="371" r:id="rId36"/>
    <p:sldId id="362" r:id="rId37"/>
    <p:sldId id="364" r:id="rId38"/>
    <p:sldId id="344" r:id="rId39"/>
    <p:sldId id="395" r:id="rId40"/>
    <p:sldId id="301" r:id="rId41"/>
    <p:sldId id="334" r:id="rId42"/>
    <p:sldId id="373" r:id="rId43"/>
    <p:sldId id="385" r:id="rId44"/>
    <p:sldId id="308" r:id="rId45"/>
    <p:sldId id="366" r:id="rId46"/>
    <p:sldId id="396" r:id="rId47"/>
    <p:sldId id="310" r:id="rId48"/>
    <p:sldId id="314" r:id="rId49"/>
    <p:sldId id="397" r:id="rId50"/>
    <p:sldId id="393" r:id="rId51"/>
    <p:sldId id="381" r:id="rId52"/>
    <p:sldId id="387" r:id="rId53"/>
    <p:sldId id="386" r:id="rId54"/>
  </p:sldIdLst>
  <p:sldSz cx="9144000" cy="6858000" type="screen4x3"/>
  <p:notesSz cx="6858000" cy="9296400"/>
  <p:defaultTextStyle>
    <a:defPPr>
      <a:defRPr lang="en-US"/>
    </a:defPPr>
    <a:lvl1pPr algn="l" rtl="0" fontAlgn="base">
      <a:spcBef>
        <a:spcPct val="0"/>
      </a:spcBef>
      <a:spcAft>
        <a:spcPct val="0"/>
      </a:spcAft>
      <a:defRPr sz="1600" kern="1200">
        <a:solidFill>
          <a:srgbClr val="626366"/>
        </a:solidFill>
        <a:latin typeface="Verdana" pitchFamily="34" charset="0"/>
        <a:ea typeface="ＭＳ Ｐゴシック"/>
        <a:cs typeface="ＭＳ Ｐゴシック"/>
      </a:defRPr>
    </a:lvl1pPr>
    <a:lvl2pPr marL="457200" algn="l" rtl="0" fontAlgn="base">
      <a:spcBef>
        <a:spcPct val="0"/>
      </a:spcBef>
      <a:spcAft>
        <a:spcPct val="0"/>
      </a:spcAft>
      <a:defRPr sz="1600" kern="1200">
        <a:solidFill>
          <a:srgbClr val="626366"/>
        </a:solidFill>
        <a:latin typeface="Verdana" pitchFamily="34" charset="0"/>
        <a:ea typeface="ＭＳ Ｐゴシック"/>
        <a:cs typeface="ＭＳ Ｐゴシック"/>
      </a:defRPr>
    </a:lvl2pPr>
    <a:lvl3pPr marL="914400" algn="l" rtl="0" fontAlgn="base">
      <a:spcBef>
        <a:spcPct val="0"/>
      </a:spcBef>
      <a:spcAft>
        <a:spcPct val="0"/>
      </a:spcAft>
      <a:defRPr sz="1600" kern="1200">
        <a:solidFill>
          <a:srgbClr val="626366"/>
        </a:solidFill>
        <a:latin typeface="Verdana" pitchFamily="34" charset="0"/>
        <a:ea typeface="ＭＳ Ｐゴシック"/>
        <a:cs typeface="ＭＳ Ｐゴシック"/>
      </a:defRPr>
    </a:lvl3pPr>
    <a:lvl4pPr marL="1371600" algn="l" rtl="0" fontAlgn="base">
      <a:spcBef>
        <a:spcPct val="0"/>
      </a:spcBef>
      <a:spcAft>
        <a:spcPct val="0"/>
      </a:spcAft>
      <a:defRPr sz="1600" kern="1200">
        <a:solidFill>
          <a:srgbClr val="626366"/>
        </a:solidFill>
        <a:latin typeface="Verdana" pitchFamily="34" charset="0"/>
        <a:ea typeface="ＭＳ Ｐゴシック"/>
        <a:cs typeface="ＭＳ Ｐゴシック"/>
      </a:defRPr>
    </a:lvl4pPr>
    <a:lvl5pPr marL="1828800" algn="l" rtl="0" fontAlgn="base">
      <a:spcBef>
        <a:spcPct val="0"/>
      </a:spcBef>
      <a:spcAft>
        <a:spcPct val="0"/>
      </a:spcAft>
      <a:defRPr sz="1600" kern="1200">
        <a:solidFill>
          <a:srgbClr val="626366"/>
        </a:solidFill>
        <a:latin typeface="Verdana" pitchFamily="34" charset="0"/>
        <a:ea typeface="ＭＳ Ｐゴシック"/>
        <a:cs typeface="ＭＳ Ｐゴシック"/>
      </a:defRPr>
    </a:lvl5pPr>
    <a:lvl6pPr marL="2286000" algn="l" defTabSz="914400" rtl="0" eaLnBrk="1" latinLnBrk="0" hangingPunct="1">
      <a:defRPr sz="1600" kern="1200">
        <a:solidFill>
          <a:srgbClr val="626366"/>
        </a:solidFill>
        <a:latin typeface="Verdana" pitchFamily="34" charset="0"/>
        <a:ea typeface="ＭＳ Ｐゴシック"/>
        <a:cs typeface="ＭＳ Ｐゴシック"/>
      </a:defRPr>
    </a:lvl6pPr>
    <a:lvl7pPr marL="2743200" algn="l" defTabSz="914400" rtl="0" eaLnBrk="1" latinLnBrk="0" hangingPunct="1">
      <a:defRPr sz="1600" kern="1200">
        <a:solidFill>
          <a:srgbClr val="626366"/>
        </a:solidFill>
        <a:latin typeface="Verdana" pitchFamily="34" charset="0"/>
        <a:ea typeface="ＭＳ Ｐゴシック"/>
        <a:cs typeface="ＭＳ Ｐゴシック"/>
      </a:defRPr>
    </a:lvl7pPr>
    <a:lvl8pPr marL="3200400" algn="l" defTabSz="914400" rtl="0" eaLnBrk="1" latinLnBrk="0" hangingPunct="1">
      <a:defRPr sz="1600" kern="1200">
        <a:solidFill>
          <a:srgbClr val="626366"/>
        </a:solidFill>
        <a:latin typeface="Verdana" pitchFamily="34" charset="0"/>
        <a:ea typeface="ＭＳ Ｐゴシック"/>
        <a:cs typeface="ＭＳ Ｐゴシック"/>
      </a:defRPr>
    </a:lvl8pPr>
    <a:lvl9pPr marL="3657600" algn="l" defTabSz="914400" rtl="0" eaLnBrk="1" latinLnBrk="0" hangingPunct="1">
      <a:defRPr sz="1600" kern="1200">
        <a:solidFill>
          <a:srgbClr val="626366"/>
        </a:solidFill>
        <a:latin typeface="Verdana"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0826"/>
    <a:srgbClr val="080808"/>
    <a:srgbClr val="688FC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1" autoAdjust="0"/>
    <p:restoredTop sz="94431" autoAdjust="0"/>
  </p:normalViewPr>
  <p:slideViewPr>
    <p:cSldViewPr>
      <p:cViewPr>
        <p:scale>
          <a:sx n="70" d="100"/>
          <a:sy n="70" d="100"/>
        </p:scale>
        <p:origin x="-1380" y="-21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32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charset="0"/>
                <a:ea typeface="MS PGothic" pitchFamily="34" charset="-128"/>
                <a:cs typeface="+mn-cs"/>
              </a:defRPr>
            </a:lvl1pPr>
          </a:lstStyle>
          <a:p>
            <a:pPr>
              <a:defRPr/>
            </a:pPr>
            <a:endParaRPr lang="en-US"/>
          </a:p>
        </p:txBody>
      </p:sp>
      <p:sp>
        <p:nvSpPr>
          <p:cNvPr id="1024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ea typeface="MS PGothic" pitchFamily="34" charset="-128"/>
                <a:cs typeface="+mn-cs"/>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ea typeface="MS PGothic" pitchFamily="34" charset="-128"/>
                <a:cs typeface="+mn-cs"/>
              </a:defRPr>
            </a:lvl1pPr>
          </a:lstStyle>
          <a:p>
            <a:pPr>
              <a:defRPr/>
            </a:pPr>
            <a:endParaRPr lang="en-US"/>
          </a:p>
        </p:txBody>
      </p:sp>
      <p:sp>
        <p:nvSpPr>
          <p:cNvPr id="1024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ea typeface="MS PGothic" pitchFamily="34" charset="-128"/>
                <a:cs typeface="+mn-cs"/>
              </a:defRPr>
            </a:lvl1pPr>
          </a:lstStyle>
          <a:p>
            <a:pPr>
              <a:defRPr/>
            </a:pPr>
            <a:fld id="{39E8877F-A936-4A2C-BAED-0412B761A8C3}" type="slidenum">
              <a:rPr lang="en-US"/>
              <a:pPr>
                <a:defRPr/>
              </a:pPr>
              <a:t>‹#›</a:t>
            </a:fld>
            <a:endParaRPr lang="en-US"/>
          </a:p>
        </p:txBody>
      </p:sp>
    </p:spTree>
    <p:extLst>
      <p:ext uri="{BB962C8B-B14F-4D97-AF65-F5344CB8AC3E}">
        <p14:creationId xmlns:p14="http://schemas.microsoft.com/office/powerpoint/2010/main" val="1924920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latin typeface="Arial" pitchFamily="34" charset="0"/>
            </a:endParaRPr>
          </a:p>
        </p:txBody>
      </p:sp>
      <p:sp>
        <p:nvSpPr>
          <p:cNvPr id="71684" name="Slide Number Placeholder 3"/>
          <p:cNvSpPr>
            <a:spLocks noGrp="1"/>
          </p:cNvSpPr>
          <p:nvPr>
            <p:ph type="sldNum" sz="quarter" idx="5"/>
          </p:nvPr>
        </p:nvSpPr>
        <p:spPr>
          <a:noFill/>
        </p:spPr>
        <p:txBody>
          <a:bodyPr/>
          <a:lstStyle/>
          <a:p>
            <a:fld id="{40F925AD-CC88-41CC-A9A7-E0DAA11E0546}" type="slidenum">
              <a:rPr lang="en-US" smtClean="0">
                <a:latin typeface="Arial" pitchFamily="34" charset="0"/>
                <a:ea typeface="ＭＳ Ｐゴシック"/>
                <a:cs typeface="ＭＳ Ｐゴシック"/>
              </a:rPr>
              <a:pPr/>
              <a:t>1</a:t>
            </a:fld>
            <a:endParaRPr lang="en-US" smtClean="0">
              <a:latin typeface="Arial" pitchFamily="34" charset="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latin typeface="Arial" pitchFamily="34" charset="0"/>
            </a:endParaRPr>
          </a:p>
        </p:txBody>
      </p:sp>
      <p:sp>
        <p:nvSpPr>
          <p:cNvPr id="72708" name="Slide Number Placeholder 3"/>
          <p:cNvSpPr>
            <a:spLocks noGrp="1"/>
          </p:cNvSpPr>
          <p:nvPr>
            <p:ph type="sldNum" sz="quarter" idx="5"/>
          </p:nvPr>
        </p:nvSpPr>
        <p:spPr>
          <a:noFill/>
        </p:spPr>
        <p:txBody>
          <a:bodyPr/>
          <a:lstStyle/>
          <a:p>
            <a:fld id="{78C751B0-776B-4DE9-B57E-7E2553D18E23}" type="slidenum">
              <a:rPr lang="en-US" smtClean="0">
                <a:latin typeface="Arial" pitchFamily="34" charset="0"/>
                <a:ea typeface="ＭＳ Ｐゴシック"/>
                <a:cs typeface="ＭＳ Ｐゴシック"/>
              </a:rPr>
              <a:pPr/>
              <a:t>4</a:t>
            </a:fld>
            <a:endParaRPr lang="en-US" smtClean="0">
              <a:latin typeface="Arial" pitchFamily="34"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xfrm>
            <a:off x="525463" y="4414838"/>
            <a:ext cx="5807075" cy="4184650"/>
          </a:xfrm>
          <a:noFill/>
          <a:ln/>
        </p:spPr>
        <p:txBody>
          <a:bodyPr/>
          <a:lstStyle/>
          <a:p>
            <a:pPr eaLnBrk="1" hangingPunct="1"/>
            <a:endParaRPr lang="en-US" sz="1000" b="1"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525463" y="4414838"/>
            <a:ext cx="5807075" cy="4184650"/>
          </a:xfrm>
          <a:noFill/>
          <a:ln/>
        </p:spPr>
        <p:txBody>
          <a:bodyPr/>
          <a:lstStyle/>
          <a:p>
            <a:pPr eaLnBrk="1" hangingPunct="1"/>
            <a:endParaRPr lang="en-US" sz="1000" b="1"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DDA3AF7-8806-49EC-85B5-3E853DAF6AC2}" type="slidenum">
              <a:rPr lang="en-US"/>
              <a:pPr>
                <a:defRPr/>
              </a:pPr>
              <a:t>20</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CCF084-FB77-4037-B87A-DF449F1A8F43}" type="slidenum">
              <a:rPr lang="en-US"/>
              <a:pPr>
                <a:defRPr/>
              </a:pPr>
              <a:t>40</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latin typeface="Arial" pitchFamily="34" charset="0"/>
            </a:endParaRPr>
          </a:p>
        </p:txBody>
      </p:sp>
      <p:sp>
        <p:nvSpPr>
          <p:cNvPr id="77828" name="Slide Number Placeholder 3"/>
          <p:cNvSpPr>
            <a:spLocks noGrp="1"/>
          </p:cNvSpPr>
          <p:nvPr>
            <p:ph type="sldNum" sz="quarter" idx="5"/>
          </p:nvPr>
        </p:nvSpPr>
        <p:spPr>
          <a:noFill/>
        </p:spPr>
        <p:txBody>
          <a:bodyPr/>
          <a:lstStyle/>
          <a:p>
            <a:fld id="{78CD0523-1DFB-435F-BABA-505E62F37272}" type="slidenum">
              <a:rPr lang="en-US" smtClean="0">
                <a:latin typeface="Arial" pitchFamily="34" charset="0"/>
                <a:ea typeface="ＭＳ Ｐゴシック"/>
                <a:cs typeface="ＭＳ Ｐゴシック"/>
              </a:rPr>
              <a:pPr/>
              <a:t>41</a:t>
            </a:fld>
            <a:endParaRPr lang="en-US" smtClean="0">
              <a:latin typeface="Arial" pitchFamily="34" charset="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8201F3-BCFE-45D2-9634-39D12CD5060D}" type="slidenum">
              <a:rPr lang="en-US"/>
              <a:pPr>
                <a:defRPr/>
              </a:pPr>
              <a:t>50</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9"/>
          <p:cNvSpPr>
            <a:spLocks noChangeShapeType="1"/>
          </p:cNvSpPr>
          <p:nvPr/>
        </p:nvSpPr>
        <p:spPr bwMode="auto">
          <a:xfrm>
            <a:off x="527050" y="3430588"/>
            <a:ext cx="5500688" cy="0"/>
          </a:xfrm>
          <a:prstGeom prst="line">
            <a:avLst/>
          </a:prstGeom>
          <a:noFill/>
          <a:ln w="38100">
            <a:solidFill>
              <a:schemeClr val="tx1"/>
            </a:solidFill>
            <a:round/>
            <a:headEnd/>
            <a:tailEnd/>
          </a:ln>
          <a:effectLst/>
        </p:spPr>
        <p:txBody>
          <a:bodyPr wrap="none" anchor="ctr"/>
          <a:lstStyle/>
          <a:p>
            <a:pPr eaLnBrk="0" hangingPunct="0">
              <a:defRPr/>
            </a:pPr>
            <a:endParaRPr lang="en-US">
              <a:ea typeface="MS PGothic" pitchFamily="34" charset="-128"/>
              <a:cs typeface="+mn-cs"/>
            </a:endParaRPr>
          </a:p>
        </p:txBody>
      </p:sp>
      <p:pic>
        <p:nvPicPr>
          <p:cNvPr id="5" name="Picture 27"/>
          <p:cNvPicPr>
            <a:picLocks noChangeAspect="1" noChangeArrowheads="1"/>
          </p:cNvPicPr>
          <p:nvPr/>
        </p:nvPicPr>
        <p:blipFill>
          <a:blip r:embed="rId2" cstate="print"/>
          <a:srcRect/>
          <a:stretch>
            <a:fillRect/>
          </a:stretch>
        </p:blipFill>
        <p:spPr bwMode="auto">
          <a:xfrm>
            <a:off x="5508625" y="381000"/>
            <a:ext cx="3490913" cy="6316663"/>
          </a:xfrm>
          <a:prstGeom prst="rect">
            <a:avLst/>
          </a:prstGeom>
          <a:noFill/>
          <a:ln w="9525">
            <a:noFill/>
            <a:miter lim="800000"/>
            <a:headEnd/>
            <a:tailEnd/>
          </a:ln>
        </p:spPr>
      </p:pic>
      <p:sp>
        <p:nvSpPr>
          <p:cNvPr id="17410" name="Rectangle 2"/>
          <p:cNvSpPr>
            <a:spLocks noGrp="1" noChangeArrowheads="1"/>
          </p:cNvSpPr>
          <p:nvPr>
            <p:ph type="ctrTitle"/>
          </p:nvPr>
        </p:nvSpPr>
        <p:spPr>
          <a:xfrm>
            <a:off x="433917" y="1360489"/>
            <a:ext cx="5975048" cy="1933575"/>
          </a:xfrm>
        </p:spPr>
        <p:txBody>
          <a:bodyPr anchor="b"/>
          <a:lstStyle>
            <a:lvl1pPr>
              <a:defRPr sz="5000"/>
            </a:lvl1pPr>
          </a:lstStyle>
          <a:p>
            <a:r>
              <a:rPr lang="en-US" smtClean="0"/>
              <a:t>Click to edit Master title style</a:t>
            </a:r>
            <a:endParaRPr lang="en-US"/>
          </a:p>
        </p:txBody>
      </p:sp>
      <p:sp>
        <p:nvSpPr>
          <p:cNvPr id="17411" name="Rectangle 3"/>
          <p:cNvSpPr>
            <a:spLocks noGrp="1" noChangeArrowheads="1"/>
          </p:cNvSpPr>
          <p:nvPr>
            <p:ph type="subTitle" idx="1"/>
          </p:nvPr>
        </p:nvSpPr>
        <p:spPr>
          <a:xfrm>
            <a:off x="452060" y="3624263"/>
            <a:ext cx="5955392" cy="1752600"/>
          </a:xfrm>
        </p:spPr>
        <p:txBody>
          <a:bodyPr tIns="0"/>
          <a:lstStyle>
            <a:lvl1pPr marL="0" indent="0">
              <a:buFont typeface="Wingdings" pitchFamily="2" charset="2"/>
              <a:buNone/>
              <a:defRPr b="1"/>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B1BEEC97-46A9-43F1-9269-88F93F357F60}" type="slidenum">
              <a:rPr lang="en-US"/>
              <a:pPr>
                <a:defRPr/>
              </a:pPr>
              <a:t>‹#›</a:t>
            </a:fld>
            <a:endParaRPr lang="en-US" dirty="0"/>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191" y="187326"/>
            <a:ext cx="2063750" cy="6270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5429" y="187326"/>
            <a:ext cx="6047619" cy="6270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p:txBody>
          <a:bodyPr/>
          <a:lstStyle>
            <a:lvl1pPr>
              <a:defRPr/>
            </a:lvl1pPr>
          </a:lstStyle>
          <a:p>
            <a:pPr>
              <a:defRPr/>
            </a:pPr>
            <a:fld id="{984A4F6F-F4F5-448D-85BE-0E1CFFF57C99}" type="slidenum">
              <a:rPr lang="en-US"/>
              <a:pPr>
                <a:defRPr/>
              </a:pPr>
              <a:t>‹#›</a:t>
            </a:fld>
            <a:endParaRPr lang="en-US" dirty="0"/>
          </a:p>
        </p:txBody>
      </p:sp>
      <p:sp>
        <p:nvSpPr>
          <p:cNvPr id="5"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4975" y="187339"/>
            <a:ext cx="8255000" cy="11080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36563" y="1371600"/>
            <a:ext cx="8255000" cy="508635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fld id="{D894A8CC-26BB-41BF-900E-D73CD288C1B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444C9CC-342E-40DF-A991-2D857D1273C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90" y="4406901"/>
            <a:ext cx="7772703"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690" y="2906713"/>
            <a:ext cx="77727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7F10F77-8D66-4379-AB4D-B2F71D82A6F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6941"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013" y="1371600"/>
            <a:ext cx="4054929"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p:txBody>
          <a:bodyPr/>
          <a:lstStyle>
            <a:lvl1pPr>
              <a:defRPr/>
            </a:lvl1pPr>
          </a:lstStyle>
          <a:p>
            <a:pPr>
              <a:defRPr/>
            </a:pPr>
            <a:fld id="{9201E761-68DF-4BEA-9C51-10F788DA292C}" type="slidenum">
              <a:rPr lang="en-US"/>
              <a:pPr>
                <a:defRPr/>
              </a:pPr>
              <a:t>‹#›</a:t>
            </a:fld>
            <a:endParaRPr lang="en-US" dirty="0"/>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6595" y="274638"/>
            <a:ext cx="823081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6595" y="1535113"/>
            <a:ext cx="40413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595" y="2174875"/>
            <a:ext cx="40413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72" y="1535113"/>
            <a:ext cx="40428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4572" y="2174875"/>
            <a:ext cx="40428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9F93EA90-CBCC-49C5-879A-A93DAF392A93}" type="slidenum">
              <a:rPr lang="en-US"/>
              <a:pPr>
                <a:defRPr/>
              </a:pPr>
              <a:t>‹#›</a:t>
            </a:fld>
            <a:endParaRPr lang="en-US" dirty="0"/>
          </a:p>
        </p:txBody>
      </p:sp>
      <p:sp>
        <p:nvSpPr>
          <p:cNvPr id="8"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p:txBody>
          <a:bodyPr/>
          <a:lstStyle>
            <a:lvl1pPr>
              <a:defRPr/>
            </a:lvl1pPr>
          </a:lstStyle>
          <a:p>
            <a:pPr>
              <a:defRPr/>
            </a:pPr>
            <a:fld id="{3429E518-2590-4064-8BCE-32CD4366789D}" type="slidenum">
              <a:rPr lang="en-US"/>
              <a:pPr>
                <a:defRPr/>
              </a:pPr>
              <a:t>‹#›</a:t>
            </a:fld>
            <a:endParaRPr lang="en-US" dirty="0"/>
          </a:p>
        </p:txBody>
      </p:sp>
      <p:sp>
        <p:nvSpPr>
          <p:cNvPr id="4"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F8DB66F7-D150-4472-BE63-57251DC1BB9B}" type="slidenum">
              <a:rPr lang="en-US"/>
              <a:pPr>
                <a:defRPr/>
              </a:pPr>
              <a:t>‹#›</a:t>
            </a:fld>
            <a:endParaRPr lang="en-US" dirty="0"/>
          </a:p>
        </p:txBody>
      </p:sp>
      <p:sp>
        <p:nvSpPr>
          <p:cNvPr id="3"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596" y="273050"/>
            <a:ext cx="300869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655"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6596" y="1435101"/>
            <a:ext cx="300869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6939C020-D3F5-4D6F-9C05-F52601311E6A}" type="slidenum">
              <a:rPr lang="en-US"/>
              <a:pPr>
                <a:defRPr/>
              </a:pPr>
              <a:t>‹#›</a:t>
            </a:fld>
            <a:endParaRPr lang="en-US" dirty="0"/>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608" y="4800600"/>
            <a:ext cx="548670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1608" y="612775"/>
            <a:ext cx="548670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1608" y="5367338"/>
            <a:ext cx="548670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A94BD2C6-6A38-40F0-927D-EC1F7ECEA844}" type="slidenum">
              <a:rPr lang="en-US"/>
              <a:pPr>
                <a:defRPr/>
              </a:pPr>
              <a:t>‹#›</a:t>
            </a:fld>
            <a:endParaRPr lang="en-US" dirty="0"/>
          </a:p>
        </p:txBody>
      </p:sp>
      <p:sp>
        <p:nvSpPr>
          <p:cNvPr id="6" name="Rectangle 15"/>
          <p:cNvSpPr>
            <a:spLocks noGrp="1" noChangeArrowheads="1"/>
          </p:cNvSpPr>
          <p:nvPr>
            <p:ph type="ftr" sz="quarter" idx="11"/>
          </p:nvPr>
        </p:nvSpPr>
        <p:spPr>
          <a:xfrm>
            <a:off x="434975" y="6629400"/>
            <a:ext cx="5008563" cy="466725"/>
          </a:xfrm>
          <a:prstGeom prst="rect">
            <a:avLst/>
          </a:prstGeom>
        </p:spPr>
        <p:txBody>
          <a:bodyPr/>
          <a:lstStyle>
            <a:lvl1pPr>
              <a:defRPr/>
            </a:lvl1pPr>
          </a:lstStyle>
          <a:p>
            <a:pPr>
              <a:defRPr/>
            </a:pPr>
            <a:r>
              <a:rPr lang="en-US"/>
              <a:t>© 2010 Wells Fargo Bank, N.A. All rights reserved. Member FDIC.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34975" y="187325"/>
            <a:ext cx="8255000" cy="1108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36563" y="1371600"/>
            <a:ext cx="8255000" cy="508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328025" y="6629400"/>
            <a:ext cx="815975"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a:solidFill>
                  <a:schemeClr val="tx1"/>
                </a:solidFill>
                <a:ea typeface="MS PGothic" pitchFamily="34" charset="-128"/>
                <a:cs typeface="+mn-cs"/>
              </a:defRPr>
            </a:lvl1pPr>
          </a:lstStyle>
          <a:p>
            <a:pPr>
              <a:defRPr/>
            </a:pPr>
            <a:fld id="{5053F438-A5A7-415D-8F6C-A50D19A84E1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985" r:id="rId1"/>
    <p:sldLayoutId id="2147484982" r:id="rId2"/>
    <p:sldLayoutId id="2147484983" r:id="rId3"/>
    <p:sldLayoutId id="2147484986" r:id="rId4"/>
    <p:sldLayoutId id="2147484987" r:id="rId5"/>
    <p:sldLayoutId id="2147484988" r:id="rId6"/>
    <p:sldLayoutId id="2147484989" r:id="rId7"/>
    <p:sldLayoutId id="2147484990" r:id="rId8"/>
    <p:sldLayoutId id="2147484991" r:id="rId9"/>
    <p:sldLayoutId id="2147484992" r:id="rId10"/>
    <p:sldLayoutId id="2147484993" r:id="rId11"/>
    <p:sldLayoutId id="2147484984" r:id="rId12"/>
  </p:sldLayoutIdLst>
  <p:timing>
    <p:tnLst>
      <p:par>
        <p:cTn id="1" dur="indefinite" restart="never" nodeType="tmRoot"/>
      </p:par>
    </p:tnLst>
  </p:timing>
  <p:hf hdr="0" ftr="0" dt="0"/>
  <p:txStyles>
    <p:titleStyle>
      <a:lvl1pPr algn="l" rtl="0" eaLnBrk="0" fontAlgn="base" hangingPunct="0">
        <a:lnSpc>
          <a:spcPct val="105000"/>
        </a:lnSpc>
        <a:spcBef>
          <a:spcPct val="0"/>
        </a:spcBef>
        <a:spcAft>
          <a:spcPct val="0"/>
        </a:spcAft>
        <a:defRPr sz="3200">
          <a:solidFill>
            <a:srgbClr val="BB0826"/>
          </a:solidFill>
          <a:latin typeface="+mj-lt"/>
          <a:ea typeface="ＭＳ Ｐゴシック"/>
          <a:cs typeface="ＭＳ Ｐゴシック"/>
        </a:defRPr>
      </a:lvl1pPr>
      <a:lvl2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2pPr>
      <a:lvl3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3pPr>
      <a:lvl4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4pPr>
      <a:lvl5pPr algn="l" rtl="0" eaLnBrk="0" fontAlgn="base" hangingPunct="0">
        <a:lnSpc>
          <a:spcPct val="105000"/>
        </a:lnSpc>
        <a:spcBef>
          <a:spcPct val="0"/>
        </a:spcBef>
        <a:spcAft>
          <a:spcPct val="0"/>
        </a:spcAft>
        <a:defRPr sz="3200">
          <a:solidFill>
            <a:srgbClr val="BB0826"/>
          </a:solidFill>
          <a:latin typeface="Georgia" pitchFamily="18" charset="0"/>
          <a:ea typeface="ＭＳ Ｐゴシック"/>
          <a:cs typeface="ＭＳ Ｐゴシック"/>
        </a:defRPr>
      </a:lvl5pPr>
      <a:lvl6pPr marL="4572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6pPr>
      <a:lvl7pPr marL="9144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7pPr>
      <a:lvl8pPr marL="13716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8pPr>
      <a:lvl9pPr marL="1828800" algn="l" rtl="0" eaLnBrk="1" fontAlgn="base" hangingPunct="1">
        <a:lnSpc>
          <a:spcPct val="105000"/>
        </a:lnSpc>
        <a:spcBef>
          <a:spcPct val="0"/>
        </a:spcBef>
        <a:spcAft>
          <a:spcPct val="0"/>
        </a:spcAft>
        <a:defRPr sz="3200">
          <a:solidFill>
            <a:srgbClr val="BB0826"/>
          </a:solidFill>
          <a:latin typeface="Georgia" pitchFamily="18" charset="0"/>
          <a:ea typeface="MS PGothic" pitchFamily="34" charset="-128"/>
        </a:defRPr>
      </a:lvl9pPr>
    </p:titleStyle>
    <p:bodyStyle>
      <a:lvl1pPr marL="285750" indent="-285750" algn="l" rtl="0" eaLnBrk="0" fontAlgn="base" hangingPunct="0">
        <a:lnSpc>
          <a:spcPct val="120000"/>
        </a:lnSpc>
        <a:spcBef>
          <a:spcPct val="20000"/>
        </a:spcBef>
        <a:spcAft>
          <a:spcPct val="0"/>
        </a:spcAft>
        <a:buFont typeface="Wingdings" pitchFamily="2" charset="2"/>
        <a:buChar char="§"/>
        <a:defRPr sz="2400">
          <a:solidFill>
            <a:srgbClr val="000000"/>
          </a:solidFill>
          <a:latin typeface="+mn-lt"/>
          <a:ea typeface="+mn-ea"/>
          <a:cs typeface="ヒラギノ角ゴ Pro W3"/>
        </a:defRPr>
      </a:lvl1pPr>
      <a:lvl2pPr marL="628650" indent="-225425" algn="l" rtl="0" eaLnBrk="0" fontAlgn="base" hangingPunct="0">
        <a:lnSpc>
          <a:spcPct val="120000"/>
        </a:lnSpc>
        <a:spcBef>
          <a:spcPct val="20000"/>
        </a:spcBef>
        <a:spcAft>
          <a:spcPct val="0"/>
        </a:spcAft>
        <a:buFont typeface="Wingdings" pitchFamily="2" charset="2"/>
        <a:buChar char="§"/>
        <a:defRPr sz="2000">
          <a:solidFill>
            <a:srgbClr val="000000"/>
          </a:solidFill>
          <a:latin typeface="+mn-lt"/>
          <a:ea typeface="+mn-ea"/>
          <a:cs typeface="ヒラギノ角ゴ Pro W3"/>
        </a:defRPr>
      </a:lvl2pPr>
      <a:lvl3pPr marL="981075" indent="-233363" algn="l" rtl="0" eaLnBrk="0" fontAlgn="base" hangingPunct="0">
        <a:lnSpc>
          <a:spcPct val="120000"/>
        </a:lnSpc>
        <a:spcBef>
          <a:spcPct val="20000"/>
        </a:spcBef>
        <a:spcAft>
          <a:spcPct val="0"/>
        </a:spcAft>
        <a:buFont typeface="Wingdings" pitchFamily="2" charset="2"/>
        <a:buChar char="§"/>
        <a:defRPr>
          <a:solidFill>
            <a:srgbClr val="000000"/>
          </a:solidFill>
          <a:latin typeface="+mn-lt"/>
          <a:ea typeface="+mn-ea"/>
          <a:cs typeface="ヒラギノ角ゴ Pro W3"/>
        </a:defRPr>
      </a:lvl3pPr>
      <a:lvl4pPr marL="1266825" indent="-171450" algn="l" rtl="0" eaLnBrk="0" fontAlgn="base" hangingPunct="0">
        <a:lnSpc>
          <a:spcPct val="120000"/>
        </a:lnSpc>
        <a:spcBef>
          <a:spcPct val="20000"/>
        </a:spcBef>
        <a:spcAft>
          <a:spcPct val="0"/>
        </a:spcAft>
        <a:buFont typeface="Wingdings" pitchFamily="2" charset="2"/>
        <a:buChar char="§"/>
        <a:defRPr sz="1600">
          <a:solidFill>
            <a:srgbClr val="000000"/>
          </a:solidFill>
          <a:latin typeface="+mn-lt"/>
          <a:ea typeface="+mn-ea"/>
          <a:cs typeface="ヒラギノ角ゴ Pro W3"/>
        </a:defRPr>
      </a:lvl4pPr>
      <a:lvl5pPr marL="1554163" indent="-173038" algn="l" rtl="0" eaLnBrk="0" fontAlgn="base" hangingPunct="0">
        <a:lnSpc>
          <a:spcPct val="120000"/>
        </a:lnSpc>
        <a:spcBef>
          <a:spcPct val="20000"/>
        </a:spcBef>
        <a:spcAft>
          <a:spcPct val="0"/>
        </a:spcAft>
        <a:buFont typeface="Wingdings" pitchFamily="2" charset="2"/>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ellsoffice.wellsfargo.com/ceo_public/tutorial/ccer_mobile/index.html" TargetMode="External"/><Relationship Id="rId2" Type="http://schemas.openxmlformats.org/officeDocument/2006/relationships/hyperlink" Target="https://ceomobile.wf.com/" TargetMode="Externa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wellsfargo.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433388" y="381000"/>
            <a:ext cx="8329612" cy="2913063"/>
          </a:xfrm>
        </p:spPr>
        <p:txBody>
          <a:bodyPr/>
          <a:lstStyle/>
          <a:p>
            <a:pPr eaLnBrk="1" hangingPunct="1"/>
            <a:r>
              <a:rPr lang="en-US" altLang="en-US" dirty="0" smtClean="0"/>
              <a:t>Commercial Card </a:t>
            </a:r>
            <a:br>
              <a:rPr lang="en-US" altLang="en-US" dirty="0" smtClean="0"/>
            </a:br>
            <a:r>
              <a:rPr lang="en-US" altLang="en-US" dirty="0" smtClean="0"/>
              <a:t>Expense Reporting (CCER)</a:t>
            </a:r>
            <a:br>
              <a:rPr lang="en-US" altLang="en-US" dirty="0" smtClean="0"/>
            </a:br>
            <a:r>
              <a:rPr lang="en-US" altLang="en-US" sz="4000" dirty="0" smtClean="0">
                <a:solidFill>
                  <a:schemeClr val="tx1"/>
                </a:solidFill>
              </a:rPr>
              <a:t>Brandeis University</a:t>
            </a:r>
            <a:endParaRPr lang="en-US" sz="4000" dirty="0" smtClean="0"/>
          </a:p>
        </p:txBody>
      </p:sp>
      <p:sp>
        <p:nvSpPr>
          <p:cNvPr id="12291" name="Rectangle 3"/>
          <p:cNvSpPr>
            <a:spLocks noGrp="1" noChangeArrowheads="1"/>
          </p:cNvSpPr>
          <p:nvPr>
            <p:ph type="subTitle" idx="1"/>
          </p:nvPr>
        </p:nvSpPr>
        <p:spPr>
          <a:xfrm>
            <a:off x="452438" y="3624263"/>
            <a:ext cx="5954712" cy="1752600"/>
          </a:xfrm>
        </p:spPr>
        <p:txBody>
          <a:bodyPr/>
          <a:lstStyle/>
          <a:p>
            <a:pPr eaLnBrk="1" hangingPunct="1">
              <a:spcBef>
                <a:spcPct val="50000"/>
              </a:spcBef>
              <a:buFontTx/>
              <a:buNone/>
            </a:pPr>
            <a:r>
              <a:rPr lang="en-US" sz="2000" b="0" smtClean="0"/>
              <a:t>An internet solution</a:t>
            </a:r>
          </a:p>
          <a:p>
            <a:pPr eaLnBrk="1" hangingPunct="1">
              <a:spcBef>
                <a:spcPct val="50000"/>
              </a:spcBef>
              <a:buFontTx/>
              <a:buNone/>
            </a:pPr>
            <a:r>
              <a:rPr lang="en-US" sz="2000" b="0" smtClean="0"/>
              <a:t>Accessed via Wells Fargo’s secure Commercial Electronic Office</a:t>
            </a:r>
            <a:r>
              <a:rPr lang="en-US" sz="2000" b="0" baseline="30000" smtClean="0"/>
              <a:t>®</a:t>
            </a:r>
            <a:r>
              <a:rPr lang="en-US" sz="2000" b="0" smtClean="0"/>
              <a:t> (CEO) portal</a:t>
            </a:r>
          </a:p>
          <a:p>
            <a:pPr eaLnBrk="1" hangingPunct="1"/>
            <a:endParaRPr lang="en-US" sz="2000" smtClean="0"/>
          </a:p>
        </p:txBody>
      </p:sp>
      <p:sp>
        <p:nvSpPr>
          <p:cNvPr id="12292" name="Rectangle 6"/>
          <p:cNvSpPr>
            <a:spLocks noChangeArrowheads="1"/>
          </p:cNvSpPr>
          <p:nvPr/>
        </p:nvSpPr>
        <p:spPr bwMode="auto">
          <a:xfrm>
            <a:off x="0" y="6613525"/>
            <a:ext cx="5172075" cy="244475"/>
          </a:xfrm>
          <a:prstGeom prst="rect">
            <a:avLst/>
          </a:prstGeom>
          <a:noFill/>
          <a:ln w="9525" algn="ctr">
            <a:noFill/>
            <a:miter lim="800000"/>
            <a:headEnd/>
            <a:tailEnd/>
          </a:ln>
        </p:spPr>
        <p:txBody>
          <a:bodyPr>
            <a:spAutoFit/>
          </a:bodyPr>
          <a:lstStyle/>
          <a:p>
            <a:r>
              <a:rPr lang="en-US" sz="1000"/>
              <a:t>© 2012 Wells Fargo Bank, N.A. All rights reserved. Confidential.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chor="ctr"/>
          <a:lstStyle/>
          <a:p>
            <a:pPr eaLnBrk="1" hangingPunct="1"/>
            <a:r>
              <a:rPr lang="en-US" smtClean="0"/>
              <a:t>Commercial Electronic Office sign on</a:t>
            </a:r>
          </a:p>
        </p:txBody>
      </p:sp>
      <p:sp>
        <p:nvSpPr>
          <p:cNvPr id="21507" name="Rectangle 3"/>
          <p:cNvSpPr>
            <a:spLocks noGrp="1" noChangeArrowheads="1"/>
          </p:cNvSpPr>
          <p:nvPr>
            <p:ph idx="1"/>
          </p:nvPr>
        </p:nvSpPr>
        <p:spPr/>
        <p:txBody>
          <a:bodyPr/>
          <a:lstStyle/>
          <a:p>
            <a:pPr eaLnBrk="1" hangingPunct="1">
              <a:buClr>
                <a:schemeClr val="tx1"/>
              </a:buClr>
            </a:pPr>
            <a:r>
              <a:rPr lang="en-US" sz="2000" dirty="0" smtClean="0"/>
              <a:t>Simply enter your:</a:t>
            </a:r>
          </a:p>
          <a:p>
            <a:pPr eaLnBrk="1" hangingPunct="1">
              <a:lnSpc>
                <a:spcPct val="10000"/>
              </a:lnSpc>
              <a:spcBef>
                <a:spcPct val="10000"/>
              </a:spcBef>
              <a:buClr>
                <a:schemeClr val="tx1"/>
              </a:buClr>
            </a:pPr>
            <a:endParaRPr lang="en-US" sz="2000" dirty="0" smtClean="0"/>
          </a:p>
          <a:p>
            <a:pPr lvl="1" eaLnBrk="1" hangingPunct="1">
              <a:buClr>
                <a:schemeClr val="tx1"/>
              </a:buClr>
            </a:pPr>
            <a:r>
              <a:rPr lang="en-US" sz="1800" dirty="0" smtClean="0"/>
              <a:t>Company ID </a:t>
            </a:r>
          </a:p>
          <a:p>
            <a:pPr lvl="2" eaLnBrk="1" hangingPunct="1">
              <a:buClr>
                <a:srgbClr val="BB0826"/>
              </a:buClr>
            </a:pPr>
            <a:r>
              <a:rPr lang="en-US" sz="1600" dirty="0" smtClean="0">
                <a:solidFill>
                  <a:srgbClr val="BB0826"/>
                </a:solidFill>
              </a:rPr>
              <a:t>Brand893</a:t>
            </a:r>
          </a:p>
          <a:p>
            <a:pPr lvl="1" eaLnBrk="1" hangingPunct="1">
              <a:buClr>
                <a:schemeClr val="tx1"/>
              </a:buClr>
            </a:pPr>
            <a:r>
              <a:rPr lang="en-US" sz="1800" dirty="0" smtClean="0"/>
              <a:t>User ID</a:t>
            </a:r>
          </a:p>
          <a:p>
            <a:pPr lvl="2" eaLnBrk="1" hangingPunct="1">
              <a:buClr>
                <a:srgbClr val="BB0826"/>
              </a:buClr>
            </a:pPr>
            <a:r>
              <a:rPr lang="en-US" sz="1600" dirty="0" smtClean="0">
                <a:solidFill>
                  <a:srgbClr val="BB0826"/>
                </a:solidFill>
              </a:rPr>
              <a:t>Unique to user</a:t>
            </a:r>
          </a:p>
          <a:p>
            <a:pPr lvl="1" eaLnBrk="1" hangingPunct="1">
              <a:buClr>
                <a:schemeClr val="tx1"/>
              </a:buClr>
            </a:pPr>
            <a:r>
              <a:rPr lang="en-US" sz="1800" dirty="0" smtClean="0"/>
              <a:t>Password</a:t>
            </a:r>
          </a:p>
          <a:p>
            <a:pPr lvl="2" eaLnBrk="1" hangingPunct="1">
              <a:buClr>
                <a:srgbClr val="BB0826"/>
              </a:buClr>
            </a:pPr>
            <a:r>
              <a:rPr lang="en-US" sz="1600" dirty="0" smtClean="0">
                <a:solidFill>
                  <a:srgbClr val="BB0826"/>
                </a:solidFill>
              </a:rPr>
              <a:t>Unique to User</a:t>
            </a:r>
          </a:p>
          <a:p>
            <a:pPr lvl="1" eaLnBrk="1" hangingPunct="1">
              <a:buClr>
                <a:schemeClr val="tx1"/>
              </a:buClr>
            </a:pPr>
            <a:endParaRPr lang="en-US" dirty="0" smtClean="0"/>
          </a:p>
          <a:p>
            <a:pPr eaLnBrk="1" hangingPunct="1">
              <a:lnSpc>
                <a:spcPct val="10000"/>
              </a:lnSpc>
              <a:spcBef>
                <a:spcPct val="10000"/>
              </a:spcBef>
              <a:buClr>
                <a:schemeClr val="tx1"/>
              </a:buClr>
            </a:pPr>
            <a:endParaRPr lang="en-US" sz="1800" dirty="0" smtClean="0"/>
          </a:p>
          <a:p>
            <a:pPr eaLnBrk="1" hangingPunct="1">
              <a:buClr>
                <a:schemeClr val="tx1"/>
              </a:buClr>
            </a:pPr>
            <a:r>
              <a:rPr lang="en-US" sz="2000" dirty="0" smtClean="0"/>
              <a:t>Bookmark this page for future access</a:t>
            </a:r>
          </a:p>
          <a:p>
            <a:pPr lvl="1" eaLnBrk="1" hangingPunct="1">
              <a:buClr>
                <a:schemeClr val="tx1"/>
              </a:buClr>
              <a:buFont typeface="Wingdings" pitchFamily="2" charset="2"/>
              <a:buNone/>
            </a:pPr>
            <a:endParaRPr lang="en-US" dirty="0" smtClean="0"/>
          </a:p>
        </p:txBody>
      </p:sp>
      <p:sp>
        <p:nvSpPr>
          <p:cNvPr id="21508" name="Slide Number Placeholder 9"/>
          <p:cNvSpPr>
            <a:spLocks noGrp="1"/>
          </p:cNvSpPr>
          <p:nvPr>
            <p:ph type="sldNum" sz="quarter" idx="10"/>
          </p:nvPr>
        </p:nvSpPr>
        <p:spPr>
          <a:noFill/>
        </p:spPr>
        <p:txBody>
          <a:bodyPr/>
          <a:lstStyle/>
          <a:p>
            <a:r>
              <a:rPr lang="en-US" smtClean="0">
                <a:ea typeface="ＭＳ Ｐゴシック"/>
                <a:cs typeface="ＭＳ Ｐゴシック"/>
              </a:rPr>
              <a:t>10</a:t>
            </a:r>
          </a:p>
        </p:txBody>
      </p:sp>
      <p:pic>
        <p:nvPicPr>
          <p:cNvPr id="21509" name="Picture 8"/>
          <p:cNvPicPr>
            <a:picLocks noChangeAspect="1" noChangeArrowheads="1"/>
          </p:cNvPicPr>
          <p:nvPr/>
        </p:nvPicPr>
        <p:blipFill>
          <a:blip r:embed="rId2" cstate="print"/>
          <a:srcRect/>
          <a:stretch>
            <a:fillRect/>
          </a:stretch>
        </p:blipFill>
        <p:spPr bwMode="auto">
          <a:xfrm>
            <a:off x="533400" y="5334000"/>
            <a:ext cx="8153400" cy="971550"/>
          </a:xfrm>
          <a:prstGeom prst="rect">
            <a:avLst/>
          </a:prstGeom>
          <a:noFill/>
          <a:ln w="9525">
            <a:noFill/>
            <a:miter lim="800000"/>
            <a:headEnd/>
            <a:tailEnd/>
          </a:ln>
        </p:spPr>
      </p:pic>
      <p:pic>
        <p:nvPicPr>
          <p:cNvPr id="21510" name="Picture 8"/>
          <p:cNvPicPr>
            <a:picLocks noChangeAspect="1" noChangeArrowheads="1"/>
          </p:cNvPicPr>
          <p:nvPr/>
        </p:nvPicPr>
        <p:blipFill>
          <a:blip r:embed="rId3" cstate="print"/>
          <a:srcRect/>
          <a:stretch>
            <a:fillRect/>
          </a:stretch>
        </p:blipFill>
        <p:spPr bwMode="auto">
          <a:xfrm>
            <a:off x="3962400" y="1524000"/>
            <a:ext cx="4246563" cy="2790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Your first sign-on</a:t>
            </a:r>
          </a:p>
        </p:txBody>
      </p:sp>
      <p:sp>
        <p:nvSpPr>
          <p:cNvPr id="22531" name="Rectangle 3"/>
          <p:cNvSpPr>
            <a:spLocks noGrp="1" noChangeArrowheads="1"/>
          </p:cNvSpPr>
          <p:nvPr>
            <p:ph idx="1"/>
          </p:nvPr>
        </p:nvSpPr>
        <p:spPr/>
        <p:txBody>
          <a:bodyPr/>
          <a:lstStyle/>
          <a:p>
            <a:pPr eaLnBrk="1" hangingPunct="1"/>
            <a:r>
              <a:rPr lang="en-US" sz="2000" smtClean="0"/>
              <a:t>Change your temporary password </a:t>
            </a:r>
          </a:p>
          <a:p>
            <a:pPr eaLnBrk="1" hangingPunct="1"/>
            <a:r>
              <a:rPr lang="en-US" sz="2000" smtClean="0"/>
              <a:t>Answer two “secret questions”</a:t>
            </a:r>
          </a:p>
          <a:p>
            <a:pPr eaLnBrk="1" hangingPunct="1"/>
            <a:r>
              <a:rPr lang="en-US" sz="2000" smtClean="0"/>
              <a:t>Read and accept the CEO Terms of Use Agreement</a:t>
            </a:r>
          </a:p>
          <a:p>
            <a:pPr eaLnBrk="1" hangingPunct="1"/>
            <a:r>
              <a:rPr lang="en-US" sz="2000" smtClean="0"/>
              <a:t>Create a user profile:</a:t>
            </a:r>
          </a:p>
          <a:p>
            <a:pPr lvl="1" eaLnBrk="1" hangingPunct="1"/>
            <a:r>
              <a:rPr lang="en-US" sz="1800" smtClean="0"/>
              <a:t>  Name, title</a:t>
            </a:r>
          </a:p>
          <a:p>
            <a:pPr lvl="1" eaLnBrk="1" hangingPunct="1"/>
            <a:r>
              <a:rPr lang="en-US" sz="1800" smtClean="0"/>
              <a:t>  Telephone number</a:t>
            </a:r>
          </a:p>
          <a:p>
            <a:pPr lvl="1" eaLnBrk="1" hangingPunct="1"/>
            <a:r>
              <a:rPr lang="en-US" sz="1800" smtClean="0"/>
              <a:t>  Email address</a:t>
            </a:r>
          </a:p>
          <a:p>
            <a:pPr eaLnBrk="1" hangingPunct="1"/>
            <a:endParaRPr lang="en-US" smtClean="0"/>
          </a:p>
        </p:txBody>
      </p:sp>
      <p:sp>
        <p:nvSpPr>
          <p:cNvPr id="22532" name="Slide Number Placeholder 3"/>
          <p:cNvSpPr>
            <a:spLocks noGrp="1"/>
          </p:cNvSpPr>
          <p:nvPr>
            <p:ph type="sldNum" sz="quarter" idx="10"/>
          </p:nvPr>
        </p:nvSpPr>
        <p:spPr>
          <a:noFill/>
        </p:spPr>
        <p:txBody>
          <a:bodyPr/>
          <a:lstStyle/>
          <a:p>
            <a:fld id="{25BBEB78-0A47-48A5-B71D-53863FC90174}" type="slidenum">
              <a:rPr lang="en-US" smtClean="0">
                <a:ea typeface="ＭＳ Ｐゴシック"/>
                <a:cs typeface="ＭＳ Ｐゴシック"/>
              </a:rPr>
              <a:pPr/>
              <a:t>11</a:t>
            </a:fld>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6"/>
          <p:cNvSpPr>
            <a:spLocks noGrp="1"/>
          </p:cNvSpPr>
          <p:nvPr>
            <p:ph type="title"/>
          </p:nvPr>
        </p:nvSpPr>
        <p:spPr/>
        <p:txBody>
          <a:bodyPr/>
          <a:lstStyle/>
          <a:p>
            <a:pPr eaLnBrk="1" hangingPunct="1"/>
            <a:r>
              <a:rPr lang="en-US" smtClean="0"/>
              <a:t>Change password</a:t>
            </a:r>
          </a:p>
        </p:txBody>
      </p:sp>
      <p:sp>
        <p:nvSpPr>
          <p:cNvPr id="23555" name="Slide Number Placeholder 3"/>
          <p:cNvSpPr>
            <a:spLocks noGrp="1"/>
          </p:cNvSpPr>
          <p:nvPr>
            <p:ph type="sldNum" sz="quarter" idx="10"/>
          </p:nvPr>
        </p:nvSpPr>
        <p:spPr>
          <a:noFill/>
        </p:spPr>
        <p:txBody>
          <a:bodyPr/>
          <a:lstStyle/>
          <a:p>
            <a:fld id="{99442771-E161-418D-922E-ED7322002B6E}" type="slidenum">
              <a:rPr lang="en-US" smtClean="0">
                <a:ea typeface="ＭＳ Ｐゴシック"/>
                <a:cs typeface="ＭＳ Ｐゴシック"/>
              </a:rPr>
              <a:pPr/>
              <a:t>12</a:t>
            </a:fld>
            <a:endParaRPr lang="en-US" smtClean="0">
              <a:ea typeface="ＭＳ Ｐゴシック"/>
              <a:cs typeface="ＭＳ Ｐゴシック"/>
            </a:endParaRPr>
          </a:p>
        </p:txBody>
      </p:sp>
      <p:pic>
        <p:nvPicPr>
          <p:cNvPr id="23556" name="Picture 1029"/>
          <p:cNvPicPr>
            <a:picLocks noChangeAspect="1" noChangeArrowheads="1"/>
          </p:cNvPicPr>
          <p:nvPr/>
        </p:nvPicPr>
        <p:blipFill>
          <a:blip r:embed="rId2" cstate="print"/>
          <a:srcRect/>
          <a:stretch>
            <a:fillRect/>
          </a:stretch>
        </p:blipFill>
        <p:spPr bwMode="auto">
          <a:xfrm>
            <a:off x="1600200" y="1066800"/>
            <a:ext cx="5851525" cy="5272088"/>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762000" y="3886200"/>
            <a:ext cx="7848600" cy="1016000"/>
          </a:xfrm>
          <a:prstGeom prst="rect">
            <a:avLst/>
          </a:prstGeom>
          <a:noFill/>
          <a:ln w="9525">
            <a:noFill/>
            <a:miter lim="800000"/>
            <a:headEnd/>
            <a:tailEnd/>
          </a:ln>
        </p:spPr>
        <p:txBody>
          <a:bodyPr>
            <a:spAutoFit/>
          </a:bodyPr>
          <a:lstStyle/>
          <a:p>
            <a:pPr eaLnBrk="0" hangingPunct="0">
              <a:spcBef>
                <a:spcPct val="50000"/>
              </a:spcBef>
            </a:pPr>
            <a:r>
              <a:rPr lang="en-US" sz="2000">
                <a:solidFill>
                  <a:schemeClr val="tx1"/>
                </a:solidFill>
              </a:rPr>
              <a:t>After selecting a new password, you will see a message box indicating the successful change of the password along with the date when the password will expire</a:t>
            </a:r>
          </a:p>
        </p:txBody>
      </p:sp>
      <p:sp>
        <p:nvSpPr>
          <p:cNvPr id="24579" name="Title 7"/>
          <p:cNvSpPr>
            <a:spLocks noGrp="1"/>
          </p:cNvSpPr>
          <p:nvPr>
            <p:ph type="title"/>
          </p:nvPr>
        </p:nvSpPr>
        <p:spPr/>
        <p:txBody>
          <a:bodyPr/>
          <a:lstStyle/>
          <a:p>
            <a:pPr eaLnBrk="1" hangingPunct="1"/>
            <a:r>
              <a:rPr lang="en-US" dirty="0" smtClean="0"/>
              <a:t>Change password</a:t>
            </a:r>
          </a:p>
        </p:txBody>
      </p:sp>
      <p:sp>
        <p:nvSpPr>
          <p:cNvPr id="24580" name="Slide Number Placeholder 4"/>
          <p:cNvSpPr>
            <a:spLocks noGrp="1"/>
          </p:cNvSpPr>
          <p:nvPr>
            <p:ph type="sldNum" sz="quarter" idx="10"/>
          </p:nvPr>
        </p:nvSpPr>
        <p:spPr>
          <a:noFill/>
        </p:spPr>
        <p:txBody>
          <a:bodyPr/>
          <a:lstStyle/>
          <a:p>
            <a:r>
              <a:rPr lang="en-US" smtClean="0">
                <a:ea typeface="ＭＳ Ｐゴシック"/>
                <a:cs typeface="ＭＳ Ｐゴシック"/>
              </a:rPr>
              <a:t>13</a:t>
            </a:r>
          </a:p>
        </p:txBody>
      </p:sp>
      <p:pic>
        <p:nvPicPr>
          <p:cNvPr id="7" name="Picture 5"/>
          <p:cNvPicPr>
            <a:picLocks noChangeAspect="1" noChangeArrowheads="1"/>
          </p:cNvPicPr>
          <p:nvPr/>
        </p:nvPicPr>
        <p:blipFill>
          <a:blip r:embed="rId2" cstate="print"/>
          <a:srcRect/>
          <a:stretch>
            <a:fillRect/>
          </a:stretch>
        </p:blipFill>
        <p:spPr bwMode="auto">
          <a:xfrm>
            <a:off x="457200" y="1905000"/>
            <a:ext cx="8610600" cy="178186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057"/>
          <p:cNvPicPr>
            <a:picLocks noChangeAspect="1" noChangeArrowheads="1"/>
          </p:cNvPicPr>
          <p:nvPr/>
        </p:nvPicPr>
        <p:blipFill>
          <a:blip r:embed="rId2" cstate="print"/>
          <a:srcRect l="8594" t="30646" r="39844" b="31721"/>
          <a:stretch>
            <a:fillRect/>
          </a:stretch>
        </p:blipFill>
        <p:spPr bwMode="auto">
          <a:xfrm>
            <a:off x="990600" y="914400"/>
            <a:ext cx="6934200" cy="3295650"/>
          </a:xfrm>
          <a:prstGeom prst="rect">
            <a:avLst/>
          </a:prstGeom>
          <a:noFill/>
          <a:ln w="9525">
            <a:noFill/>
            <a:miter lim="800000"/>
            <a:headEnd/>
            <a:tailEnd/>
          </a:ln>
        </p:spPr>
      </p:pic>
      <p:sp>
        <p:nvSpPr>
          <p:cNvPr id="20483" name="Text Box 13"/>
          <p:cNvSpPr txBox="1">
            <a:spLocks noChangeArrowheads="1"/>
          </p:cNvSpPr>
          <p:nvPr/>
        </p:nvSpPr>
        <p:spPr bwMode="auto">
          <a:xfrm>
            <a:off x="533400" y="4267200"/>
            <a:ext cx="8229600" cy="2170113"/>
          </a:xfrm>
          <a:prstGeom prst="rect">
            <a:avLst/>
          </a:prstGeom>
          <a:noFill/>
          <a:ln w="9525">
            <a:noFill/>
            <a:miter lim="800000"/>
            <a:headEnd/>
            <a:tailEnd/>
          </a:ln>
        </p:spPr>
        <p:txBody>
          <a:bodyPr>
            <a:spAutoFit/>
          </a:bodyPr>
          <a:lstStyle/>
          <a:p>
            <a:pPr eaLnBrk="0" hangingPunct="0">
              <a:spcBef>
                <a:spcPct val="50000"/>
              </a:spcBef>
              <a:defRPr/>
            </a:pPr>
            <a:r>
              <a:rPr lang="en-US" sz="2400" dirty="0">
                <a:solidFill>
                  <a:schemeClr val="tx1"/>
                </a:solidFill>
                <a:latin typeface="Times New Roman" pitchFamily="18" charset="0"/>
                <a:ea typeface="MS PGothic"/>
                <a:cs typeface="MS PGothic"/>
              </a:rPr>
              <a:t>	</a:t>
            </a:r>
            <a:r>
              <a:rPr lang="en-US" sz="2000" dirty="0">
                <a:solidFill>
                  <a:schemeClr val="tx1"/>
                </a:solidFill>
                <a:latin typeface="+mn-lt"/>
                <a:ea typeface="MS PGothic"/>
                <a:cs typeface="MS PGothic"/>
              </a:rPr>
              <a:t>Reset your own password in CCER</a:t>
            </a:r>
          </a:p>
          <a:p>
            <a:pPr lvl="3" eaLnBrk="0" hangingPunct="0">
              <a:spcBef>
                <a:spcPct val="50000"/>
              </a:spcBef>
              <a:buFont typeface="Wingdings" pitchFamily="2" charset="2"/>
              <a:buChar char="§"/>
              <a:defRPr/>
            </a:pPr>
            <a:r>
              <a:rPr lang="en-US" sz="1800" dirty="0">
                <a:solidFill>
                  <a:schemeClr val="tx1"/>
                </a:solidFill>
                <a:latin typeface="Arial" pitchFamily="34" charset="0"/>
                <a:ea typeface="MS PGothic"/>
                <a:cs typeface="MS PGothic"/>
              </a:rPr>
              <a:t>  </a:t>
            </a:r>
            <a:r>
              <a:rPr lang="en-US" sz="1800" dirty="0">
                <a:solidFill>
                  <a:schemeClr val="tx1"/>
                </a:solidFill>
                <a:latin typeface="+mn-lt"/>
                <a:ea typeface="MS PGothic"/>
                <a:cs typeface="MS PGothic"/>
              </a:rPr>
              <a:t>Select a question from the drop down list</a:t>
            </a:r>
          </a:p>
          <a:p>
            <a:pPr lvl="3" eaLnBrk="0" hangingPunct="0">
              <a:spcBef>
                <a:spcPct val="50000"/>
              </a:spcBef>
              <a:buFont typeface="Wingdings" pitchFamily="2" charset="2"/>
              <a:buChar char="§"/>
              <a:defRPr/>
            </a:pPr>
            <a:r>
              <a:rPr lang="en-US" sz="1800" dirty="0">
                <a:solidFill>
                  <a:schemeClr val="tx1"/>
                </a:solidFill>
                <a:latin typeface="+mn-lt"/>
                <a:ea typeface="MS PGothic"/>
                <a:cs typeface="MS PGothic"/>
              </a:rPr>
              <a:t>  Provide an answer</a:t>
            </a:r>
          </a:p>
          <a:p>
            <a:pPr lvl="3" eaLnBrk="0" hangingPunct="0">
              <a:spcBef>
                <a:spcPct val="50000"/>
              </a:spcBef>
              <a:buFont typeface="Wingdings" pitchFamily="2" charset="2"/>
              <a:buChar char="§"/>
              <a:defRPr/>
            </a:pPr>
            <a:r>
              <a:rPr lang="en-US" sz="1800" dirty="0">
                <a:solidFill>
                  <a:schemeClr val="tx1"/>
                </a:solidFill>
                <a:latin typeface="+mn-lt"/>
                <a:ea typeface="MS PGothic"/>
                <a:cs typeface="MS PGothic"/>
              </a:rPr>
              <a:t>  Repeat the process with a different question</a:t>
            </a:r>
          </a:p>
          <a:p>
            <a:pPr lvl="3" eaLnBrk="0" hangingPunct="0">
              <a:spcBef>
                <a:spcPct val="50000"/>
              </a:spcBef>
              <a:buFont typeface="Wingdings" pitchFamily="2" charset="2"/>
              <a:buChar char="§"/>
              <a:defRPr/>
            </a:pPr>
            <a:r>
              <a:rPr lang="en-US" sz="1800" dirty="0">
                <a:solidFill>
                  <a:schemeClr val="tx1"/>
                </a:solidFill>
                <a:latin typeface="+mn-lt"/>
                <a:ea typeface="MS PGothic"/>
                <a:cs typeface="MS PGothic"/>
              </a:rPr>
              <a:t>  Remember the answers!</a:t>
            </a:r>
          </a:p>
        </p:txBody>
      </p:sp>
      <p:sp>
        <p:nvSpPr>
          <p:cNvPr id="25604" name="Title 5"/>
          <p:cNvSpPr>
            <a:spLocks noGrp="1"/>
          </p:cNvSpPr>
          <p:nvPr>
            <p:ph type="title"/>
          </p:nvPr>
        </p:nvSpPr>
        <p:spPr/>
        <p:txBody>
          <a:bodyPr/>
          <a:lstStyle/>
          <a:p>
            <a:pPr eaLnBrk="1" hangingPunct="1"/>
            <a:r>
              <a:rPr lang="en-US" smtClean="0"/>
              <a:t>Answer two secret questions</a:t>
            </a:r>
          </a:p>
        </p:txBody>
      </p:sp>
      <p:sp>
        <p:nvSpPr>
          <p:cNvPr id="25605" name="Slide Number Placeholder 4"/>
          <p:cNvSpPr>
            <a:spLocks noGrp="1"/>
          </p:cNvSpPr>
          <p:nvPr>
            <p:ph type="sldNum" sz="quarter" idx="10"/>
          </p:nvPr>
        </p:nvSpPr>
        <p:spPr>
          <a:noFill/>
        </p:spPr>
        <p:txBody>
          <a:bodyPr/>
          <a:lstStyle/>
          <a:p>
            <a:fld id="{B2F5273B-B52D-4F7A-A0DE-D70C5B304180}" type="slidenum">
              <a:rPr lang="en-US" smtClean="0">
                <a:ea typeface="ＭＳ Ｐゴシック"/>
                <a:cs typeface="ＭＳ Ｐゴシック"/>
              </a:rPr>
              <a:pPr/>
              <a:t>14</a:t>
            </a:fld>
            <a:endParaRPr lang="en-US" smtClean="0">
              <a:ea typeface="ＭＳ Ｐゴシック"/>
              <a:cs typeface="ＭＳ Ｐゴシック"/>
            </a:endParaRP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26"/>
          <p:cNvPicPr>
            <a:picLocks noChangeAspect="1" noChangeArrowheads="1"/>
          </p:cNvPicPr>
          <p:nvPr/>
        </p:nvPicPr>
        <p:blipFill>
          <a:blip r:embed="rId2" cstate="print"/>
          <a:srcRect l="781" t="12500" r="21875" b="50992"/>
          <a:stretch>
            <a:fillRect/>
          </a:stretch>
        </p:blipFill>
        <p:spPr bwMode="auto">
          <a:xfrm>
            <a:off x="381000" y="1371600"/>
            <a:ext cx="8610600" cy="3048000"/>
          </a:xfrm>
          <a:prstGeom prst="rect">
            <a:avLst/>
          </a:prstGeom>
          <a:noFill/>
          <a:ln w="9525">
            <a:noFill/>
            <a:miter lim="800000"/>
            <a:headEnd/>
            <a:tailEnd/>
          </a:ln>
        </p:spPr>
      </p:pic>
      <p:sp>
        <p:nvSpPr>
          <p:cNvPr id="26627" name="Text Box 1027"/>
          <p:cNvSpPr txBox="1">
            <a:spLocks noChangeArrowheads="1"/>
          </p:cNvSpPr>
          <p:nvPr/>
        </p:nvSpPr>
        <p:spPr bwMode="auto">
          <a:xfrm>
            <a:off x="381000" y="4724400"/>
            <a:ext cx="8458200" cy="1416050"/>
          </a:xfrm>
          <a:prstGeom prst="rect">
            <a:avLst/>
          </a:prstGeom>
          <a:noFill/>
          <a:ln w="9525">
            <a:noFill/>
            <a:miter lim="800000"/>
            <a:headEnd/>
            <a:tailEnd/>
          </a:ln>
        </p:spPr>
        <p:txBody>
          <a:bodyPr>
            <a:spAutoFit/>
          </a:bodyPr>
          <a:lstStyle/>
          <a:p>
            <a:pPr eaLnBrk="0" hangingPunct="0">
              <a:spcBef>
                <a:spcPct val="50000"/>
              </a:spcBef>
            </a:pPr>
            <a:r>
              <a:rPr lang="en-US" sz="2000">
                <a:solidFill>
                  <a:schemeClr val="tx1"/>
                </a:solidFill>
              </a:rPr>
              <a:t>This screen lets you know what you have left to accomplish:</a:t>
            </a:r>
          </a:p>
          <a:p>
            <a:pPr eaLnBrk="0" hangingPunct="0">
              <a:spcBef>
                <a:spcPct val="50000"/>
              </a:spcBef>
            </a:pPr>
            <a:r>
              <a:rPr lang="en-US" sz="2400">
                <a:solidFill>
                  <a:schemeClr val="tx1"/>
                </a:solidFill>
              </a:rPr>
              <a:t>	</a:t>
            </a:r>
            <a:r>
              <a:rPr lang="en-US" sz="1800">
                <a:solidFill>
                  <a:schemeClr val="tx1"/>
                </a:solidFill>
              </a:rPr>
              <a:t>Step 1:  Accept the </a:t>
            </a:r>
            <a:r>
              <a:rPr lang="en-US" sz="1800" i="1">
                <a:solidFill>
                  <a:schemeClr val="tx1"/>
                </a:solidFill>
              </a:rPr>
              <a:t>CEO </a:t>
            </a:r>
            <a:r>
              <a:rPr lang="en-US" sz="1800">
                <a:solidFill>
                  <a:schemeClr val="tx1"/>
                </a:solidFill>
              </a:rPr>
              <a:t>Terms of Use</a:t>
            </a:r>
          </a:p>
          <a:p>
            <a:pPr eaLnBrk="0" hangingPunct="0">
              <a:spcBef>
                <a:spcPct val="50000"/>
              </a:spcBef>
            </a:pPr>
            <a:r>
              <a:rPr lang="en-US" sz="1800">
                <a:solidFill>
                  <a:schemeClr val="tx1"/>
                </a:solidFill>
              </a:rPr>
              <a:t>	Step 2:  Create a User Profile</a:t>
            </a:r>
            <a:endParaRPr lang="en-US" sz="1800" i="1">
              <a:solidFill>
                <a:schemeClr val="tx1"/>
              </a:solidFill>
            </a:endParaRPr>
          </a:p>
        </p:txBody>
      </p:sp>
      <p:sp>
        <p:nvSpPr>
          <p:cNvPr id="26628" name="Title 5"/>
          <p:cNvSpPr>
            <a:spLocks noGrp="1"/>
          </p:cNvSpPr>
          <p:nvPr>
            <p:ph type="title"/>
          </p:nvPr>
        </p:nvSpPr>
        <p:spPr/>
        <p:txBody>
          <a:bodyPr/>
          <a:lstStyle/>
          <a:p>
            <a:pPr eaLnBrk="1" hangingPunct="1"/>
            <a:r>
              <a:rPr lang="en-US" smtClean="0"/>
              <a:t>Next steps</a:t>
            </a:r>
          </a:p>
        </p:txBody>
      </p:sp>
      <p:sp>
        <p:nvSpPr>
          <p:cNvPr id="26629" name="Slide Number Placeholder 4"/>
          <p:cNvSpPr>
            <a:spLocks noGrp="1"/>
          </p:cNvSpPr>
          <p:nvPr>
            <p:ph type="sldNum" sz="quarter" idx="10"/>
          </p:nvPr>
        </p:nvSpPr>
        <p:spPr>
          <a:noFill/>
        </p:spPr>
        <p:txBody>
          <a:bodyPr/>
          <a:lstStyle/>
          <a:p>
            <a:fld id="{850FCB17-1406-49F1-8167-2FE925945857}" type="slidenum">
              <a:rPr lang="en-US" smtClean="0">
                <a:ea typeface="ＭＳ Ｐゴシック"/>
                <a:cs typeface="ＭＳ Ｐゴシック"/>
              </a:rPr>
              <a:pPr/>
              <a:t>15</a:t>
            </a:fld>
            <a:endParaRPr lang="en-US" smtClean="0">
              <a:ea typeface="ＭＳ Ｐゴシック"/>
              <a:cs typeface="ＭＳ Ｐゴシック"/>
            </a:endParaRPr>
          </a:p>
        </p:txBody>
      </p:sp>
      <p:sp>
        <p:nvSpPr>
          <p:cNvPr id="26630" name="Rectangle 5"/>
          <p:cNvSpPr>
            <a:spLocks noChangeArrowheads="1"/>
          </p:cNvSpPr>
          <p:nvPr/>
        </p:nvSpPr>
        <p:spPr bwMode="auto">
          <a:xfrm>
            <a:off x="3048000" y="3962400"/>
            <a:ext cx="2819400" cy="228600"/>
          </a:xfrm>
          <a:prstGeom prst="rect">
            <a:avLst/>
          </a:prstGeom>
          <a:solidFill>
            <a:schemeClr val="bg1"/>
          </a:solidFill>
          <a:ln w="9525" algn="ctr">
            <a:noFill/>
            <a:round/>
            <a:headEnd/>
            <a:tailEnd/>
          </a:ln>
        </p:spPr>
        <p:txBody>
          <a:bodyPr/>
          <a:lstStyle/>
          <a:p>
            <a:pPr eaLnBrk="0" hangingPunct="0"/>
            <a:endParaRPr lang="en-US"/>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p:cNvSpPr>
            <a:spLocks noGrp="1"/>
          </p:cNvSpPr>
          <p:nvPr>
            <p:ph type="sldNum" sz="quarter" idx="10"/>
          </p:nvPr>
        </p:nvSpPr>
        <p:spPr>
          <a:noFill/>
        </p:spPr>
        <p:txBody>
          <a:bodyPr/>
          <a:lstStyle/>
          <a:p>
            <a:fld id="{F7354187-CF94-429E-AB67-113B83EC86CE}" type="slidenum">
              <a:rPr lang="en-US" smtClean="0">
                <a:ea typeface="ＭＳ Ｐゴシック"/>
                <a:cs typeface="ＭＳ Ｐゴシック"/>
              </a:rPr>
              <a:pPr/>
              <a:t>16</a:t>
            </a:fld>
            <a:endParaRPr lang="en-US" smtClean="0">
              <a:ea typeface="ＭＳ Ｐゴシック"/>
              <a:cs typeface="ＭＳ Ｐゴシック"/>
            </a:endParaRPr>
          </a:p>
        </p:txBody>
      </p:sp>
      <p:pic>
        <p:nvPicPr>
          <p:cNvPr id="27651" name="Picture 4"/>
          <p:cNvPicPr>
            <a:picLocks noChangeAspect="1" noChangeArrowheads="1"/>
          </p:cNvPicPr>
          <p:nvPr/>
        </p:nvPicPr>
        <p:blipFill>
          <a:blip r:embed="rId2" cstate="print"/>
          <a:srcRect/>
          <a:stretch>
            <a:fillRect/>
          </a:stretch>
        </p:blipFill>
        <p:spPr bwMode="auto">
          <a:xfrm>
            <a:off x="533400" y="1676400"/>
            <a:ext cx="8001000" cy="3630613"/>
          </a:xfrm>
          <a:prstGeom prst="rect">
            <a:avLst/>
          </a:prstGeom>
          <a:noFill/>
          <a:ln w="9525" algn="ctr">
            <a:noFill/>
            <a:miter lim="800000"/>
            <a:headEnd/>
            <a:tailEnd/>
          </a:ln>
        </p:spPr>
      </p:pic>
      <p:sp>
        <p:nvSpPr>
          <p:cNvPr id="27652" name="Rectangle 5"/>
          <p:cNvSpPr>
            <a:spLocks noGrp="1" noChangeArrowheads="1"/>
          </p:cNvSpPr>
          <p:nvPr>
            <p:ph type="title"/>
          </p:nvPr>
        </p:nvSpPr>
        <p:spPr/>
        <p:txBody>
          <a:bodyPr/>
          <a:lstStyle/>
          <a:p>
            <a:pPr eaLnBrk="1" hangingPunct="1"/>
            <a:r>
              <a:rPr lang="en-US" smtClean="0"/>
              <a:t>Read and accept the </a:t>
            </a:r>
            <a:r>
              <a:rPr lang="en-US" i="1" smtClean="0"/>
              <a:t>CEO</a:t>
            </a:r>
            <a:r>
              <a:rPr lang="en-US" smtClean="0"/>
              <a:t> Terms of Use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914400" y="6096000"/>
            <a:ext cx="8077200" cy="369888"/>
          </a:xfrm>
          <a:prstGeom prst="rect">
            <a:avLst/>
          </a:prstGeom>
          <a:noFill/>
          <a:ln w="9525">
            <a:noFill/>
            <a:miter lim="800000"/>
            <a:headEnd/>
            <a:tailEnd/>
          </a:ln>
        </p:spPr>
        <p:txBody>
          <a:bodyPr>
            <a:spAutoFit/>
          </a:bodyPr>
          <a:lstStyle/>
          <a:p>
            <a:pPr eaLnBrk="0" hangingPunct="0">
              <a:spcBef>
                <a:spcPct val="50000"/>
              </a:spcBef>
            </a:pPr>
            <a:r>
              <a:rPr lang="en-US" sz="1800" b="1">
                <a:solidFill>
                  <a:schemeClr val="tx1"/>
                </a:solidFill>
              </a:rPr>
              <a:t>Edit the Profile</a:t>
            </a:r>
            <a:r>
              <a:rPr lang="en-US" sz="1800">
                <a:solidFill>
                  <a:schemeClr val="tx1"/>
                </a:solidFill>
              </a:rPr>
              <a:t> so we can offer more personalized support</a:t>
            </a:r>
          </a:p>
        </p:txBody>
      </p:sp>
      <p:cxnSp>
        <p:nvCxnSpPr>
          <p:cNvPr id="28675" name="AutoShape 4"/>
          <p:cNvCxnSpPr>
            <a:cxnSpLocks noChangeShapeType="1"/>
          </p:cNvCxnSpPr>
          <p:nvPr/>
        </p:nvCxnSpPr>
        <p:spPr bwMode="auto">
          <a:xfrm rot="10800000" flipH="1" flipV="1">
            <a:off x="533400" y="3238500"/>
            <a:ext cx="1588" cy="1588"/>
          </a:xfrm>
          <a:prstGeom prst="bentConnector3">
            <a:avLst>
              <a:gd name="adj1" fmla="val -14400005"/>
            </a:avLst>
          </a:prstGeom>
          <a:noFill/>
          <a:ln w="9525">
            <a:noFill/>
            <a:miter lim="800000"/>
            <a:headEnd/>
            <a:tailEnd type="triangle" w="med" len="med"/>
          </a:ln>
        </p:spPr>
      </p:cxnSp>
      <p:pic>
        <p:nvPicPr>
          <p:cNvPr id="28676" name="Picture 7"/>
          <p:cNvPicPr>
            <a:picLocks noChangeAspect="1" noChangeArrowheads="1"/>
          </p:cNvPicPr>
          <p:nvPr/>
        </p:nvPicPr>
        <p:blipFill>
          <a:blip r:embed="rId2" cstate="print"/>
          <a:srcRect/>
          <a:stretch>
            <a:fillRect/>
          </a:stretch>
        </p:blipFill>
        <p:spPr bwMode="auto">
          <a:xfrm>
            <a:off x="1981200" y="228600"/>
            <a:ext cx="5189538" cy="5638800"/>
          </a:xfrm>
          <a:prstGeom prst="rect">
            <a:avLst/>
          </a:prstGeom>
          <a:noFill/>
          <a:ln w="9525">
            <a:noFill/>
            <a:miter lim="800000"/>
            <a:headEnd/>
            <a:tailEnd/>
          </a:ln>
        </p:spPr>
      </p:pic>
      <p:sp>
        <p:nvSpPr>
          <p:cNvPr id="28677" name="Slide Number Placeholder 4"/>
          <p:cNvSpPr>
            <a:spLocks noGrp="1"/>
          </p:cNvSpPr>
          <p:nvPr>
            <p:ph type="sldNum" sz="quarter" idx="10"/>
          </p:nvPr>
        </p:nvSpPr>
        <p:spPr>
          <a:noFill/>
        </p:spPr>
        <p:txBody>
          <a:bodyPr/>
          <a:lstStyle/>
          <a:p>
            <a:fld id="{DE5EAD54-9D7C-4FD7-BBCF-D9BC82DF9032}" type="slidenum">
              <a:rPr lang="en-US" smtClean="0">
                <a:ea typeface="ＭＳ Ｐゴシック"/>
                <a:cs typeface="ＭＳ Ｐゴシック"/>
              </a:rPr>
              <a:pPr/>
              <a:t>17</a:t>
            </a:fld>
            <a:endParaRPr lang="en-US" smtClean="0">
              <a:ea typeface="ＭＳ Ｐゴシック"/>
              <a:cs typeface="ＭＳ Ｐゴシック"/>
            </a:endParaRP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7239000" y="914400"/>
            <a:ext cx="184150" cy="338138"/>
          </a:xfrm>
          <a:prstGeom prst="rect">
            <a:avLst/>
          </a:prstGeom>
          <a:solidFill>
            <a:schemeClr val="bg1"/>
          </a:solidFill>
          <a:ln w="9525">
            <a:noFill/>
            <a:miter lim="800000"/>
            <a:headEnd/>
            <a:tailEnd/>
          </a:ln>
        </p:spPr>
        <p:txBody>
          <a:bodyPr wrap="none" anchor="ctr">
            <a:spAutoFit/>
          </a:bodyPr>
          <a:lstStyle/>
          <a:p>
            <a:pPr eaLnBrk="0" hangingPunct="0"/>
            <a:endParaRPr lang="en-US"/>
          </a:p>
        </p:txBody>
      </p:sp>
      <p:sp>
        <p:nvSpPr>
          <p:cNvPr id="29699" name="Rectangle 3"/>
          <p:cNvSpPr>
            <a:spLocks noChangeArrowheads="1"/>
          </p:cNvSpPr>
          <p:nvPr/>
        </p:nvSpPr>
        <p:spPr bwMode="auto">
          <a:xfrm>
            <a:off x="7467600" y="990600"/>
            <a:ext cx="184150" cy="338138"/>
          </a:xfrm>
          <a:prstGeom prst="rect">
            <a:avLst/>
          </a:prstGeom>
          <a:solidFill>
            <a:schemeClr val="bg1"/>
          </a:solidFill>
          <a:ln w="9525">
            <a:noFill/>
            <a:miter lim="800000"/>
            <a:headEnd/>
            <a:tailEnd/>
          </a:ln>
        </p:spPr>
        <p:txBody>
          <a:bodyPr wrap="none" anchor="ctr">
            <a:spAutoFit/>
          </a:bodyPr>
          <a:lstStyle/>
          <a:p>
            <a:pPr eaLnBrk="0" hangingPunct="0"/>
            <a:endParaRPr lang="en-US"/>
          </a:p>
        </p:txBody>
      </p:sp>
      <p:sp>
        <p:nvSpPr>
          <p:cNvPr id="29700" name="Rectangle 4"/>
          <p:cNvSpPr>
            <a:spLocks noChangeArrowheads="1"/>
          </p:cNvSpPr>
          <p:nvPr/>
        </p:nvSpPr>
        <p:spPr bwMode="auto">
          <a:xfrm>
            <a:off x="1524000" y="990600"/>
            <a:ext cx="184150" cy="338138"/>
          </a:xfrm>
          <a:prstGeom prst="rect">
            <a:avLst/>
          </a:prstGeom>
          <a:solidFill>
            <a:schemeClr val="bg1"/>
          </a:solidFill>
          <a:ln w="9525">
            <a:noFill/>
            <a:miter lim="800000"/>
            <a:headEnd/>
            <a:tailEnd/>
          </a:ln>
        </p:spPr>
        <p:txBody>
          <a:bodyPr wrap="none" anchor="ctr">
            <a:spAutoFit/>
          </a:bodyPr>
          <a:lstStyle/>
          <a:p>
            <a:pPr eaLnBrk="0" hangingPunct="0"/>
            <a:endParaRPr lang="en-US"/>
          </a:p>
        </p:txBody>
      </p:sp>
      <p:sp>
        <p:nvSpPr>
          <p:cNvPr id="29701" name="Rectangle 5"/>
          <p:cNvSpPr>
            <a:spLocks noChangeArrowheads="1"/>
          </p:cNvSpPr>
          <p:nvPr/>
        </p:nvSpPr>
        <p:spPr bwMode="auto">
          <a:xfrm>
            <a:off x="1600200" y="990600"/>
            <a:ext cx="184150" cy="338138"/>
          </a:xfrm>
          <a:prstGeom prst="rect">
            <a:avLst/>
          </a:prstGeom>
          <a:solidFill>
            <a:schemeClr val="bg1"/>
          </a:solidFill>
          <a:ln w="9525">
            <a:noFill/>
            <a:miter lim="800000"/>
            <a:headEnd/>
            <a:tailEnd/>
          </a:ln>
        </p:spPr>
        <p:txBody>
          <a:bodyPr wrap="none" anchor="ctr">
            <a:spAutoFit/>
          </a:bodyPr>
          <a:lstStyle/>
          <a:p>
            <a:pPr eaLnBrk="0" hangingPunct="0"/>
            <a:endParaRPr lang="en-US"/>
          </a:p>
        </p:txBody>
      </p:sp>
      <p:pic>
        <p:nvPicPr>
          <p:cNvPr id="29702" name="Picture 6"/>
          <p:cNvPicPr>
            <a:picLocks noChangeAspect="1" noChangeArrowheads="1"/>
          </p:cNvPicPr>
          <p:nvPr/>
        </p:nvPicPr>
        <p:blipFill>
          <a:blip r:embed="rId2" cstate="print"/>
          <a:srcRect/>
          <a:stretch>
            <a:fillRect/>
          </a:stretch>
        </p:blipFill>
        <p:spPr bwMode="auto">
          <a:xfrm>
            <a:off x="1066800" y="457200"/>
            <a:ext cx="6858000" cy="5962650"/>
          </a:xfrm>
          <a:prstGeom prst="rect">
            <a:avLst/>
          </a:prstGeom>
          <a:noFill/>
          <a:ln w="9525">
            <a:noFill/>
            <a:miter lim="800000"/>
            <a:headEnd/>
            <a:tailEnd/>
          </a:ln>
        </p:spPr>
      </p:pic>
      <p:sp>
        <p:nvSpPr>
          <p:cNvPr id="29703" name="Slide Number Placeholder 6"/>
          <p:cNvSpPr>
            <a:spLocks noGrp="1"/>
          </p:cNvSpPr>
          <p:nvPr>
            <p:ph type="sldNum" sz="quarter" idx="10"/>
          </p:nvPr>
        </p:nvSpPr>
        <p:spPr>
          <a:noFill/>
        </p:spPr>
        <p:txBody>
          <a:bodyPr/>
          <a:lstStyle/>
          <a:p>
            <a:fld id="{FB9142E3-6FAE-4012-86A6-BC1941EBC224}" type="slidenum">
              <a:rPr lang="en-US" smtClean="0">
                <a:ea typeface="ＭＳ Ｐゴシック"/>
                <a:cs typeface="ＭＳ Ｐゴシック"/>
              </a:rPr>
              <a:pPr/>
              <a:t>18</a:t>
            </a:fld>
            <a:endParaRPr lang="en-US" smtClean="0">
              <a:ea typeface="ＭＳ Ｐゴシック"/>
              <a:cs typeface="ＭＳ Ｐゴシック"/>
            </a:endParaRPr>
          </a:p>
        </p:txBody>
      </p:sp>
      <p:sp>
        <p:nvSpPr>
          <p:cNvPr id="29704" name="Rectangle 7"/>
          <p:cNvSpPr>
            <a:spLocks noChangeArrowheads="1"/>
          </p:cNvSpPr>
          <p:nvPr/>
        </p:nvSpPr>
        <p:spPr bwMode="auto">
          <a:xfrm>
            <a:off x="7696200" y="4191000"/>
            <a:ext cx="228600" cy="152400"/>
          </a:xfrm>
          <a:prstGeom prst="rect">
            <a:avLst/>
          </a:prstGeom>
          <a:solidFill>
            <a:schemeClr val="bg1"/>
          </a:solidFill>
          <a:ln w="9525" algn="ctr">
            <a:noFill/>
            <a:round/>
            <a:headEnd/>
            <a:tailEnd/>
          </a:ln>
        </p:spPr>
        <p:txBody>
          <a:bodyPr/>
          <a:lstStyle/>
          <a:p>
            <a:pPr eaLnBrk="0" hangingPunct="0"/>
            <a:endParaRPr lang="en-US"/>
          </a:p>
        </p:txBody>
      </p:sp>
      <p:sp>
        <p:nvSpPr>
          <p:cNvPr id="29705" name="Rectangle 8"/>
          <p:cNvSpPr>
            <a:spLocks noChangeArrowheads="1"/>
          </p:cNvSpPr>
          <p:nvPr/>
        </p:nvSpPr>
        <p:spPr bwMode="auto">
          <a:xfrm>
            <a:off x="1066800" y="4191000"/>
            <a:ext cx="46038" cy="152400"/>
          </a:xfrm>
          <a:prstGeom prst="rect">
            <a:avLst/>
          </a:prstGeom>
          <a:solidFill>
            <a:schemeClr val="bg1"/>
          </a:solidFill>
          <a:ln w="9525" algn="ctr">
            <a:noFill/>
            <a:round/>
            <a:headEnd/>
            <a:tailEnd/>
          </a:ln>
        </p:spPr>
        <p:txBody>
          <a:bodyPr/>
          <a:lstStyle/>
          <a:p>
            <a:pPr eaLnBrk="0" hangingPunct="0"/>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3"/>
          <p:cNvSpPr>
            <a:spLocks noGrp="1"/>
          </p:cNvSpPr>
          <p:nvPr>
            <p:ph type="title"/>
          </p:nvPr>
        </p:nvSpPr>
        <p:spPr/>
        <p:txBody>
          <a:bodyPr/>
          <a:lstStyle/>
          <a:p>
            <a:pPr eaLnBrk="1" hangingPunct="1"/>
            <a:r>
              <a:rPr lang="en-US" smtClean="0"/>
              <a:t>CEO Home Page</a:t>
            </a:r>
          </a:p>
        </p:txBody>
      </p:sp>
      <p:sp>
        <p:nvSpPr>
          <p:cNvPr id="14339" name="Slide Number Placeholder 12"/>
          <p:cNvSpPr>
            <a:spLocks noGrp="1"/>
          </p:cNvSpPr>
          <p:nvPr>
            <p:ph type="sldNum" sz="quarter" idx="10"/>
          </p:nvPr>
        </p:nvSpPr>
        <p:spPr>
          <a:noFill/>
        </p:spPr>
        <p:txBody>
          <a:bodyPr/>
          <a:lstStyle/>
          <a:p>
            <a:pPr fontAlgn="base">
              <a:spcBef>
                <a:spcPct val="0"/>
              </a:spcBef>
              <a:spcAft>
                <a:spcPct val="0"/>
              </a:spcAft>
            </a:pPr>
            <a:fld id="{3DF6DC0F-5B79-494E-8D21-57DBDBA8DA01}" type="slidenum">
              <a:rPr lang="en-US" smtClean="0">
                <a:ea typeface="ＭＳ Ｐゴシック"/>
                <a:cs typeface="ＭＳ Ｐゴシック"/>
              </a:rPr>
              <a:pPr fontAlgn="base">
                <a:spcBef>
                  <a:spcPct val="0"/>
                </a:spcBef>
                <a:spcAft>
                  <a:spcPct val="0"/>
                </a:spcAft>
              </a:pPr>
              <a:t>19</a:t>
            </a:fld>
            <a:endParaRPr lang="en-US" smtClean="0">
              <a:ea typeface="ＭＳ Ｐゴシック"/>
              <a:cs typeface="ＭＳ Ｐゴシック"/>
            </a:endParaRPr>
          </a:p>
        </p:txBody>
      </p:sp>
      <p:sp>
        <p:nvSpPr>
          <p:cNvPr id="14340" name="Text Box 3"/>
          <p:cNvSpPr txBox="1">
            <a:spLocks noChangeArrowheads="1"/>
          </p:cNvSpPr>
          <p:nvPr/>
        </p:nvSpPr>
        <p:spPr bwMode="auto">
          <a:xfrm>
            <a:off x="4191000" y="3886200"/>
            <a:ext cx="1143000" cy="457200"/>
          </a:xfrm>
          <a:prstGeom prst="rect">
            <a:avLst/>
          </a:prstGeom>
          <a:noFill/>
          <a:ln w="9525">
            <a:noFill/>
            <a:miter lim="800000"/>
            <a:headEnd/>
            <a:tailEnd/>
          </a:ln>
        </p:spPr>
        <p:txBody>
          <a:bodyPr>
            <a:spAutoFit/>
          </a:bodyPr>
          <a:lstStyle/>
          <a:p>
            <a:pPr>
              <a:spcBef>
                <a:spcPct val="50000"/>
              </a:spcBef>
            </a:pPr>
            <a:endParaRPr lang="en-US" sz="2400">
              <a:solidFill>
                <a:srgbClr val="000000"/>
              </a:solidFill>
              <a:latin typeface="Times New Roman" pitchFamily="18" charset="0"/>
            </a:endParaRPr>
          </a:p>
        </p:txBody>
      </p:sp>
      <p:sp>
        <p:nvSpPr>
          <p:cNvPr id="14341" name="Text Box 4"/>
          <p:cNvSpPr txBox="1">
            <a:spLocks noChangeArrowheads="1"/>
          </p:cNvSpPr>
          <p:nvPr/>
        </p:nvSpPr>
        <p:spPr bwMode="auto">
          <a:xfrm>
            <a:off x="4191000" y="3962400"/>
            <a:ext cx="1143000" cy="457200"/>
          </a:xfrm>
          <a:prstGeom prst="rect">
            <a:avLst/>
          </a:prstGeom>
          <a:noFill/>
          <a:ln w="9525">
            <a:noFill/>
            <a:miter lim="800000"/>
            <a:headEnd/>
            <a:tailEnd/>
          </a:ln>
        </p:spPr>
        <p:txBody>
          <a:bodyPr>
            <a:spAutoFit/>
          </a:bodyPr>
          <a:lstStyle/>
          <a:p>
            <a:pPr>
              <a:spcBef>
                <a:spcPct val="50000"/>
              </a:spcBef>
            </a:pPr>
            <a:endParaRPr lang="en-US" sz="2400">
              <a:solidFill>
                <a:srgbClr val="000000"/>
              </a:solidFill>
              <a:latin typeface="Times New Roman" pitchFamily="18" charset="0"/>
            </a:endParaRPr>
          </a:p>
        </p:txBody>
      </p:sp>
      <p:sp>
        <p:nvSpPr>
          <p:cNvPr id="14342" name="Text Box 5"/>
          <p:cNvSpPr txBox="1">
            <a:spLocks noChangeArrowheads="1"/>
          </p:cNvSpPr>
          <p:nvPr/>
        </p:nvSpPr>
        <p:spPr bwMode="auto">
          <a:xfrm>
            <a:off x="4191000" y="3962400"/>
            <a:ext cx="1371600" cy="457200"/>
          </a:xfrm>
          <a:prstGeom prst="rect">
            <a:avLst/>
          </a:prstGeom>
          <a:noFill/>
          <a:ln w="9525">
            <a:noFill/>
            <a:miter lim="800000"/>
            <a:headEnd/>
            <a:tailEnd/>
          </a:ln>
        </p:spPr>
        <p:txBody>
          <a:bodyPr>
            <a:spAutoFit/>
          </a:bodyPr>
          <a:lstStyle/>
          <a:p>
            <a:pPr>
              <a:spcBef>
                <a:spcPct val="50000"/>
              </a:spcBef>
            </a:pPr>
            <a:endParaRPr lang="en-US" sz="2400">
              <a:solidFill>
                <a:srgbClr val="000000"/>
              </a:solidFill>
              <a:latin typeface="Times New Roman" pitchFamily="18" charset="0"/>
            </a:endParaRPr>
          </a:p>
        </p:txBody>
      </p:sp>
      <p:sp>
        <p:nvSpPr>
          <p:cNvPr id="14343" name="Text Box 6"/>
          <p:cNvSpPr txBox="1">
            <a:spLocks noChangeArrowheads="1"/>
          </p:cNvSpPr>
          <p:nvPr/>
        </p:nvSpPr>
        <p:spPr bwMode="auto">
          <a:xfrm>
            <a:off x="4648200" y="4191000"/>
            <a:ext cx="914400" cy="457200"/>
          </a:xfrm>
          <a:prstGeom prst="rect">
            <a:avLst/>
          </a:prstGeom>
          <a:noFill/>
          <a:ln w="9525">
            <a:noFill/>
            <a:miter lim="800000"/>
            <a:headEnd/>
            <a:tailEnd/>
          </a:ln>
        </p:spPr>
        <p:txBody>
          <a:bodyPr>
            <a:spAutoFit/>
          </a:bodyPr>
          <a:lstStyle/>
          <a:p>
            <a:pPr>
              <a:spcBef>
                <a:spcPct val="50000"/>
              </a:spcBef>
            </a:pPr>
            <a:endParaRPr lang="en-US" sz="2400">
              <a:solidFill>
                <a:srgbClr val="000000"/>
              </a:solidFill>
              <a:latin typeface="Times New Roman" pitchFamily="18" charset="0"/>
            </a:endParaRPr>
          </a:p>
        </p:txBody>
      </p:sp>
      <p:sp>
        <p:nvSpPr>
          <p:cNvPr id="14344" name="Line 7"/>
          <p:cNvSpPr>
            <a:spLocks noChangeShapeType="1"/>
          </p:cNvSpPr>
          <p:nvPr/>
        </p:nvSpPr>
        <p:spPr bwMode="auto">
          <a:xfrm flipH="1" flipV="1">
            <a:off x="990600" y="3124200"/>
            <a:ext cx="990600" cy="1905000"/>
          </a:xfrm>
          <a:prstGeom prst="line">
            <a:avLst/>
          </a:prstGeom>
          <a:noFill/>
          <a:ln w="9525">
            <a:noFill/>
            <a:round/>
            <a:headEnd/>
            <a:tailEnd type="triangle" w="med" len="med"/>
          </a:ln>
        </p:spPr>
        <p:txBody>
          <a:bodyPr>
            <a:spAutoFit/>
          </a:bodyPr>
          <a:lstStyle/>
          <a:p>
            <a:endParaRPr lang="en-US"/>
          </a:p>
        </p:txBody>
      </p:sp>
      <p:sp>
        <p:nvSpPr>
          <p:cNvPr id="14345" name="Line 8"/>
          <p:cNvSpPr>
            <a:spLocks noChangeShapeType="1"/>
          </p:cNvSpPr>
          <p:nvPr/>
        </p:nvSpPr>
        <p:spPr bwMode="auto">
          <a:xfrm flipV="1">
            <a:off x="2667000" y="3962400"/>
            <a:ext cx="0" cy="1143000"/>
          </a:xfrm>
          <a:prstGeom prst="line">
            <a:avLst/>
          </a:prstGeom>
          <a:noFill/>
          <a:ln w="9525">
            <a:noFill/>
            <a:round/>
            <a:headEnd/>
            <a:tailEnd type="triangle" w="med" len="med"/>
          </a:ln>
        </p:spPr>
        <p:txBody>
          <a:bodyPr>
            <a:spAutoFit/>
          </a:bodyPr>
          <a:lstStyle/>
          <a:p>
            <a:endParaRPr lang="en-US"/>
          </a:p>
        </p:txBody>
      </p:sp>
      <p:pic>
        <p:nvPicPr>
          <p:cNvPr id="14346" name="Picture 8"/>
          <p:cNvPicPr>
            <a:picLocks noChangeAspect="1" noChangeArrowheads="1"/>
          </p:cNvPicPr>
          <p:nvPr/>
        </p:nvPicPr>
        <p:blipFill>
          <a:blip r:embed="rId2" cstate="print"/>
          <a:srcRect/>
          <a:stretch>
            <a:fillRect/>
          </a:stretch>
        </p:blipFill>
        <p:spPr bwMode="auto">
          <a:xfrm>
            <a:off x="152400" y="838200"/>
            <a:ext cx="5410200" cy="1019175"/>
          </a:xfrm>
          <a:prstGeom prst="rect">
            <a:avLst/>
          </a:prstGeom>
          <a:noFill/>
          <a:ln w="9525">
            <a:noFill/>
            <a:miter lim="800000"/>
            <a:headEnd/>
            <a:tailEnd/>
          </a:ln>
        </p:spPr>
      </p:pic>
      <p:pic>
        <p:nvPicPr>
          <p:cNvPr id="14347" name="Picture 10"/>
          <p:cNvPicPr>
            <a:picLocks noChangeAspect="1" noChangeArrowheads="1"/>
          </p:cNvPicPr>
          <p:nvPr/>
        </p:nvPicPr>
        <p:blipFill>
          <a:blip r:embed="rId3" cstate="print"/>
          <a:srcRect/>
          <a:stretch>
            <a:fillRect/>
          </a:stretch>
        </p:blipFill>
        <p:spPr bwMode="auto">
          <a:xfrm>
            <a:off x="5562600" y="838200"/>
            <a:ext cx="3276600" cy="647700"/>
          </a:xfrm>
          <a:prstGeom prst="rect">
            <a:avLst/>
          </a:prstGeom>
          <a:noFill/>
          <a:ln w="9525">
            <a:noFill/>
            <a:miter lim="800000"/>
            <a:headEnd/>
            <a:tailEnd/>
          </a:ln>
        </p:spPr>
      </p:pic>
      <p:pic>
        <p:nvPicPr>
          <p:cNvPr id="14348" name="Picture 11"/>
          <p:cNvPicPr>
            <a:picLocks noChangeAspect="1" noChangeArrowheads="1"/>
          </p:cNvPicPr>
          <p:nvPr/>
        </p:nvPicPr>
        <p:blipFill>
          <a:blip r:embed="rId4" cstate="print"/>
          <a:srcRect/>
          <a:stretch>
            <a:fillRect/>
          </a:stretch>
        </p:blipFill>
        <p:spPr bwMode="auto">
          <a:xfrm>
            <a:off x="152400" y="1828800"/>
            <a:ext cx="8686800" cy="4449763"/>
          </a:xfrm>
          <a:prstGeom prst="rect">
            <a:avLst/>
          </a:prstGeom>
          <a:noFill/>
          <a:ln w="9525">
            <a:noFill/>
            <a:miter lim="800000"/>
            <a:headEnd/>
            <a:tailEnd/>
          </a:ln>
        </p:spPr>
      </p:pic>
      <p:sp>
        <p:nvSpPr>
          <p:cNvPr id="14349" name="Text Box 14"/>
          <p:cNvSpPr txBox="1">
            <a:spLocks noChangeArrowheads="1"/>
          </p:cNvSpPr>
          <p:nvPr/>
        </p:nvSpPr>
        <p:spPr bwMode="auto">
          <a:xfrm>
            <a:off x="2057400" y="3657600"/>
            <a:ext cx="6096000" cy="523875"/>
          </a:xfrm>
          <a:prstGeom prst="rect">
            <a:avLst/>
          </a:prstGeom>
          <a:noFill/>
          <a:ln w="9525">
            <a:noFill/>
            <a:miter lim="800000"/>
            <a:headEnd/>
            <a:tailEnd/>
          </a:ln>
        </p:spPr>
        <p:txBody>
          <a:bodyPr>
            <a:spAutoFit/>
          </a:bodyPr>
          <a:lstStyle/>
          <a:p>
            <a:pPr eaLnBrk="0" hangingPunct="0">
              <a:spcBef>
                <a:spcPct val="50000"/>
              </a:spcBef>
            </a:pPr>
            <a:r>
              <a:rPr lang="en-US" sz="1400" dirty="0">
                <a:solidFill>
                  <a:srgbClr val="080808"/>
                </a:solidFill>
                <a:latin typeface="Verdana" pitchFamily="34" charset="0"/>
              </a:rPr>
              <a:t>Select</a:t>
            </a:r>
            <a:r>
              <a:rPr lang="en-US" sz="1400" dirty="0">
                <a:solidFill>
                  <a:srgbClr val="626366"/>
                </a:solidFill>
                <a:latin typeface="Verdana" pitchFamily="34" charset="0"/>
              </a:rPr>
              <a:t> </a:t>
            </a:r>
            <a:r>
              <a:rPr lang="en-US" sz="1400" u="sng" dirty="0">
                <a:solidFill>
                  <a:srgbClr val="BB0826"/>
                </a:solidFill>
                <a:latin typeface="Verdana" pitchFamily="34" charset="0"/>
              </a:rPr>
              <a:t>Commercial Card Expense Reporting</a:t>
            </a:r>
            <a:r>
              <a:rPr lang="en-US" sz="1400" dirty="0">
                <a:solidFill>
                  <a:srgbClr val="BB0826"/>
                </a:solidFill>
                <a:latin typeface="Verdana" pitchFamily="34" charset="0"/>
              </a:rPr>
              <a:t> </a:t>
            </a:r>
            <a:r>
              <a:rPr lang="en-US" sz="1400" dirty="0">
                <a:solidFill>
                  <a:srgbClr val="000000"/>
                </a:solidFill>
                <a:latin typeface="Verdana" pitchFamily="34" charset="0"/>
              </a:rPr>
              <a:t>from the “my services” menu, or sign up for Automatic </a:t>
            </a:r>
            <a:r>
              <a:rPr lang="en-US" sz="1400" dirty="0" smtClean="0">
                <a:solidFill>
                  <a:srgbClr val="000000"/>
                </a:solidFill>
                <a:latin typeface="Verdana" pitchFamily="34" charset="0"/>
              </a:rPr>
              <a:t>Access</a:t>
            </a:r>
            <a:endParaRPr lang="en-US" sz="1400" dirty="0">
              <a:solidFill>
                <a:srgbClr val="626366"/>
              </a:solidFill>
              <a:latin typeface="Verdana" pitchFamily="34" charset="0"/>
            </a:endParaRPr>
          </a:p>
        </p:txBody>
      </p:sp>
      <p:cxnSp>
        <p:nvCxnSpPr>
          <p:cNvPr id="14350" name="Straight Arrow Connector 23"/>
          <p:cNvCxnSpPr>
            <a:cxnSpLocks noChangeShapeType="1"/>
          </p:cNvCxnSpPr>
          <p:nvPr/>
        </p:nvCxnSpPr>
        <p:spPr bwMode="auto">
          <a:xfrm flipH="1" flipV="1">
            <a:off x="914400" y="2514600"/>
            <a:ext cx="1143000" cy="1295400"/>
          </a:xfrm>
          <a:prstGeom prst="straightConnector1">
            <a:avLst/>
          </a:prstGeom>
          <a:noFill/>
          <a:ln w="19050" algn="ctr">
            <a:solidFill>
              <a:srgbClr val="080808"/>
            </a:solidFill>
            <a:round/>
            <a:headEnd/>
            <a:tailEnd type="arrow" w="med" len="med"/>
          </a:ln>
        </p:spPr>
      </p:cxnSp>
      <p:pic>
        <p:nvPicPr>
          <p:cNvPr id="14351" name="Picture 18"/>
          <p:cNvPicPr>
            <a:picLocks noChangeAspect="1" noChangeArrowheads="1"/>
          </p:cNvPicPr>
          <p:nvPr/>
        </p:nvPicPr>
        <p:blipFill>
          <a:blip r:embed="rId5" cstate="print"/>
          <a:srcRect/>
          <a:stretch>
            <a:fillRect/>
          </a:stretch>
        </p:blipFill>
        <p:spPr bwMode="auto">
          <a:xfrm>
            <a:off x="5181600" y="1447800"/>
            <a:ext cx="3657600" cy="381000"/>
          </a:xfrm>
          <a:prstGeom prst="rect">
            <a:avLst/>
          </a:prstGeom>
          <a:noFill/>
          <a:ln w="9525">
            <a:noFill/>
            <a:miter lim="800000"/>
            <a:headEnd/>
            <a:tailEnd/>
          </a:ln>
        </p:spPr>
      </p:pic>
      <p:sp>
        <p:nvSpPr>
          <p:cNvPr id="14352" name="Rectangle 4"/>
          <p:cNvSpPr>
            <a:spLocks noChangeArrowheads="1"/>
          </p:cNvSpPr>
          <p:nvPr/>
        </p:nvSpPr>
        <p:spPr bwMode="auto">
          <a:xfrm>
            <a:off x="2057400" y="4191000"/>
            <a:ext cx="3228975" cy="307975"/>
          </a:xfrm>
          <a:prstGeom prst="rect">
            <a:avLst/>
          </a:prstGeom>
          <a:noFill/>
          <a:ln w="9525">
            <a:noFill/>
            <a:miter lim="800000"/>
            <a:headEnd/>
            <a:tailEnd/>
          </a:ln>
        </p:spPr>
        <p:txBody>
          <a:bodyPr wrap="none">
            <a:spAutoFit/>
          </a:bodyPr>
          <a:lstStyle/>
          <a:p>
            <a:pPr eaLnBrk="0" hangingPunct="0">
              <a:spcBef>
                <a:spcPct val="50000"/>
              </a:spcBef>
            </a:pPr>
            <a:r>
              <a:rPr lang="en-US" sz="1400">
                <a:solidFill>
                  <a:srgbClr val="000000"/>
                </a:solidFill>
                <a:latin typeface="Verdana" pitchFamily="34" charset="0"/>
              </a:rPr>
              <a:t>Click for a listing of online classes</a:t>
            </a:r>
          </a:p>
        </p:txBody>
      </p:sp>
      <p:cxnSp>
        <p:nvCxnSpPr>
          <p:cNvPr id="14353" name="Straight Arrow Connector 18"/>
          <p:cNvCxnSpPr>
            <a:cxnSpLocks noChangeShapeType="1"/>
            <a:stCxn id="14352" idx="1"/>
          </p:cNvCxnSpPr>
          <p:nvPr/>
        </p:nvCxnSpPr>
        <p:spPr bwMode="auto">
          <a:xfrm flipH="1" flipV="1">
            <a:off x="1143000" y="4191000"/>
            <a:ext cx="914400" cy="153988"/>
          </a:xfrm>
          <a:prstGeom prst="straightConnector1">
            <a:avLst/>
          </a:prstGeom>
          <a:noFill/>
          <a:ln w="19050" algn="ctr">
            <a:solidFill>
              <a:schemeClr val="tx1"/>
            </a:solidFill>
            <a:round/>
            <a:headEnd/>
            <a:tailEnd type="arrow" w="med" len="med"/>
          </a:ln>
        </p:spPr>
      </p:cxnSp>
      <p:sp>
        <p:nvSpPr>
          <p:cNvPr id="14354" name="Text Box 5"/>
          <p:cNvSpPr txBox="1">
            <a:spLocks noChangeArrowheads="1"/>
          </p:cNvSpPr>
          <p:nvPr/>
        </p:nvSpPr>
        <p:spPr bwMode="auto">
          <a:xfrm>
            <a:off x="2057400" y="4495800"/>
            <a:ext cx="5867400" cy="1830388"/>
          </a:xfrm>
          <a:prstGeom prst="rect">
            <a:avLst/>
          </a:prstGeom>
          <a:noFill/>
          <a:ln w="9525">
            <a:noFill/>
            <a:miter lim="800000"/>
            <a:headEnd/>
            <a:tailEnd/>
          </a:ln>
        </p:spPr>
        <p:txBody>
          <a:bodyPr>
            <a:spAutoFit/>
          </a:bodyPr>
          <a:lstStyle/>
          <a:p>
            <a:pPr eaLnBrk="0" hangingPunct="0">
              <a:spcBef>
                <a:spcPct val="50000"/>
              </a:spcBef>
            </a:pPr>
            <a:r>
              <a:rPr lang="en-US" sz="900" b="1">
                <a:solidFill>
                  <a:srgbClr val="BB0826"/>
                </a:solidFill>
                <a:latin typeface="Verdana" pitchFamily="34" charset="0"/>
              </a:rPr>
              <a:t>Attend free training calls through Wells Fargo’s Treasury Management University</a:t>
            </a:r>
          </a:p>
          <a:p>
            <a:pPr eaLnBrk="0" hangingPunct="0">
              <a:lnSpc>
                <a:spcPct val="5000"/>
              </a:lnSpc>
              <a:spcBef>
                <a:spcPct val="50000"/>
              </a:spcBef>
            </a:pPr>
            <a:endParaRPr lang="en-US" sz="900">
              <a:solidFill>
                <a:srgbClr val="000000"/>
              </a:solidFill>
              <a:latin typeface="Verdana" pitchFamily="34" charset="0"/>
            </a:endParaRPr>
          </a:p>
          <a:p>
            <a:pPr eaLnBrk="0" hangingPunct="0">
              <a:lnSpc>
                <a:spcPct val="115000"/>
              </a:lnSpc>
              <a:spcBef>
                <a:spcPct val="50000"/>
              </a:spcBef>
            </a:pPr>
            <a:r>
              <a:rPr lang="en-US" sz="900">
                <a:solidFill>
                  <a:srgbClr val="000000"/>
                </a:solidFill>
                <a:latin typeface="Verdana" pitchFamily="34" charset="0"/>
              </a:rPr>
              <a:t>Calls will last no more than one hour and include ample time for your questions.  You will learn how to:</a:t>
            </a:r>
          </a:p>
          <a:p>
            <a:pPr lvl="1" eaLnBrk="0" hangingPunct="0">
              <a:spcBef>
                <a:spcPct val="50000"/>
              </a:spcBef>
              <a:buFontTx/>
              <a:buChar char="•"/>
            </a:pPr>
            <a:r>
              <a:rPr lang="en-US" sz="900">
                <a:solidFill>
                  <a:srgbClr val="000000"/>
                </a:solidFill>
                <a:latin typeface="Verdana" pitchFamily="34" charset="0"/>
              </a:rPr>
              <a:t>  Sign on to the Commercial Electronic Office (CEO) portal and begin a CCER session</a:t>
            </a:r>
          </a:p>
          <a:p>
            <a:pPr lvl="1" eaLnBrk="0" hangingPunct="0">
              <a:spcBef>
                <a:spcPct val="50000"/>
              </a:spcBef>
              <a:buFontTx/>
              <a:buChar char="•"/>
            </a:pPr>
            <a:r>
              <a:rPr lang="en-US" sz="900">
                <a:solidFill>
                  <a:srgbClr val="000000"/>
                </a:solidFill>
                <a:latin typeface="Verdana" pitchFamily="34" charset="0"/>
              </a:rPr>
              <a:t>  Review current and previous statements and cycle-to-date transactions</a:t>
            </a:r>
          </a:p>
          <a:p>
            <a:pPr lvl="1" eaLnBrk="0" hangingPunct="0">
              <a:spcBef>
                <a:spcPct val="50000"/>
              </a:spcBef>
              <a:buFontTx/>
              <a:buChar char="•"/>
            </a:pPr>
            <a:r>
              <a:rPr lang="en-US" sz="900">
                <a:solidFill>
                  <a:srgbClr val="000000"/>
                </a:solidFill>
                <a:latin typeface="Verdana" pitchFamily="34" charset="0"/>
              </a:rPr>
              <a:t>  Manage your transactions (adding descriptions, reclassifying, splitting and more)</a:t>
            </a:r>
          </a:p>
          <a:p>
            <a:pPr lvl="1" eaLnBrk="0" hangingPunct="0">
              <a:spcBef>
                <a:spcPct val="50000"/>
              </a:spcBef>
              <a:buFontTx/>
              <a:buChar char="•"/>
            </a:pPr>
            <a:r>
              <a:rPr lang="en-US" sz="900">
                <a:solidFill>
                  <a:srgbClr val="000000"/>
                </a:solidFill>
                <a:latin typeface="Verdana" pitchFamily="34" charset="0"/>
              </a:rPr>
              <a:t>  View your personal profile, reports and other information</a:t>
            </a:r>
          </a:p>
          <a:p>
            <a:pPr eaLnBrk="0" hangingPunct="0">
              <a:lnSpc>
                <a:spcPct val="5000"/>
              </a:lnSpc>
              <a:spcBef>
                <a:spcPct val="65000"/>
              </a:spcBef>
            </a:pPr>
            <a:endParaRPr lang="en-US" sz="900">
              <a:solidFill>
                <a:srgbClr val="000000"/>
              </a:solidFill>
              <a:latin typeface="Verdana" pitchFamily="34" charset="0"/>
            </a:endParaRPr>
          </a:p>
          <a:p>
            <a:pPr eaLnBrk="0" hangingPunct="0">
              <a:spcBef>
                <a:spcPct val="50000"/>
              </a:spcBef>
            </a:pPr>
            <a:r>
              <a:rPr lang="en-US" sz="900">
                <a:solidFill>
                  <a:srgbClr val="000000"/>
                </a:solidFill>
                <a:latin typeface="Verdana" pitchFamily="34" charset="0"/>
              </a:rPr>
              <a:t>For the best training experience, we recommend using a high-speed connection during the call</a:t>
            </a:r>
          </a:p>
        </p:txBody>
      </p:sp>
      <p:pic>
        <p:nvPicPr>
          <p:cNvPr id="14355" name="Picture 2"/>
          <p:cNvPicPr>
            <a:picLocks noChangeAspect="1" noChangeArrowheads="1"/>
          </p:cNvPicPr>
          <p:nvPr/>
        </p:nvPicPr>
        <p:blipFill>
          <a:blip r:embed="rId6" cstate="print"/>
          <a:srcRect/>
          <a:stretch>
            <a:fillRect/>
          </a:stretch>
        </p:blipFill>
        <p:spPr bwMode="auto">
          <a:xfrm>
            <a:off x="3429000" y="1524000"/>
            <a:ext cx="5121275" cy="20732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34975" y="187325"/>
            <a:ext cx="8556625" cy="1108075"/>
          </a:xfrm>
        </p:spPr>
        <p:txBody>
          <a:bodyPr/>
          <a:lstStyle/>
          <a:p>
            <a:pPr eaLnBrk="1" hangingPunct="1"/>
            <a:r>
              <a:rPr lang="en-US" smtClean="0"/>
              <a:t>Commercial Card Expense Reporting (CCER)</a:t>
            </a:r>
          </a:p>
        </p:txBody>
      </p:sp>
      <p:sp>
        <p:nvSpPr>
          <p:cNvPr id="13315" name="Rectangle 3"/>
          <p:cNvSpPr>
            <a:spLocks noGrp="1" noChangeArrowheads="1"/>
          </p:cNvSpPr>
          <p:nvPr>
            <p:ph idx="1"/>
          </p:nvPr>
        </p:nvSpPr>
        <p:spPr>
          <a:xfrm>
            <a:off x="533400" y="990600"/>
            <a:ext cx="8255000" cy="5791200"/>
          </a:xfrm>
        </p:spPr>
        <p:txBody>
          <a:bodyPr/>
          <a:lstStyle/>
          <a:p>
            <a:pPr eaLnBrk="1" hangingPunct="1">
              <a:lnSpc>
                <a:spcPct val="110000"/>
              </a:lnSpc>
              <a:buFont typeface="Wingdings" pitchFamily="2" charset="2"/>
              <a:buNone/>
            </a:pPr>
            <a:r>
              <a:rPr lang="en-US" sz="1800" dirty="0" smtClean="0">
                <a:solidFill>
                  <a:srgbClr val="BB0826"/>
                </a:solidFill>
              </a:rPr>
              <a:t>What is it?</a:t>
            </a:r>
          </a:p>
          <a:p>
            <a:pPr eaLnBrk="1" hangingPunct="1">
              <a:lnSpc>
                <a:spcPct val="110000"/>
              </a:lnSpc>
            </a:pPr>
            <a:r>
              <a:rPr lang="en-US" sz="1800" dirty="0" smtClean="0"/>
              <a:t>CCER is an internet reporting solution that allows on-line access to your card transactions at any time, from any location. It is accessed via Wells Fargo’s secure Commercial Electronic Office</a:t>
            </a:r>
            <a:r>
              <a:rPr lang="en-US" sz="1800" baseline="30000" dirty="0" smtClean="0">
                <a:solidFill>
                  <a:schemeClr val="tx1"/>
                </a:solidFill>
              </a:rPr>
              <a:t>®</a:t>
            </a:r>
            <a:r>
              <a:rPr lang="en-US" sz="1800" dirty="0" smtClean="0"/>
              <a:t> (CEO) portal.</a:t>
            </a:r>
          </a:p>
          <a:p>
            <a:pPr eaLnBrk="1" hangingPunct="1">
              <a:lnSpc>
                <a:spcPct val="110000"/>
              </a:lnSpc>
            </a:pPr>
            <a:endParaRPr lang="en-US" sz="1000" dirty="0" smtClean="0"/>
          </a:p>
          <a:p>
            <a:pPr eaLnBrk="1" hangingPunct="1">
              <a:lnSpc>
                <a:spcPct val="110000"/>
              </a:lnSpc>
              <a:buFont typeface="Wingdings" pitchFamily="2" charset="2"/>
              <a:buNone/>
            </a:pPr>
            <a:r>
              <a:rPr lang="en-US" sz="1800" dirty="0" smtClean="0">
                <a:solidFill>
                  <a:srgbClr val="BB0826"/>
                </a:solidFill>
              </a:rPr>
              <a:t>Cardholders can:</a:t>
            </a:r>
          </a:p>
          <a:p>
            <a:pPr eaLnBrk="1" hangingPunct="1">
              <a:lnSpc>
                <a:spcPct val="110000"/>
              </a:lnSpc>
            </a:pPr>
            <a:r>
              <a:rPr lang="en-US" sz="1800" dirty="0" smtClean="0"/>
              <a:t>Review/reclassify transactions</a:t>
            </a:r>
          </a:p>
          <a:p>
            <a:pPr eaLnBrk="1" hangingPunct="1">
              <a:lnSpc>
                <a:spcPct val="110000"/>
              </a:lnSpc>
            </a:pPr>
            <a:r>
              <a:rPr lang="en-US" sz="1800" dirty="0" smtClean="0"/>
              <a:t>Input a business description for all transactions</a:t>
            </a:r>
          </a:p>
          <a:p>
            <a:pPr eaLnBrk="1" hangingPunct="1">
              <a:lnSpc>
                <a:spcPct val="110000"/>
              </a:lnSpc>
            </a:pPr>
            <a:r>
              <a:rPr lang="en-US" sz="1800" dirty="0" smtClean="0"/>
              <a:t>Split transactions</a:t>
            </a:r>
          </a:p>
          <a:p>
            <a:pPr eaLnBrk="1" hangingPunct="1">
              <a:lnSpc>
                <a:spcPct val="110000"/>
              </a:lnSpc>
            </a:pPr>
            <a:r>
              <a:rPr lang="en-US" sz="1800" dirty="0" smtClean="0"/>
              <a:t>Email or fax in receipts</a:t>
            </a:r>
          </a:p>
          <a:p>
            <a:pPr eaLnBrk="1" hangingPunct="1">
              <a:lnSpc>
                <a:spcPct val="110000"/>
              </a:lnSpc>
            </a:pPr>
            <a:endParaRPr lang="en-US" sz="1200" dirty="0" smtClean="0"/>
          </a:p>
          <a:p>
            <a:pPr eaLnBrk="1" hangingPunct="1">
              <a:lnSpc>
                <a:spcPct val="110000"/>
              </a:lnSpc>
              <a:buFont typeface="Wingdings" pitchFamily="2" charset="2"/>
              <a:buNone/>
            </a:pPr>
            <a:r>
              <a:rPr lang="en-US" sz="1800" dirty="0" smtClean="0">
                <a:solidFill>
                  <a:srgbClr val="BB0826"/>
                </a:solidFill>
              </a:rPr>
              <a:t>Approvers can:</a:t>
            </a:r>
            <a:endParaRPr lang="en-US" sz="1800" dirty="0" smtClean="0"/>
          </a:p>
          <a:p>
            <a:pPr eaLnBrk="1" hangingPunct="1">
              <a:lnSpc>
                <a:spcPct val="110000"/>
              </a:lnSpc>
            </a:pPr>
            <a:r>
              <a:rPr lang="en-US" sz="1800" dirty="0" smtClean="0"/>
              <a:t>Review/approve cardholder statements </a:t>
            </a:r>
          </a:p>
          <a:p>
            <a:pPr eaLnBrk="1" hangingPunct="1">
              <a:lnSpc>
                <a:spcPct val="110000"/>
              </a:lnSpc>
            </a:pPr>
            <a:r>
              <a:rPr lang="en-US" sz="1800" dirty="0" smtClean="0"/>
              <a:t>View receipts and statement summary reports</a:t>
            </a:r>
          </a:p>
        </p:txBody>
      </p:sp>
      <p:sp>
        <p:nvSpPr>
          <p:cNvPr id="13316" name="Slide Number Placeholder 3"/>
          <p:cNvSpPr>
            <a:spLocks noGrp="1"/>
          </p:cNvSpPr>
          <p:nvPr>
            <p:ph type="sldNum" sz="quarter" idx="10"/>
          </p:nvPr>
        </p:nvSpPr>
        <p:spPr>
          <a:noFill/>
        </p:spPr>
        <p:txBody>
          <a:bodyPr/>
          <a:lstStyle/>
          <a:p>
            <a:fld id="{BC46647F-50E8-4F19-A209-656F9BE17C84}" type="slidenum">
              <a:rPr lang="en-US" smtClean="0">
                <a:ea typeface="ＭＳ Ｐゴシック"/>
                <a:cs typeface="ＭＳ Ｐゴシック"/>
              </a:rPr>
              <a:pPr/>
              <a:t>2</a:t>
            </a:fld>
            <a:endParaRPr lang="en-US" smtClean="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434975" y="2306638"/>
            <a:ext cx="7335838" cy="611187"/>
          </a:xfrm>
        </p:spPr>
        <p:txBody>
          <a:bodyPr tIns="0"/>
          <a:lstStyle/>
          <a:p>
            <a:r>
              <a:rPr lang="en-US" sz="5000" smtClean="0"/>
              <a:t>Cardholder experience</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026"/>
          <p:cNvSpPr txBox="1">
            <a:spLocks noChangeArrowheads="1"/>
          </p:cNvSpPr>
          <p:nvPr/>
        </p:nvSpPr>
        <p:spPr bwMode="auto">
          <a:xfrm>
            <a:off x="0" y="5486400"/>
            <a:ext cx="8153400" cy="1230313"/>
          </a:xfrm>
          <a:prstGeom prst="rect">
            <a:avLst/>
          </a:prstGeom>
          <a:noFill/>
          <a:ln w="9525">
            <a:noFill/>
            <a:miter lim="800000"/>
            <a:headEnd/>
            <a:tailEnd/>
          </a:ln>
        </p:spPr>
        <p:txBody>
          <a:bodyPr>
            <a:spAutoFit/>
          </a:bodyPr>
          <a:lstStyle/>
          <a:p>
            <a:pPr lvl="1" eaLnBrk="0" hangingPunct="0">
              <a:spcBef>
                <a:spcPct val="50000"/>
              </a:spcBef>
            </a:pPr>
            <a:r>
              <a:rPr lang="en-US" sz="2000" b="1">
                <a:solidFill>
                  <a:schemeClr val="tx1"/>
                </a:solidFill>
              </a:rPr>
              <a:t>Manage Statements</a:t>
            </a:r>
          </a:p>
          <a:p>
            <a:pPr lvl="1" eaLnBrk="0" hangingPunct="0">
              <a:spcBef>
                <a:spcPct val="50000"/>
              </a:spcBef>
              <a:buFont typeface="Wingdings" pitchFamily="2" charset="2"/>
              <a:buChar char="§"/>
            </a:pPr>
            <a:r>
              <a:rPr lang="en-US" sz="1800">
                <a:solidFill>
                  <a:schemeClr val="tx1"/>
                </a:solidFill>
              </a:rPr>
              <a:t> Review open statements (default screen for cardholders)</a:t>
            </a:r>
          </a:p>
          <a:p>
            <a:pPr lvl="1" eaLnBrk="0" hangingPunct="0">
              <a:spcBef>
                <a:spcPct val="50000"/>
              </a:spcBef>
              <a:buFont typeface="Wingdings" pitchFamily="2" charset="2"/>
              <a:buChar char="§"/>
            </a:pPr>
            <a:r>
              <a:rPr lang="en-US" sz="1800">
                <a:solidFill>
                  <a:schemeClr val="tx1"/>
                </a:solidFill>
              </a:rPr>
              <a:t> Finalize the statement during the review period</a:t>
            </a:r>
          </a:p>
        </p:txBody>
      </p:sp>
      <p:sp>
        <p:nvSpPr>
          <p:cNvPr id="32771" name="Text Box 1037"/>
          <p:cNvSpPr txBox="1">
            <a:spLocks noChangeArrowheads="1"/>
          </p:cNvSpPr>
          <p:nvPr/>
        </p:nvSpPr>
        <p:spPr bwMode="auto">
          <a:xfrm>
            <a:off x="3276600" y="1828800"/>
            <a:ext cx="1752600" cy="228600"/>
          </a:xfrm>
          <a:prstGeom prst="rect">
            <a:avLst/>
          </a:prstGeom>
          <a:solidFill>
            <a:schemeClr val="bg1"/>
          </a:solidFill>
          <a:ln w="9525">
            <a:noFill/>
            <a:miter lim="800000"/>
            <a:headEnd/>
            <a:tailEnd/>
          </a:ln>
        </p:spPr>
        <p:txBody>
          <a:bodyPr>
            <a:spAutoFit/>
          </a:bodyPr>
          <a:lstStyle/>
          <a:p>
            <a:pPr eaLnBrk="0" hangingPunct="0">
              <a:spcBef>
                <a:spcPct val="50000"/>
              </a:spcBef>
            </a:pPr>
            <a:endParaRPr lang="en-US" sz="900">
              <a:solidFill>
                <a:schemeClr val="tx1"/>
              </a:solidFill>
              <a:latin typeface="Times New Roman" pitchFamily="18" charset="0"/>
            </a:endParaRPr>
          </a:p>
        </p:txBody>
      </p:sp>
      <p:sp>
        <p:nvSpPr>
          <p:cNvPr id="32772" name="Rectangle 1048"/>
          <p:cNvSpPr>
            <a:spLocks noChangeArrowheads="1"/>
          </p:cNvSpPr>
          <p:nvPr/>
        </p:nvSpPr>
        <p:spPr bwMode="auto">
          <a:xfrm>
            <a:off x="304800" y="1328738"/>
            <a:ext cx="184150" cy="461962"/>
          </a:xfrm>
          <a:prstGeom prst="rect">
            <a:avLst/>
          </a:prstGeom>
          <a:solidFill>
            <a:schemeClr val="bg1"/>
          </a:solidFill>
          <a:ln w="9525">
            <a:solidFill>
              <a:schemeClr val="bg1"/>
            </a:solidFill>
            <a:miter lim="800000"/>
            <a:headEnd/>
            <a:tailEnd/>
          </a:ln>
        </p:spPr>
        <p:txBody>
          <a:bodyPr wrap="none" anchor="ctr">
            <a:spAutoFit/>
          </a:bodyPr>
          <a:lstStyle/>
          <a:p>
            <a:pPr eaLnBrk="0" hangingPunct="0">
              <a:spcBef>
                <a:spcPct val="50000"/>
              </a:spcBef>
            </a:pPr>
            <a:endParaRPr lang="en-US" sz="2400">
              <a:solidFill>
                <a:schemeClr val="tx1"/>
              </a:solidFill>
              <a:latin typeface="Times New Roman" pitchFamily="18" charset="0"/>
            </a:endParaRPr>
          </a:p>
        </p:txBody>
      </p:sp>
      <p:sp>
        <p:nvSpPr>
          <p:cNvPr id="32773" name="Slide Number Placeholder 6"/>
          <p:cNvSpPr>
            <a:spLocks noGrp="1"/>
          </p:cNvSpPr>
          <p:nvPr>
            <p:ph type="sldNum" sz="quarter" idx="10"/>
          </p:nvPr>
        </p:nvSpPr>
        <p:spPr>
          <a:noFill/>
        </p:spPr>
        <p:txBody>
          <a:bodyPr/>
          <a:lstStyle/>
          <a:p>
            <a:fld id="{BA9B4BB2-769E-4CF4-BB4D-3852CDB94B31}" type="slidenum">
              <a:rPr lang="en-US" smtClean="0">
                <a:ea typeface="ＭＳ Ｐゴシック"/>
                <a:cs typeface="ＭＳ Ｐゴシック"/>
              </a:rPr>
              <a:pPr/>
              <a:t>21</a:t>
            </a:fld>
            <a:endParaRPr lang="en-US" smtClean="0">
              <a:ea typeface="ＭＳ Ｐゴシック"/>
              <a:cs typeface="ＭＳ Ｐゴシック"/>
            </a:endParaRPr>
          </a:p>
        </p:txBody>
      </p:sp>
      <p:sp>
        <p:nvSpPr>
          <p:cNvPr id="32774" name="Rectangle 8"/>
          <p:cNvSpPr>
            <a:spLocks noChangeArrowheads="1"/>
          </p:cNvSpPr>
          <p:nvPr/>
        </p:nvSpPr>
        <p:spPr bwMode="auto">
          <a:xfrm>
            <a:off x="2286000" y="3733800"/>
            <a:ext cx="1219200" cy="152400"/>
          </a:xfrm>
          <a:prstGeom prst="rect">
            <a:avLst/>
          </a:prstGeom>
          <a:solidFill>
            <a:schemeClr val="bg1"/>
          </a:solidFill>
          <a:ln w="9525" algn="ctr">
            <a:noFill/>
            <a:round/>
            <a:headEnd/>
            <a:tailEnd/>
          </a:ln>
        </p:spPr>
        <p:txBody>
          <a:bodyPr/>
          <a:lstStyle/>
          <a:p>
            <a:pPr eaLnBrk="0" hangingPunct="0"/>
            <a:endParaRPr lang="en-US"/>
          </a:p>
        </p:txBody>
      </p:sp>
      <p:pic>
        <p:nvPicPr>
          <p:cNvPr id="32775" name="Picture 13"/>
          <p:cNvPicPr>
            <a:picLocks noChangeAspect="1" noChangeArrowheads="1"/>
          </p:cNvPicPr>
          <p:nvPr/>
        </p:nvPicPr>
        <p:blipFill>
          <a:blip r:embed="rId2" cstate="print"/>
          <a:srcRect/>
          <a:stretch>
            <a:fillRect/>
          </a:stretch>
        </p:blipFill>
        <p:spPr bwMode="auto">
          <a:xfrm>
            <a:off x="1676400" y="4267200"/>
            <a:ext cx="6934200" cy="1066800"/>
          </a:xfrm>
          <a:prstGeom prst="rect">
            <a:avLst/>
          </a:prstGeom>
          <a:noFill/>
          <a:ln w="9525">
            <a:noFill/>
            <a:miter lim="800000"/>
            <a:headEnd/>
            <a:tailEnd/>
          </a:ln>
        </p:spPr>
      </p:pic>
      <p:pic>
        <p:nvPicPr>
          <p:cNvPr id="32776" name="Picture 14"/>
          <p:cNvPicPr>
            <a:picLocks noChangeAspect="1" noChangeArrowheads="1"/>
          </p:cNvPicPr>
          <p:nvPr/>
        </p:nvPicPr>
        <p:blipFill>
          <a:blip r:embed="rId3" cstate="print"/>
          <a:srcRect/>
          <a:stretch>
            <a:fillRect/>
          </a:stretch>
        </p:blipFill>
        <p:spPr bwMode="auto">
          <a:xfrm>
            <a:off x="457200" y="228600"/>
            <a:ext cx="8299450" cy="4038600"/>
          </a:xfrm>
          <a:prstGeom prst="rect">
            <a:avLst/>
          </a:prstGeom>
          <a:noFill/>
          <a:ln w="9525">
            <a:noFill/>
            <a:miter lim="800000"/>
            <a:headEnd/>
            <a:tailEnd/>
          </a:ln>
        </p:spPr>
      </p:pic>
      <p:sp>
        <p:nvSpPr>
          <p:cNvPr id="32777" name="Oval 14"/>
          <p:cNvSpPr>
            <a:spLocks noChangeArrowheads="1"/>
          </p:cNvSpPr>
          <p:nvPr/>
        </p:nvSpPr>
        <p:spPr bwMode="auto">
          <a:xfrm>
            <a:off x="304800" y="990600"/>
            <a:ext cx="1295400" cy="228600"/>
          </a:xfrm>
          <a:prstGeom prst="ellipse">
            <a:avLst/>
          </a:prstGeom>
          <a:noFill/>
          <a:ln w="19050" algn="ctr">
            <a:solidFill>
              <a:schemeClr val="tx1"/>
            </a:solidFill>
            <a:round/>
            <a:headEnd/>
            <a:tailEnd/>
          </a:ln>
        </p:spPr>
        <p:txBody>
          <a:bodyPr/>
          <a:lstStyle/>
          <a:p>
            <a:pPr eaLnBrk="0" hangingPunct="0"/>
            <a:endParaRPr lang="en-US"/>
          </a:p>
        </p:txBody>
      </p:sp>
      <p:sp>
        <p:nvSpPr>
          <p:cNvPr id="10" name="Rectangle 9"/>
          <p:cNvSpPr/>
          <p:nvPr/>
        </p:nvSpPr>
        <p:spPr bwMode="auto">
          <a:xfrm>
            <a:off x="7924800" y="609600"/>
            <a:ext cx="838200" cy="152400"/>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ea typeface="MS PGothic" pitchFamily="34" charset="-128"/>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914401"/>
            <a:ext cx="7086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bwMode="auto">
          <a:xfrm>
            <a:off x="2819400" y="2057400"/>
            <a:ext cx="762000" cy="152400"/>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0" y="4724400"/>
            <a:ext cx="7467600" cy="1222375"/>
          </a:xfrm>
          <a:prstGeom prst="rect">
            <a:avLst/>
          </a:prstGeom>
          <a:noFill/>
          <a:ln w="9525">
            <a:noFill/>
            <a:miter lim="800000"/>
            <a:headEnd/>
            <a:tailEnd/>
          </a:ln>
        </p:spPr>
        <p:txBody>
          <a:bodyPr>
            <a:spAutoFit/>
          </a:bodyPr>
          <a:lstStyle/>
          <a:p>
            <a:pPr lvl="1" eaLnBrk="0" hangingPunct="0">
              <a:spcBef>
                <a:spcPct val="50000"/>
              </a:spcBef>
            </a:pPr>
            <a:r>
              <a:rPr lang="en-US" sz="2000" b="1">
                <a:solidFill>
                  <a:schemeClr val="tx1"/>
                </a:solidFill>
              </a:rPr>
              <a:t>Manage Statements</a:t>
            </a:r>
          </a:p>
          <a:p>
            <a:pPr lvl="1" eaLnBrk="0" hangingPunct="0">
              <a:spcBef>
                <a:spcPct val="50000"/>
              </a:spcBef>
              <a:buFont typeface="Wingdings" pitchFamily="2" charset="2"/>
              <a:buChar char="§"/>
            </a:pPr>
            <a:r>
              <a:rPr lang="en-US" sz="1800">
                <a:solidFill>
                  <a:schemeClr val="tx1"/>
                </a:solidFill>
              </a:rPr>
              <a:t> View previous statements</a:t>
            </a:r>
          </a:p>
          <a:p>
            <a:pPr lvl="1" eaLnBrk="0" hangingPunct="0">
              <a:spcBef>
                <a:spcPct val="50000"/>
              </a:spcBef>
              <a:buFont typeface="Wingdings" pitchFamily="2" charset="2"/>
              <a:buChar char="§"/>
            </a:pPr>
            <a:r>
              <a:rPr lang="en-US" sz="1800">
                <a:solidFill>
                  <a:schemeClr val="tx1"/>
                </a:solidFill>
              </a:rPr>
              <a:t> 13 months of history</a:t>
            </a:r>
          </a:p>
        </p:txBody>
      </p:sp>
      <p:sp>
        <p:nvSpPr>
          <p:cNvPr id="33795" name="Text Box 9"/>
          <p:cNvSpPr txBox="1">
            <a:spLocks noChangeArrowheads="1"/>
          </p:cNvSpPr>
          <p:nvPr/>
        </p:nvSpPr>
        <p:spPr bwMode="auto">
          <a:xfrm>
            <a:off x="3200400" y="1447800"/>
            <a:ext cx="2057400" cy="228600"/>
          </a:xfrm>
          <a:prstGeom prst="rect">
            <a:avLst/>
          </a:prstGeom>
          <a:solidFill>
            <a:schemeClr val="bg1"/>
          </a:solidFill>
          <a:ln w="9525">
            <a:noFill/>
            <a:miter lim="800000"/>
            <a:headEnd/>
            <a:tailEnd/>
          </a:ln>
        </p:spPr>
        <p:txBody>
          <a:bodyPr>
            <a:spAutoFit/>
          </a:bodyPr>
          <a:lstStyle/>
          <a:p>
            <a:pPr eaLnBrk="0" hangingPunct="0">
              <a:spcBef>
                <a:spcPct val="50000"/>
              </a:spcBef>
            </a:pPr>
            <a:endParaRPr lang="en-US" sz="900">
              <a:solidFill>
                <a:schemeClr val="tx1"/>
              </a:solidFill>
              <a:latin typeface="Times New Roman" pitchFamily="18" charset="0"/>
            </a:endParaRPr>
          </a:p>
        </p:txBody>
      </p:sp>
      <p:sp>
        <p:nvSpPr>
          <p:cNvPr id="33796" name="Text Box 12"/>
          <p:cNvSpPr txBox="1">
            <a:spLocks noChangeArrowheads="1"/>
          </p:cNvSpPr>
          <p:nvPr/>
        </p:nvSpPr>
        <p:spPr bwMode="auto">
          <a:xfrm>
            <a:off x="685800" y="1295400"/>
            <a:ext cx="4343400" cy="274638"/>
          </a:xfrm>
          <a:prstGeom prst="rect">
            <a:avLst/>
          </a:prstGeom>
          <a:solidFill>
            <a:schemeClr val="bg1"/>
          </a:solidFill>
          <a:ln w="9525">
            <a:noFill/>
            <a:miter lim="800000"/>
            <a:headEnd/>
            <a:tailEnd/>
          </a:ln>
        </p:spPr>
        <p:txBody>
          <a:bodyPr>
            <a:spAutoFit/>
          </a:bodyPr>
          <a:lstStyle/>
          <a:p>
            <a:pPr eaLnBrk="0" hangingPunct="0">
              <a:spcBef>
                <a:spcPct val="50000"/>
              </a:spcBef>
            </a:pPr>
            <a:endParaRPr lang="en-US" sz="1200">
              <a:solidFill>
                <a:schemeClr val="tx1"/>
              </a:solidFill>
              <a:latin typeface="Times New Roman" pitchFamily="18" charset="0"/>
            </a:endParaRPr>
          </a:p>
        </p:txBody>
      </p:sp>
      <p:sp>
        <p:nvSpPr>
          <p:cNvPr id="33797" name="Rectangle 16"/>
          <p:cNvSpPr>
            <a:spLocks noChangeArrowheads="1"/>
          </p:cNvSpPr>
          <p:nvPr/>
        </p:nvSpPr>
        <p:spPr bwMode="auto">
          <a:xfrm>
            <a:off x="304800" y="1023938"/>
            <a:ext cx="1828800" cy="466725"/>
          </a:xfrm>
          <a:prstGeom prst="rect">
            <a:avLst/>
          </a:prstGeom>
          <a:solidFill>
            <a:schemeClr val="bg1"/>
          </a:solidFill>
          <a:ln w="9525">
            <a:solidFill>
              <a:schemeClr val="bg1"/>
            </a:solidFill>
            <a:miter lim="800000"/>
            <a:headEnd/>
            <a:tailEnd/>
          </a:ln>
        </p:spPr>
        <p:txBody>
          <a:bodyPr anchor="ctr">
            <a:spAutoFit/>
          </a:bodyPr>
          <a:lstStyle/>
          <a:p>
            <a:pPr eaLnBrk="0" hangingPunct="0">
              <a:spcBef>
                <a:spcPct val="50000"/>
              </a:spcBef>
            </a:pPr>
            <a:endParaRPr lang="en-US" sz="2400">
              <a:solidFill>
                <a:schemeClr val="tx1"/>
              </a:solidFill>
              <a:latin typeface="Times New Roman" pitchFamily="18" charset="0"/>
            </a:endParaRPr>
          </a:p>
        </p:txBody>
      </p:sp>
      <p:sp>
        <p:nvSpPr>
          <p:cNvPr id="33798" name="Slide Number Placeholder 7"/>
          <p:cNvSpPr>
            <a:spLocks noGrp="1"/>
          </p:cNvSpPr>
          <p:nvPr>
            <p:ph type="sldNum" sz="quarter" idx="10"/>
          </p:nvPr>
        </p:nvSpPr>
        <p:spPr>
          <a:noFill/>
        </p:spPr>
        <p:txBody>
          <a:bodyPr/>
          <a:lstStyle/>
          <a:p>
            <a:fld id="{16885431-FDC4-479F-B3E8-F65ED2394AF7}" type="slidenum">
              <a:rPr lang="en-US" smtClean="0">
                <a:ea typeface="ＭＳ Ｐゴシック"/>
                <a:cs typeface="ＭＳ Ｐゴシック"/>
              </a:rPr>
              <a:pPr/>
              <a:t>22</a:t>
            </a:fld>
            <a:endParaRPr lang="en-US" smtClean="0">
              <a:ea typeface="ＭＳ Ｐゴシック"/>
              <a:cs typeface="ＭＳ Ｐゴシック"/>
            </a:endParaRPr>
          </a:p>
        </p:txBody>
      </p:sp>
      <p:pic>
        <p:nvPicPr>
          <p:cNvPr id="33799" name="Picture 10"/>
          <p:cNvPicPr>
            <a:picLocks noChangeAspect="1" noChangeArrowheads="1"/>
          </p:cNvPicPr>
          <p:nvPr/>
        </p:nvPicPr>
        <p:blipFill>
          <a:blip r:embed="rId2" cstate="print"/>
          <a:srcRect r="862"/>
          <a:stretch>
            <a:fillRect/>
          </a:stretch>
        </p:blipFill>
        <p:spPr bwMode="auto">
          <a:xfrm>
            <a:off x="228600" y="381000"/>
            <a:ext cx="8763000" cy="3200400"/>
          </a:xfrm>
          <a:prstGeom prst="rect">
            <a:avLst/>
          </a:prstGeom>
          <a:noFill/>
          <a:ln w="9525">
            <a:noFill/>
            <a:miter lim="800000"/>
            <a:headEnd/>
            <a:tailEnd/>
          </a:ln>
        </p:spPr>
      </p:pic>
      <p:sp>
        <p:nvSpPr>
          <p:cNvPr id="33800" name="Oval 12"/>
          <p:cNvSpPr>
            <a:spLocks noChangeArrowheads="1"/>
          </p:cNvSpPr>
          <p:nvPr/>
        </p:nvSpPr>
        <p:spPr bwMode="auto">
          <a:xfrm>
            <a:off x="152400" y="1752600"/>
            <a:ext cx="1447800" cy="304800"/>
          </a:xfrm>
          <a:prstGeom prst="ellipse">
            <a:avLst/>
          </a:prstGeom>
          <a:noFill/>
          <a:ln w="19050" algn="ctr">
            <a:solidFill>
              <a:srgbClr val="080808"/>
            </a:solidFill>
            <a:round/>
            <a:headEnd/>
            <a:tailEnd/>
          </a:ln>
        </p:spPr>
        <p:txBody>
          <a:bodyPr/>
          <a:lstStyle/>
          <a:p>
            <a:pPr eaLnBrk="0" hangingPunct="0"/>
            <a:endParaRPr lang="en-US"/>
          </a:p>
        </p:txBody>
      </p:sp>
      <p:sp>
        <p:nvSpPr>
          <p:cNvPr id="9" name="Rectangle 8"/>
          <p:cNvSpPr/>
          <p:nvPr/>
        </p:nvSpPr>
        <p:spPr bwMode="auto">
          <a:xfrm>
            <a:off x="8001000" y="914400"/>
            <a:ext cx="990600" cy="76200"/>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ea typeface="MS PGothic" pitchFamily="34" charset="-128"/>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295400"/>
            <a:ext cx="7391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81000"/>
            <a:ext cx="8702793"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8" name="Text Box 1026"/>
          <p:cNvSpPr txBox="1">
            <a:spLocks noChangeArrowheads="1"/>
          </p:cNvSpPr>
          <p:nvPr/>
        </p:nvSpPr>
        <p:spPr bwMode="auto">
          <a:xfrm>
            <a:off x="228600" y="1295400"/>
            <a:ext cx="184150" cy="461963"/>
          </a:xfrm>
          <a:prstGeom prst="rect">
            <a:avLst/>
          </a:prstGeom>
          <a:noFill/>
          <a:ln w="9525">
            <a:noFill/>
            <a:miter lim="800000"/>
            <a:headEnd/>
            <a:tailEnd/>
          </a:ln>
        </p:spPr>
        <p:txBody>
          <a:bodyPr wrap="none">
            <a:spAutoFit/>
          </a:bodyPr>
          <a:lstStyle/>
          <a:p>
            <a:pPr eaLnBrk="0" hangingPunct="0">
              <a:spcBef>
                <a:spcPct val="50000"/>
              </a:spcBef>
            </a:pPr>
            <a:endParaRPr lang="en-US" sz="2400">
              <a:solidFill>
                <a:schemeClr val="tx1"/>
              </a:solidFill>
              <a:latin typeface="Times New Roman" pitchFamily="18" charset="0"/>
            </a:endParaRPr>
          </a:p>
        </p:txBody>
      </p:sp>
      <p:sp>
        <p:nvSpPr>
          <p:cNvPr id="34819" name="Text Box 1027"/>
          <p:cNvSpPr txBox="1">
            <a:spLocks noChangeArrowheads="1"/>
          </p:cNvSpPr>
          <p:nvPr/>
        </p:nvSpPr>
        <p:spPr bwMode="auto">
          <a:xfrm>
            <a:off x="-152400" y="5410200"/>
            <a:ext cx="9144000" cy="1230313"/>
          </a:xfrm>
          <a:prstGeom prst="rect">
            <a:avLst/>
          </a:prstGeom>
          <a:noFill/>
          <a:ln w="9525">
            <a:noFill/>
            <a:miter lim="800000"/>
            <a:headEnd/>
            <a:tailEnd/>
          </a:ln>
        </p:spPr>
        <p:txBody>
          <a:bodyPr>
            <a:spAutoFit/>
          </a:bodyPr>
          <a:lstStyle/>
          <a:p>
            <a:pPr lvl="1" eaLnBrk="0" hangingPunct="0">
              <a:spcBef>
                <a:spcPct val="50000"/>
              </a:spcBef>
            </a:pPr>
            <a:r>
              <a:rPr lang="en-US" sz="2000" b="1">
                <a:solidFill>
                  <a:schemeClr val="tx1"/>
                </a:solidFill>
              </a:rPr>
              <a:t>Manage Statements</a:t>
            </a:r>
          </a:p>
          <a:p>
            <a:pPr lvl="1" eaLnBrk="0" hangingPunct="0">
              <a:spcBef>
                <a:spcPct val="50000"/>
              </a:spcBef>
              <a:buFont typeface="Wingdings" pitchFamily="2" charset="2"/>
              <a:buChar char="§"/>
            </a:pPr>
            <a:r>
              <a:rPr lang="en-US" sz="1800">
                <a:solidFill>
                  <a:schemeClr val="tx1"/>
                </a:solidFill>
              </a:rPr>
              <a:t> View cycle-to-date transactions</a:t>
            </a:r>
          </a:p>
          <a:p>
            <a:pPr lvl="1" eaLnBrk="0" hangingPunct="0">
              <a:spcBef>
                <a:spcPct val="50000"/>
              </a:spcBef>
              <a:buFont typeface="Wingdings" pitchFamily="2" charset="2"/>
              <a:buChar char="§"/>
            </a:pPr>
            <a:r>
              <a:rPr lang="en-US" sz="1800">
                <a:solidFill>
                  <a:schemeClr val="tx1"/>
                </a:solidFill>
              </a:rPr>
              <a:t> Appear on your statement as they are posted through the Visa</a:t>
            </a:r>
            <a:r>
              <a:rPr lang="en-US" sz="1400" baseline="30000">
                <a:solidFill>
                  <a:schemeClr val="tx1"/>
                </a:solidFill>
              </a:rPr>
              <a:t>®</a:t>
            </a:r>
            <a:r>
              <a:rPr lang="en-US" sz="1800">
                <a:solidFill>
                  <a:schemeClr val="tx1"/>
                </a:solidFill>
              </a:rPr>
              <a:t> system</a:t>
            </a:r>
          </a:p>
        </p:txBody>
      </p:sp>
      <p:sp>
        <p:nvSpPr>
          <p:cNvPr id="34820" name="AutoShape 1028"/>
          <p:cNvSpPr>
            <a:spLocks noChangeArrowheads="1"/>
          </p:cNvSpPr>
          <p:nvPr/>
        </p:nvSpPr>
        <p:spPr bwMode="auto">
          <a:xfrm>
            <a:off x="468313" y="5792788"/>
            <a:ext cx="204787" cy="479425"/>
          </a:xfrm>
          <a:prstGeom prst="roundRect">
            <a:avLst>
              <a:gd name="adj" fmla="val 16667"/>
            </a:avLst>
          </a:prstGeom>
          <a:noFill/>
          <a:ln w="9525">
            <a:noFill/>
            <a:round/>
            <a:headEnd/>
            <a:tailEnd/>
          </a:ln>
        </p:spPr>
        <p:txBody>
          <a:bodyPr wrap="none" anchor="ctr">
            <a:spAutoFit/>
          </a:bodyPr>
          <a:lstStyle/>
          <a:p>
            <a:pPr eaLnBrk="0" hangingPunct="0">
              <a:spcBef>
                <a:spcPct val="50000"/>
              </a:spcBef>
            </a:pPr>
            <a:endParaRPr lang="en-US" sz="2400">
              <a:solidFill>
                <a:schemeClr val="tx1"/>
              </a:solidFill>
              <a:latin typeface="Times New Roman" pitchFamily="18" charset="0"/>
            </a:endParaRPr>
          </a:p>
        </p:txBody>
      </p:sp>
      <p:sp>
        <p:nvSpPr>
          <p:cNvPr id="34821" name="Text Box 1039"/>
          <p:cNvSpPr txBox="1">
            <a:spLocks noChangeArrowheads="1"/>
          </p:cNvSpPr>
          <p:nvPr/>
        </p:nvSpPr>
        <p:spPr bwMode="auto">
          <a:xfrm>
            <a:off x="762000" y="1676400"/>
            <a:ext cx="1752600" cy="228600"/>
          </a:xfrm>
          <a:prstGeom prst="rect">
            <a:avLst/>
          </a:prstGeom>
          <a:solidFill>
            <a:schemeClr val="bg1"/>
          </a:solidFill>
          <a:ln w="9525">
            <a:noFill/>
            <a:miter lim="800000"/>
            <a:headEnd/>
            <a:tailEnd/>
          </a:ln>
        </p:spPr>
        <p:txBody>
          <a:bodyPr>
            <a:spAutoFit/>
          </a:bodyPr>
          <a:lstStyle/>
          <a:p>
            <a:pPr eaLnBrk="0" hangingPunct="0">
              <a:spcBef>
                <a:spcPct val="50000"/>
              </a:spcBef>
            </a:pPr>
            <a:endParaRPr lang="en-US" sz="900">
              <a:solidFill>
                <a:schemeClr val="tx1"/>
              </a:solidFill>
              <a:latin typeface="Times New Roman" pitchFamily="18" charset="0"/>
            </a:endParaRPr>
          </a:p>
        </p:txBody>
      </p:sp>
      <p:sp>
        <p:nvSpPr>
          <p:cNvPr id="34822" name="Slide Number Placeholder 7"/>
          <p:cNvSpPr>
            <a:spLocks noGrp="1"/>
          </p:cNvSpPr>
          <p:nvPr>
            <p:ph type="sldNum" sz="quarter" idx="10"/>
          </p:nvPr>
        </p:nvSpPr>
        <p:spPr>
          <a:noFill/>
        </p:spPr>
        <p:txBody>
          <a:bodyPr/>
          <a:lstStyle/>
          <a:p>
            <a:fld id="{A8C6355A-DEA0-4918-87DB-D0885FA64704}" type="slidenum">
              <a:rPr lang="en-US" smtClean="0">
                <a:ea typeface="ＭＳ Ｐゴシック"/>
                <a:cs typeface="ＭＳ Ｐゴシック"/>
              </a:rPr>
              <a:pPr/>
              <a:t>23</a:t>
            </a:fld>
            <a:endParaRPr lang="en-US" smtClean="0">
              <a:ea typeface="ＭＳ Ｐゴシック"/>
              <a:cs typeface="ＭＳ Ｐゴシック"/>
            </a:endParaRPr>
          </a:p>
        </p:txBody>
      </p:sp>
      <p:pic>
        <p:nvPicPr>
          <p:cNvPr id="34824" name="Picture 10"/>
          <p:cNvPicPr>
            <a:picLocks noChangeAspect="1" noChangeArrowheads="1"/>
          </p:cNvPicPr>
          <p:nvPr/>
        </p:nvPicPr>
        <p:blipFill>
          <a:blip r:embed="rId3" cstate="print"/>
          <a:srcRect/>
          <a:stretch>
            <a:fillRect/>
          </a:stretch>
        </p:blipFill>
        <p:spPr bwMode="auto">
          <a:xfrm>
            <a:off x="1647826" y="4800600"/>
            <a:ext cx="609600" cy="292274"/>
          </a:xfrm>
          <a:prstGeom prst="rect">
            <a:avLst/>
          </a:prstGeom>
          <a:noFill/>
          <a:ln w="9525">
            <a:noFill/>
            <a:miter lim="800000"/>
            <a:headEnd/>
            <a:tailEnd/>
          </a:ln>
        </p:spPr>
      </p:pic>
      <p:sp>
        <p:nvSpPr>
          <p:cNvPr id="34826" name="Oval 12"/>
          <p:cNvSpPr>
            <a:spLocks noChangeArrowheads="1"/>
          </p:cNvSpPr>
          <p:nvPr/>
        </p:nvSpPr>
        <p:spPr bwMode="auto">
          <a:xfrm>
            <a:off x="152400" y="914400"/>
            <a:ext cx="1219200" cy="228600"/>
          </a:xfrm>
          <a:prstGeom prst="ellipse">
            <a:avLst/>
          </a:prstGeom>
          <a:noFill/>
          <a:ln w="19050" algn="ctr">
            <a:solidFill>
              <a:schemeClr val="tx1"/>
            </a:solidFill>
            <a:round/>
            <a:headEnd/>
            <a:tailEnd/>
          </a:ln>
        </p:spPr>
        <p:txBody>
          <a:bodyPr/>
          <a:lstStyle/>
          <a:p>
            <a:pPr eaLnBrk="0" hangingPunct="0"/>
            <a:endParaRPr lang="en-US"/>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541713"/>
            <a:ext cx="6001977" cy="321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47309"/>
            <a:ext cx="6248400" cy="149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0" name="Text Box 5"/>
          <p:cNvSpPr txBox="1">
            <a:spLocks noChangeArrowheads="1"/>
          </p:cNvSpPr>
          <p:nvPr/>
        </p:nvSpPr>
        <p:spPr bwMode="auto">
          <a:xfrm>
            <a:off x="6324600" y="914400"/>
            <a:ext cx="2732088" cy="1477963"/>
          </a:xfrm>
          <a:prstGeom prst="rect">
            <a:avLst/>
          </a:prstGeom>
          <a:noFill/>
          <a:ln w="9525">
            <a:noFill/>
            <a:miter lim="800000"/>
            <a:headEnd/>
            <a:tailEnd/>
          </a:ln>
        </p:spPr>
        <p:txBody>
          <a:bodyPr wrap="none">
            <a:spAutoFit/>
          </a:bodyPr>
          <a:lstStyle/>
          <a:p>
            <a:pPr eaLnBrk="0" hangingPunct="0"/>
            <a:r>
              <a:rPr lang="en-US" sz="1800" dirty="0">
                <a:solidFill>
                  <a:schemeClr val="tx1"/>
                </a:solidFill>
              </a:rPr>
              <a:t>If a vendor transmits</a:t>
            </a:r>
          </a:p>
          <a:p>
            <a:pPr eaLnBrk="0" hangingPunct="0"/>
            <a:r>
              <a:rPr lang="en-US" sz="1800" dirty="0">
                <a:solidFill>
                  <a:schemeClr val="tx1"/>
                </a:solidFill>
              </a:rPr>
              <a:t>additional details </a:t>
            </a:r>
            <a:r>
              <a:rPr lang="en-US" sz="1800" dirty="0" smtClean="0">
                <a:solidFill>
                  <a:schemeClr val="tx1"/>
                </a:solidFill>
              </a:rPr>
              <a:t>with</a:t>
            </a:r>
          </a:p>
          <a:p>
            <a:pPr eaLnBrk="0" hangingPunct="0"/>
            <a:r>
              <a:rPr lang="en-US" sz="1800" dirty="0" smtClean="0">
                <a:solidFill>
                  <a:schemeClr val="tx1"/>
                </a:solidFill>
              </a:rPr>
              <a:t>the transaction, the</a:t>
            </a:r>
          </a:p>
          <a:p>
            <a:pPr eaLnBrk="0" hangingPunct="0"/>
            <a:r>
              <a:rPr lang="en-US" sz="1800" dirty="0" smtClean="0">
                <a:solidFill>
                  <a:schemeClr val="tx1"/>
                </a:solidFill>
              </a:rPr>
              <a:t>merchant name is</a:t>
            </a:r>
          </a:p>
          <a:p>
            <a:pPr eaLnBrk="0" hangingPunct="0"/>
            <a:r>
              <a:rPr lang="en-US" sz="1800" dirty="0" smtClean="0">
                <a:solidFill>
                  <a:schemeClr val="tx1"/>
                </a:solidFill>
              </a:rPr>
              <a:t>red and underlined</a:t>
            </a:r>
            <a:endParaRPr lang="en-US" sz="1800" dirty="0">
              <a:solidFill>
                <a:schemeClr val="tx1"/>
              </a:solidFill>
              <a:latin typeface="Arial" pitchFamily="34" charset="0"/>
            </a:endParaRPr>
          </a:p>
        </p:txBody>
      </p:sp>
      <p:sp>
        <p:nvSpPr>
          <p:cNvPr id="37891" name="Text Box 6"/>
          <p:cNvSpPr txBox="1">
            <a:spLocks noChangeArrowheads="1"/>
          </p:cNvSpPr>
          <p:nvPr/>
        </p:nvSpPr>
        <p:spPr bwMode="auto">
          <a:xfrm>
            <a:off x="5334000" y="2895600"/>
            <a:ext cx="3505200" cy="646113"/>
          </a:xfrm>
          <a:prstGeom prst="rect">
            <a:avLst/>
          </a:prstGeom>
          <a:noFill/>
          <a:ln w="9525">
            <a:noFill/>
            <a:miter lim="800000"/>
            <a:headEnd/>
            <a:tailEnd/>
          </a:ln>
        </p:spPr>
        <p:txBody>
          <a:bodyPr>
            <a:spAutoFit/>
          </a:bodyPr>
          <a:lstStyle/>
          <a:p>
            <a:pPr eaLnBrk="0" hangingPunct="0"/>
            <a:r>
              <a:rPr lang="en-US" sz="1800">
                <a:solidFill>
                  <a:schemeClr val="tx1"/>
                </a:solidFill>
              </a:rPr>
              <a:t>Select the merchant name to access the detail screen</a:t>
            </a:r>
          </a:p>
        </p:txBody>
      </p:sp>
      <p:sp>
        <p:nvSpPr>
          <p:cNvPr id="37892" name="Slide Number Placeholder 6"/>
          <p:cNvSpPr>
            <a:spLocks noGrp="1"/>
          </p:cNvSpPr>
          <p:nvPr>
            <p:ph type="sldNum" sz="quarter" idx="10"/>
          </p:nvPr>
        </p:nvSpPr>
        <p:spPr>
          <a:noFill/>
        </p:spPr>
        <p:txBody>
          <a:bodyPr/>
          <a:lstStyle/>
          <a:p>
            <a:fld id="{AEF03517-F8C9-4BD0-AA56-6D864CAFBD6D}" type="slidenum">
              <a:rPr lang="en-US" smtClean="0">
                <a:ea typeface="ＭＳ Ｐゴシック"/>
                <a:cs typeface="ＭＳ Ｐゴシック"/>
              </a:rPr>
              <a:pPr/>
              <a:t>24</a:t>
            </a:fld>
            <a:endParaRPr lang="en-US" smtClean="0">
              <a:ea typeface="ＭＳ Ｐゴシック"/>
              <a:cs typeface="ＭＳ Ｐゴシック"/>
            </a:endParaRPr>
          </a:p>
        </p:txBody>
      </p:sp>
      <p:sp>
        <p:nvSpPr>
          <p:cNvPr id="18" name="Rectangle 17"/>
          <p:cNvSpPr/>
          <p:nvPr/>
        </p:nvSpPr>
        <p:spPr bwMode="auto">
          <a:xfrm>
            <a:off x="1828800" y="838200"/>
            <a:ext cx="304800" cy="1524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cxnSp>
        <p:nvCxnSpPr>
          <p:cNvPr id="17" name="Straight Arrow Connector 16"/>
          <p:cNvCxnSpPr/>
          <p:nvPr/>
        </p:nvCxnSpPr>
        <p:spPr bwMode="auto">
          <a:xfrm>
            <a:off x="2362200" y="1495567"/>
            <a:ext cx="0" cy="2238233"/>
          </a:xfrm>
          <a:prstGeom prst="straightConnector1">
            <a:avLst/>
          </a:prstGeom>
          <a:solidFill>
            <a:schemeClr val="accent1"/>
          </a:solidFill>
          <a:ln w="19050" cap="flat" cmpd="sng" algn="ctr">
            <a:solidFill>
              <a:srgbClr val="080808"/>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603" y="1009650"/>
            <a:ext cx="883799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6" name="Text Box 3"/>
          <p:cNvSpPr txBox="1">
            <a:spLocks noChangeArrowheads="1"/>
          </p:cNvSpPr>
          <p:nvPr/>
        </p:nvSpPr>
        <p:spPr bwMode="auto">
          <a:xfrm>
            <a:off x="104774" y="3810000"/>
            <a:ext cx="8991600" cy="1462088"/>
          </a:xfrm>
          <a:prstGeom prst="rect">
            <a:avLst/>
          </a:prstGeom>
          <a:noFill/>
          <a:ln w="9525">
            <a:noFill/>
            <a:miter lim="800000"/>
            <a:headEnd/>
            <a:tailEnd/>
          </a:ln>
        </p:spPr>
        <p:txBody>
          <a:bodyPr>
            <a:spAutoFit/>
          </a:bodyPr>
          <a:lstStyle/>
          <a:p>
            <a:pPr eaLnBrk="0" hangingPunct="0"/>
            <a:r>
              <a:rPr lang="en-US" sz="2300" dirty="0">
                <a:solidFill>
                  <a:schemeClr val="tx1"/>
                </a:solidFill>
              </a:rPr>
              <a:t>  </a:t>
            </a:r>
            <a:r>
              <a:rPr lang="en-US" sz="2000" b="1" dirty="0">
                <a:solidFill>
                  <a:schemeClr val="tx1"/>
                </a:solidFill>
              </a:rPr>
              <a:t>Available functionality includes:  </a:t>
            </a:r>
          </a:p>
          <a:p>
            <a:pPr lvl="1" eaLnBrk="0" hangingPunct="0">
              <a:buClr>
                <a:schemeClr val="tx1"/>
              </a:buClr>
              <a:buFont typeface="Wingdings" pitchFamily="2" charset="2"/>
              <a:buChar char="§"/>
            </a:pPr>
            <a:r>
              <a:rPr lang="en-US" sz="1800" dirty="0">
                <a:solidFill>
                  <a:schemeClr val="tx1"/>
                </a:solidFill>
              </a:rPr>
              <a:t> </a:t>
            </a:r>
            <a:r>
              <a:rPr lang="en-US" dirty="0">
                <a:solidFill>
                  <a:schemeClr val="tx1"/>
                </a:solidFill>
              </a:rPr>
              <a:t>Reclassify - allocate an entire transaction and add a description</a:t>
            </a:r>
          </a:p>
          <a:p>
            <a:pPr lvl="1" eaLnBrk="0" hangingPunct="0">
              <a:buClr>
                <a:schemeClr val="tx1"/>
              </a:buClr>
              <a:buFont typeface="Wingdings" pitchFamily="2" charset="2"/>
              <a:buChar char="§"/>
            </a:pPr>
            <a:r>
              <a:rPr lang="en-US" dirty="0">
                <a:solidFill>
                  <a:schemeClr val="tx1"/>
                </a:solidFill>
              </a:rPr>
              <a:t> Add Descriptions - provide transaction details</a:t>
            </a:r>
          </a:p>
          <a:p>
            <a:pPr lvl="1" eaLnBrk="0" hangingPunct="0">
              <a:buFont typeface="Wingdings" pitchFamily="2" charset="2"/>
              <a:buChar char="§"/>
            </a:pPr>
            <a:r>
              <a:rPr lang="en-US" dirty="0">
                <a:solidFill>
                  <a:schemeClr val="tx1"/>
                </a:solidFill>
              </a:rPr>
              <a:t> Split and Reclassify</a:t>
            </a:r>
            <a:r>
              <a:rPr lang="en-US" dirty="0">
                <a:solidFill>
                  <a:srgbClr val="FF0000"/>
                </a:solidFill>
              </a:rPr>
              <a:t> </a:t>
            </a:r>
            <a:r>
              <a:rPr lang="en-US" dirty="0">
                <a:solidFill>
                  <a:schemeClr val="tx1"/>
                </a:solidFill>
              </a:rPr>
              <a:t>-</a:t>
            </a:r>
            <a:r>
              <a:rPr lang="en-US" dirty="0">
                <a:solidFill>
                  <a:srgbClr val="FF0000"/>
                </a:solidFill>
              </a:rPr>
              <a:t> </a:t>
            </a:r>
            <a:r>
              <a:rPr lang="en-US" dirty="0">
                <a:solidFill>
                  <a:schemeClr val="tx1"/>
                </a:solidFill>
              </a:rPr>
              <a:t>divide a transaction multiple ways and add descriptions</a:t>
            </a:r>
          </a:p>
          <a:p>
            <a:pPr lvl="1" eaLnBrk="0" hangingPunct="0">
              <a:buFont typeface="Wingdings" pitchFamily="2" charset="2"/>
              <a:buChar char="§"/>
            </a:pPr>
            <a:r>
              <a:rPr lang="en-US" dirty="0">
                <a:solidFill>
                  <a:schemeClr val="tx1"/>
                </a:solidFill>
              </a:rPr>
              <a:t> Dispute - dispute a transaction</a:t>
            </a:r>
          </a:p>
        </p:txBody>
      </p:sp>
      <p:sp>
        <p:nvSpPr>
          <p:cNvPr id="36867" name="Slide Number Placeholder 3"/>
          <p:cNvSpPr>
            <a:spLocks noGrp="1"/>
          </p:cNvSpPr>
          <p:nvPr>
            <p:ph type="sldNum" sz="quarter" idx="10"/>
          </p:nvPr>
        </p:nvSpPr>
        <p:spPr>
          <a:noFill/>
        </p:spPr>
        <p:txBody>
          <a:bodyPr/>
          <a:lstStyle/>
          <a:p>
            <a:fld id="{8B0C9319-4B10-4B47-81BD-926A2E41B5BB}" type="slidenum">
              <a:rPr lang="en-US" smtClean="0">
                <a:ea typeface="ＭＳ Ｐゴシック"/>
                <a:cs typeface="ＭＳ Ｐゴシック"/>
              </a:rPr>
              <a:pPr/>
              <a:t>25</a:t>
            </a:fld>
            <a:endParaRPr lang="en-US" smtClean="0">
              <a:ea typeface="ＭＳ Ｐゴシック"/>
              <a:cs typeface="ＭＳ Ｐゴシック"/>
            </a:endParaRPr>
          </a:p>
        </p:txBody>
      </p:sp>
      <p:sp>
        <p:nvSpPr>
          <p:cNvPr id="36869" name="Oval 7"/>
          <p:cNvSpPr>
            <a:spLocks noChangeArrowheads="1"/>
          </p:cNvSpPr>
          <p:nvPr/>
        </p:nvSpPr>
        <p:spPr bwMode="auto">
          <a:xfrm>
            <a:off x="104774" y="2438400"/>
            <a:ext cx="4772025" cy="457200"/>
          </a:xfrm>
          <a:prstGeom prst="ellipse">
            <a:avLst/>
          </a:prstGeom>
          <a:noFill/>
          <a:ln w="19050" algn="ctr">
            <a:solidFill>
              <a:schemeClr val="tx1"/>
            </a:solidFill>
            <a:round/>
            <a:headEnd/>
            <a:tailEnd/>
          </a:ln>
        </p:spPr>
        <p:txBody>
          <a:bodyPr/>
          <a:lstStyle/>
          <a:p>
            <a:pPr eaLnBrk="0" hangingPunct="0"/>
            <a:endParaRPr lang="en-US"/>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712" y="1133475"/>
            <a:ext cx="7086600" cy="226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Text Box 5"/>
          <p:cNvSpPr txBox="1">
            <a:spLocks noChangeArrowheads="1"/>
          </p:cNvSpPr>
          <p:nvPr/>
        </p:nvSpPr>
        <p:spPr bwMode="auto">
          <a:xfrm>
            <a:off x="7391400" y="3276600"/>
            <a:ext cx="1752600" cy="1708160"/>
          </a:xfrm>
          <a:prstGeom prst="rect">
            <a:avLst/>
          </a:prstGeom>
          <a:noFill/>
          <a:ln w="9525">
            <a:noFill/>
            <a:miter lim="800000"/>
            <a:headEnd/>
            <a:tailEnd/>
          </a:ln>
        </p:spPr>
        <p:txBody>
          <a:bodyPr wrap="square">
            <a:spAutoFit/>
          </a:bodyPr>
          <a:lstStyle/>
          <a:p>
            <a:pPr eaLnBrk="0" hangingPunct="0">
              <a:spcBef>
                <a:spcPct val="50000"/>
              </a:spcBef>
            </a:pPr>
            <a:r>
              <a:rPr lang="en-US" sz="1400" dirty="0" smtClean="0">
                <a:solidFill>
                  <a:schemeClr val="tx1"/>
                </a:solidFill>
              </a:rPr>
              <a:t>Note: “</a:t>
            </a:r>
            <a:r>
              <a:rPr lang="en-US" sz="1400" dirty="0" smtClean="0">
                <a:solidFill>
                  <a:schemeClr val="tx1"/>
                </a:solidFill>
              </a:rPr>
              <a:t>User Name” must be same as your UNET </a:t>
            </a:r>
            <a:r>
              <a:rPr lang="en-US" sz="1400" dirty="0" smtClean="0">
                <a:solidFill>
                  <a:schemeClr val="tx1"/>
                </a:solidFill>
              </a:rPr>
              <a:t>ID and should not be changed </a:t>
            </a:r>
            <a:endParaRPr lang="en-US" sz="1400" dirty="0" smtClean="0">
              <a:solidFill>
                <a:schemeClr val="tx1"/>
              </a:solidFill>
            </a:endParaRPr>
          </a:p>
          <a:p>
            <a:pPr eaLnBrk="0" hangingPunct="0">
              <a:spcBef>
                <a:spcPct val="50000"/>
              </a:spcBef>
            </a:pPr>
            <a:endParaRPr lang="en-US" sz="1400" dirty="0">
              <a:solidFill>
                <a:schemeClr val="tx1"/>
              </a:solidFill>
            </a:endParaRPr>
          </a:p>
        </p:txBody>
      </p:sp>
      <p:sp>
        <p:nvSpPr>
          <p:cNvPr id="35844" name="Line 35"/>
          <p:cNvSpPr>
            <a:spLocks noChangeShapeType="1"/>
          </p:cNvSpPr>
          <p:nvPr/>
        </p:nvSpPr>
        <p:spPr bwMode="auto">
          <a:xfrm flipH="1">
            <a:off x="1066800" y="1524000"/>
            <a:ext cx="6553200" cy="1752600"/>
          </a:xfrm>
          <a:prstGeom prst="line">
            <a:avLst/>
          </a:prstGeom>
          <a:noFill/>
          <a:ln w="9525">
            <a:noFill/>
            <a:round/>
            <a:headEnd/>
            <a:tailEnd type="triangle" w="med" len="med"/>
          </a:ln>
        </p:spPr>
        <p:txBody>
          <a:bodyPr>
            <a:spAutoFit/>
          </a:bodyPr>
          <a:lstStyle/>
          <a:p>
            <a:endParaRPr lang="en-US"/>
          </a:p>
        </p:txBody>
      </p:sp>
      <p:sp>
        <p:nvSpPr>
          <p:cNvPr id="35845" name="Text Box 5"/>
          <p:cNvSpPr txBox="1">
            <a:spLocks noChangeArrowheads="1"/>
          </p:cNvSpPr>
          <p:nvPr/>
        </p:nvSpPr>
        <p:spPr bwMode="auto">
          <a:xfrm>
            <a:off x="7467600" y="914400"/>
            <a:ext cx="1295400" cy="738188"/>
          </a:xfrm>
          <a:prstGeom prst="rect">
            <a:avLst/>
          </a:prstGeom>
          <a:noFill/>
          <a:ln w="9525">
            <a:noFill/>
            <a:miter lim="800000"/>
            <a:headEnd/>
            <a:tailEnd/>
          </a:ln>
        </p:spPr>
        <p:txBody>
          <a:bodyPr>
            <a:spAutoFit/>
          </a:bodyPr>
          <a:lstStyle/>
          <a:p>
            <a:pPr eaLnBrk="0" hangingPunct="0">
              <a:spcBef>
                <a:spcPct val="50000"/>
              </a:spcBef>
            </a:pPr>
            <a:r>
              <a:rPr lang="en-US" sz="1400" dirty="0">
                <a:solidFill>
                  <a:schemeClr val="tx1"/>
                </a:solidFill>
              </a:rPr>
              <a:t>Enter a business description</a:t>
            </a:r>
          </a:p>
        </p:txBody>
      </p:sp>
      <p:sp>
        <p:nvSpPr>
          <p:cNvPr id="35846" name="Text Box 5"/>
          <p:cNvSpPr txBox="1">
            <a:spLocks noChangeArrowheads="1"/>
          </p:cNvSpPr>
          <p:nvPr/>
        </p:nvSpPr>
        <p:spPr bwMode="auto">
          <a:xfrm>
            <a:off x="7467600" y="1752600"/>
            <a:ext cx="1447800" cy="1169988"/>
          </a:xfrm>
          <a:prstGeom prst="rect">
            <a:avLst/>
          </a:prstGeom>
          <a:noFill/>
          <a:ln w="9525">
            <a:noFill/>
            <a:miter lim="800000"/>
            <a:headEnd/>
            <a:tailEnd/>
          </a:ln>
        </p:spPr>
        <p:txBody>
          <a:bodyPr>
            <a:spAutoFit/>
          </a:bodyPr>
          <a:lstStyle/>
          <a:p>
            <a:pPr eaLnBrk="0" hangingPunct="0">
              <a:spcBef>
                <a:spcPct val="50000"/>
              </a:spcBef>
            </a:pPr>
            <a:r>
              <a:rPr lang="en-US" sz="1400" dirty="0">
                <a:solidFill>
                  <a:schemeClr val="tx1"/>
                </a:solidFill>
              </a:rPr>
              <a:t>Click the icon to choose values to reallocate the transaction</a:t>
            </a:r>
          </a:p>
        </p:txBody>
      </p:sp>
      <p:sp>
        <p:nvSpPr>
          <p:cNvPr id="35847" name="Title 12"/>
          <p:cNvSpPr>
            <a:spLocks noGrp="1"/>
          </p:cNvSpPr>
          <p:nvPr>
            <p:ph type="title"/>
          </p:nvPr>
        </p:nvSpPr>
        <p:spPr>
          <a:xfrm>
            <a:off x="457200" y="228600"/>
            <a:ext cx="8255000" cy="1108075"/>
          </a:xfrm>
        </p:spPr>
        <p:txBody>
          <a:bodyPr/>
          <a:lstStyle/>
          <a:p>
            <a:pPr eaLnBrk="1" hangingPunct="1"/>
            <a:r>
              <a:rPr lang="en-US" dirty="0" smtClean="0"/>
              <a:t>Reclassify screen</a:t>
            </a:r>
          </a:p>
        </p:txBody>
      </p:sp>
      <p:sp>
        <p:nvSpPr>
          <p:cNvPr id="35848" name="Slide Number Placeholder 11"/>
          <p:cNvSpPr>
            <a:spLocks noGrp="1"/>
          </p:cNvSpPr>
          <p:nvPr>
            <p:ph type="sldNum" sz="quarter" idx="10"/>
          </p:nvPr>
        </p:nvSpPr>
        <p:spPr>
          <a:noFill/>
        </p:spPr>
        <p:txBody>
          <a:bodyPr/>
          <a:lstStyle/>
          <a:p>
            <a:fld id="{82D11B8F-A488-4293-AA27-5E5F2557AA02}" type="slidenum">
              <a:rPr lang="en-US" smtClean="0">
                <a:ea typeface="ＭＳ Ｐゴシック"/>
                <a:cs typeface="ＭＳ Ｐゴシック"/>
              </a:rPr>
              <a:pPr/>
              <a:t>26</a:t>
            </a:fld>
            <a:endParaRPr lang="en-US" smtClean="0">
              <a:ea typeface="ＭＳ Ｐゴシック"/>
              <a:cs typeface="ＭＳ Ｐゴシック"/>
            </a:endParaRPr>
          </a:p>
        </p:txBody>
      </p:sp>
      <p:pic>
        <p:nvPicPr>
          <p:cNvPr id="35849" name="Picture 13"/>
          <p:cNvPicPr>
            <a:picLocks noChangeAspect="1" noChangeArrowheads="1"/>
          </p:cNvPicPr>
          <p:nvPr/>
        </p:nvPicPr>
        <p:blipFill>
          <a:blip r:embed="rId3" cstate="print"/>
          <a:srcRect/>
          <a:stretch>
            <a:fillRect/>
          </a:stretch>
        </p:blipFill>
        <p:spPr bwMode="auto">
          <a:xfrm>
            <a:off x="609600" y="3503613"/>
            <a:ext cx="1057275" cy="352425"/>
          </a:xfrm>
          <a:prstGeom prst="rect">
            <a:avLst/>
          </a:prstGeom>
          <a:noFill/>
          <a:ln w="9525">
            <a:noFill/>
            <a:miter lim="800000"/>
            <a:headEnd/>
            <a:tailEnd/>
          </a:ln>
        </p:spPr>
      </p:pic>
      <p:cxnSp>
        <p:nvCxnSpPr>
          <p:cNvPr id="35850" name="Straight Arrow Connector 20"/>
          <p:cNvCxnSpPr>
            <a:cxnSpLocks noChangeShapeType="1"/>
          </p:cNvCxnSpPr>
          <p:nvPr/>
        </p:nvCxnSpPr>
        <p:spPr bwMode="auto">
          <a:xfrm flipH="1">
            <a:off x="6248400" y="2362200"/>
            <a:ext cx="1143000" cy="533400"/>
          </a:xfrm>
          <a:prstGeom prst="straightConnector1">
            <a:avLst/>
          </a:prstGeom>
          <a:noFill/>
          <a:ln w="19050" algn="ctr">
            <a:solidFill>
              <a:schemeClr val="tx1"/>
            </a:solidFill>
            <a:round/>
            <a:headEnd/>
            <a:tailEnd type="arrow" w="med" len="med"/>
          </a:ln>
        </p:spPr>
      </p:cxnSp>
      <p:cxnSp>
        <p:nvCxnSpPr>
          <p:cNvPr id="35851" name="Straight Arrow Connector 24"/>
          <p:cNvCxnSpPr>
            <a:cxnSpLocks noChangeShapeType="1"/>
            <a:stCxn id="35845" idx="1"/>
          </p:cNvCxnSpPr>
          <p:nvPr/>
        </p:nvCxnSpPr>
        <p:spPr bwMode="auto">
          <a:xfrm flipH="1">
            <a:off x="3352800" y="1283494"/>
            <a:ext cx="4114800" cy="850106"/>
          </a:xfrm>
          <a:prstGeom prst="straightConnector1">
            <a:avLst/>
          </a:prstGeom>
          <a:noFill/>
          <a:ln w="19050" algn="ctr">
            <a:solidFill>
              <a:schemeClr val="tx1"/>
            </a:solidFill>
            <a:round/>
            <a:headEnd/>
            <a:tailEnd type="arrow" w="med" len="med"/>
          </a:ln>
        </p:spPr>
      </p:cxnSp>
      <p:cxnSp>
        <p:nvCxnSpPr>
          <p:cNvPr id="35852" name="Straight Arrow Connector 26"/>
          <p:cNvCxnSpPr>
            <a:cxnSpLocks noChangeShapeType="1"/>
          </p:cNvCxnSpPr>
          <p:nvPr/>
        </p:nvCxnSpPr>
        <p:spPr bwMode="auto">
          <a:xfrm flipH="1" flipV="1">
            <a:off x="1905000" y="2819400"/>
            <a:ext cx="5334000" cy="609600"/>
          </a:xfrm>
          <a:prstGeom prst="straightConnector1">
            <a:avLst/>
          </a:prstGeom>
          <a:noFill/>
          <a:ln w="19050" algn="ctr">
            <a:solidFill>
              <a:schemeClr val="tx1"/>
            </a:solidFill>
            <a:round/>
            <a:headEnd/>
            <a:tailEnd type="arrow" w="med" len="med"/>
          </a:ln>
        </p:spPr>
      </p:cxnSp>
      <p:sp>
        <p:nvSpPr>
          <p:cNvPr id="35853" name="Text Box 2"/>
          <p:cNvSpPr txBox="1">
            <a:spLocks noChangeArrowheads="1"/>
          </p:cNvSpPr>
          <p:nvPr/>
        </p:nvSpPr>
        <p:spPr bwMode="auto">
          <a:xfrm>
            <a:off x="0" y="4267200"/>
            <a:ext cx="8839200" cy="1892826"/>
          </a:xfrm>
          <a:prstGeom prst="rect">
            <a:avLst/>
          </a:prstGeom>
          <a:noFill/>
          <a:ln w="9525">
            <a:noFill/>
            <a:miter lim="800000"/>
            <a:headEnd/>
            <a:tailEnd/>
          </a:ln>
        </p:spPr>
        <p:txBody>
          <a:bodyPr>
            <a:spAutoFit/>
          </a:bodyPr>
          <a:lstStyle/>
          <a:p>
            <a:pPr lvl="1" eaLnBrk="0" hangingPunct="0">
              <a:spcBef>
                <a:spcPct val="50000"/>
              </a:spcBef>
              <a:buFont typeface="Wingdings" pitchFamily="2" charset="2"/>
              <a:buChar char="§"/>
            </a:pPr>
            <a:r>
              <a:rPr lang="en-US" dirty="0">
                <a:solidFill>
                  <a:schemeClr val="tx1"/>
                </a:solidFill>
              </a:rPr>
              <a:t> Enter a business description, review/reclassify custom </a:t>
            </a:r>
            <a:r>
              <a:rPr lang="en-US" dirty="0" smtClean="0">
                <a:solidFill>
                  <a:schemeClr val="tx1"/>
                </a:solidFill>
              </a:rPr>
              <a:t>fields</a:t>
            </a:r>
            <a:endParaRPr lang="en-US" dirty="0">
              <a:solidFill>
                <a:schemeClr val="tx1"/>
              </a:solidFill>
            </a:endParaRPr>
          </a:p>
          <a:p>
            <a:pPr lvl="1" eaLnBrk="0" hangingPunct="0">
              <a:spcBef>
                <a:spcPct val="50000"/>
              </a:spcBef>
              <a:buFont typeface="Wingdings" pitchFamily="2" charset="2"/>
              <a:buChar char="§"/>
            </a:pPr>
            <a:r>
              <a:rPr lang="en-US" dirty="0">
                <a:solidFill>
                  <a:schemeClr val="tx1"/>
                </a:solidFill>
              </a:rPr>
              <a:t> Avoid special characters -</a:t>
            </a:r>
            <a:r>
              <a:rPr lang="en-US" b="1" dirty="0">
                <a:solidFill>
                  <a:schemeClr val="tx1"/>
                </a:solidFill>
              </a:rPr>
              <a:t> </a:t>
            </a:r>
            <a:r>
              <a:rPr lang="en-US" dirty="0">
                <a:solidFill>
                  <a:schemeClr val="tx1"/>
                </a:solidFill>
              </a:rPr>
              <a:t>&lt;  &gt; % ; ( ) &amp; + \ # ? { } I ^ ~ [  ]  “  </a:t>
            </a:r>
            <a:r>
              <a:rPr lang="en-US" dirty="0" smtClean="0">
                <a:solidFill>
                  <a:schemeClr val="tx1"/>
                </a:solidFill>
              </a:rPr>
              <a:t>‘</a:t>
            </a:r>
          </a:p>
          <a:p>
            <a:pPr lvl="1" eaLnBrk="0" hangingPunct="0">
              <a:spcBef>
                <a:spcPts val="100"/>
              </a:spcBef>
            </a:pPr>
            <a:endParaRPr lang="en-US" dirty="0" smtClean="0">
              <a:solidFill>
                <a:schemeClr val="tx1"/>
              </a:solidFill>
            </a:endParaRPr>
          </a:p>
          <a:p>
            <a:pPr lvl="1" eaLnBrk="0" hangingPunct="0">
              <a:spcBef>
                <a:spcPts val="100"/>
              </a:spcBef>
            </a:pPr>
            <a:r>
              <a:rPr lang="en-US" dirty="0" smtClean="0">
                <a:solidFill>
                  <a:schemeClr val="tx1"/>
                </a:solidFill>
              </a:rPr>
              <a:t>Please note the system will timeout after 15 minutes of inactivity. You will receive a warning message shortly before the session is set to expire.</a:t>
            </a:r>
          </a:p>
          <a:p>
            <a:pPr lvl="1" eaLnBrk="0" hangingPunct="0">
              <a:spcBef>
                <a:spcPct val="50000"/>
              </a:spcBef>
              <a:buFont typeface="Wingdings" pitchFamily="2" charset="2"/>
              <a:buChar char="§"/>
            </a:pPr>
            <a:endParaRPr lang="en-US" dirty="0">
              <a:solidFill>
                <a:schemeClr val="tx1"/>
              </a:solidFill>
            </a:endParaRPr>
          </a:p>
        </p:txBody>
      </p:sp>
      <p:pic>
        <p:nvPicPr>
          <p:cNvPr id="35854" name="Picture 15"/>
          <p:cNvPicPr>
            <a:picLocks noChangeAspect="1" noChangeArrowheads="1"/>
          </p:cNvPicPr>
          <p:nvPr/>
        </p:nvPicPr>
        <p:blipFill>
          <a:blip r:embed="rId4" cstate="print"/>
          <a:srcRect/>
          <a:stretch>
            <a:fillRect/>
          </a:stretch>
        </p:blipFill>
        <p:spPr bwMode="auto">
          <a:xfrm>
            <a:off x="533400" y="5943600"/>
            <a:ext cx="5400675" cy="590550"/>
          </a:xfrm>
          <a:prstGeom prst="rect">
            <a:avLst/>
          </a:prstGeom>
          <a:noFill/>
          <a:ln w="9525">
            <a:noFill/>
            <a:miter lim="800000"/>
            <a:headEnd/>
            <a:tailEnd/>
          </a:ln>
        </p:spPr>
      </p:pic>
      <p:cxnSp>
        <p:nvCxnSpPr>
          <p:cNvPr id="21" name="Straight Arrow Connector 20"/>
          <p:cNvCxnSpPr/>
          <p:nvPr/>
        </p:nvCxnSpPr>
        <p:spPr bwMode="auto">
          <a:xfrm flipH="1">
            <a:off x="4114800" y="2362200"/>
            <a:ext cx="3276600" cy="4572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2" name="TextBox 1"/>
          <p:cNvSpPr txBox="1"/>
          <p:nvPr/>
        </p:nvSpPr>
        <p:spPr>
          <a:xfrm>
            <a:off x="2133600" y="3400644"/>
            <a:ext cx="3505200" cy="523220"/>
          </a:xfrm>
          <a:prstGeom prst="rect">
            <a:avLst/>
          </a:prstGeom>
          <a:noFill/>
        </p:spPr>
        <p:txBody>
          <a:bodyPr wrap="square" rtlCol="0">
            <a:spAutoFit/>
          </a:bodyPr>
          <a:lstStyle/>
          <a:p>
            <a:r>
              <a:rPr lang="en-US" sz="1400" dirty="0" smtClean="0">
                <a:solidFill>
                  <a:schemeClr val="tx1"/>
                </a:solidFill>
              </a:rPr>
              <a:t>Account Code will always need to be changed from default value</a:t>
            </a:r>
            <a:endParaRPr lang="en-US" sz="1400" dirty="0">
              <a:solidFill>
                <a:schemeClr val="tx1"/>
              </a:solidFill>
            </a:endParaRPr>
          </a:p>
        </p:txBody>
      </p:sp>
      <p:cxnSp>
        <p:nvCxnSpPr>
          <p:cNvPr id="6" name="Straight Arrow Connector 5"/>
          <p:cNvCxnSpPr/>
          <p:nvPr/>
        </p:nvCxnSpPr>
        <p:spPr bwMode="auto">
          <a:xfrm flipH="1" flipV="1">
            <a:off x="1905000" y="3276600"/>
            <a:ext cx="228600" cy="22701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35"/>
          <p:cNvSpPr>
            <a:spLocks noChangeShapeType="1"/>
          </p:cNvSpPr>
          <p:nvPr/>
        </p:nvSpPr>
        <p:spPr bwMode="auto">
          <a:xfrm flipH="1">
            <a:off x="1066800" y="1524000"/>
            <a:ext cx="6553200" cy="1752600"/>
          </a:xfrm>
          <a:prstGeom prst="line">
            <a:avLst/>
          </a:prstGeom>
          <a:noFill/>
          <a:ln w="9525">
            <a:noFill/>
            <a:round/>
            <a:headEnd/>
            <a:tailEnd type="triangle" w="med" len="med"/>
          </a:ln>
        </p:spPr>
        <p:txBody>
          <a:bodyPr>
            <a:spAutoFit/>
          </a:bodyPr>
          <a:lstStyle/>
          <a:p>
            <a:endParaRPr lang="en-US"/>
          </a:p>
        </p:txBody>
      </p:sp>
      <p:sp>
        <p:nvSpPr>
          <p:cNvPr id="38915" name="Title 6"/>
          <p:cNvSpPr>
            <a:spLocks noGrp="1"/>
          </p:cNvSpPr>
          <p:nvPr>
            <p:ph type="title"/>
          </p:nvPr>
        </p:nvSpPr>
        <p:spPr/>
        <p:txBody>
          <a:bodyPr/>
          <a:lstStyle/>
          <a:p>
            <a:pPr eaLnBrk="1" hangingPunct="1"/>
            <a:r>
              <a:rPr lang="en-US" smtClean="0"/>
              <a:t>Reclassify screen</a:t>
            </a:r>
          </a:p>
        </p:txBody>
      </p:sp>
      <p:sp>
        <p:nvSpPr>
          <p:cNvPr id="38916" name="Slide Number Placeholder 5"/>
          <p:cNvSpPr>
            <a:spLocks noGrp="1"/>
          </p:cNvSpPr>
          <p:nvPr>
            <p:ph type="sldNum" sz="quarter" idx="10"/>
          </p:nvPr>
        </p:nvSpPr>
        <p:spPr>
          <a:noFill/>
        </p:spPr>
        <p:txBody>
          <a:bodyPr/>
          <a:lstStyle/>
          <a:p>
            <a:fld id="{D0C490C1-76A3-4896-920B-ED3025C13A30}" type="slidenum">
              <a:rPr lang="en-US" smtClean="0">
                <a:ea typeface="ＭＳ Ｐゴシック"/>
                <a:cs typeface="ＭＳ Ｐゴシック"/>
              </a:rPr>
              <a:pPr/>
              <a:t>27</a:t>
            </a:fld>
            <a:endParaRPr lang="en-US" smtClean="0">
              <a:ea typeface="ＭＳ Ｐゴシック"/>
              <a:cs typeface="ＭＳ Ｐゴシック"/>
            </a:endParaRP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990600"/>
            <a:ext cx="3738490" cy="522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990600"/>
            <a:ext cx="3733800" cy="5240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 y="841399"/>
            <a:ext cx="8229600" cy="323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8" name="Title 8"/>
          <p:cNvSpPr>
            <a:spLocks noGrp="1"/>
          </p:cNvSpPr>
          <p:nvPr>
            <p:ph type="title"/>
          </p:nvPr>
        </p:nvSpPr>
        <p:spPr/>
        <p:txBody>
          <a:bodyPr/>
          <a:lstStyle/>
          <a:p>
            <a:pPr eaLnBrk="1" hangingPunct="1"/>
            <a:r>
              <a:rPr lang="en-US" smtClean="0"/>
              <a:t>Add description screen</a:t>
            </a:r>
          </a:p>
        </p:txBody>
      </p:sp>
      <p:sp>
        <p:nvSpPr>
          <p:cNvPr id="39939" name="Slide Number Placeholder 3"/>
          <p:cNvSpPr>
            <a:spLocks noGrp="1"/>
          </p:cNvSpPr>
          <p:nvPr>
            <p:ph type="sldNum" sz="quarter" idx="10"/>
          </p:nvPr>
        </p:nvSpPr>
        <p:spPr>
          <a:noFill/>
        </p:spPr>
        <p:txBody>
          <a:bodyPr/>
          <a:lstStyle/>
          <a:p>
            <a:r>
              <a:rPr lang="en-US" smtClean="0">
                <a:ea typeface="ＭＳ Ｐゴシック"/>
                <a:cs typeface="ＭＳ Ｐゴシック"/>
              </a:rPr>
              <a:t>28</a:t>
            </a:r>
          </a:p>
        </p:txBody>
      </p:sp>
      <p:sp>
        <p:nvSpPr>
          <p:cNvPr id="39940" name="Rectangle 5"/>
          <p:cNvSpPr>
            <a:spLocks noChangeArrowheads="1"/>
          </p:cNvSpPr>
          <p:nvPr/>
        </p:nvSpPr>
        <p:spPr bwMode="auto">
          <a:xfrm>
            <a:off x="190500" y="4495800"/>
            <a:ext cx="8686800" cy="2032000"/>
          </a:xfrm>
          <a:prstGeom prst="rect">
            <a:avLst/>
          </a:prstGeom>
          <a:noFill/>
          <a:ln w="9525">
            <a:noFill/>
            <a:miter lim="800000"/>
            <a:headEnd/>
            <a:tailEnd/>
          </a:ln>
        </p:spPr>
        <p:txBody>
          <a:bodyPr>
            <a:spAutoFit/>
          </a:bodyPr>
          <a:lstStyle/>
          <a:p>
            <a:pPr lvl="1">
              <a:spcBef>
                <a:spcPct val="50000"/>
              </a:spcBef>
              <a:buSzPct val="100000"/>
              <a:buFont typeface="Wingdings" pitchFamily="2" charset="2"/>
              <a:buChar char="§"/>
            </a:pPr>
            <a:r>
              <a:rPr lang="en-US" sz="1800" dirty="0">
                <a:solidFill>
                  <a:schemeClr val="tx1"/>
                </a:solidFill>
              </a:rPr>
              <a:t> Add a transaction description </a:t>
            </a:r>
          </a:p>
          <a:p>
            <a:pPr lvl="1">
              <a:spcBef>
                <a:spcPct val="50000"/>
              </a:spcBef>
              <a:buFont typeface="Wingdings" pitchFamily="2" charset="2"/>
              <a:buChar char="§"/>
            </a:pPr>
            <a:r>
              <a:rPr lang="en-US" sz="1800" dirty="0">
                <a:solidFill>
                  <a:schemeClr val="tx1"/>
                </a:solidFill>
              </a:rPr>
              <a:t> Provide a business purpose for travel related expenses</a:t>
            </a:r>
          </a:p>
          <a:p>
            <a:pPr lvl="1">
              <a:spcBef>
                <a:spcPct val="50000"/>
              </a:spcBef>
              <a:buFont typeface="Wingdings" pitchFamily="2" charset="2"/>
              <a:buChar char="§"/>
            </a:pPr>
            <a:r>
              <a:rPr lang="en-US" sz="1800" dirty="0">
                <a:solidFill>
                  <a:schemeClr val="tx1"/>
                </a:solidFill>
              </a:rPr>
              <a:t> Provide name of guests entertained</a:t>
            </a:r>
          </a:p>
          <a:p>
            <a:pPr lvl="1">
              <a:spcBef>
                <a:spcPct val="50000"/>
              </a:spcBef>
              <a:buFont typeface="Wingdings" pitchFamily="2" charset="2"/>
              <a:buChar char="§"/>
            </a:pPr>
            <a:r>
              <a:rPr lang="en-US" sz="1800" dirty="0">
                <a:solidFill>
                  <a:schemeClr val="tx1"/>
                </a:solidFill>
              </a:rPr>
              <a:t> Adhere to </a:t>
            </a:r>
            <a:r>
              <a:rPr lang="en-US" sz="1800" dirty="0" smtClean="0">
                <a:solidFill>
                  <a:schemeClr val="tx1"/>
                </a:solidFill>
              </a:rPr>
              <a:t>University </a:t>
            </a:r>
            <a:r>
              <a:rPr lang="en-US" sz="1800" dirty="0">
                <a:solidFill>
                  <a:schemeClr val="tx1"/>
                </a:solidFill>
              </a:rPr>
              <a:t>policy</a:t>
            </a:r>
          </a:p>
          <a:p>
            <a:pPr lvl="1">
              <a:spcBef>
                <a:spcPct val="50000"/>
              </a:spcBef>
              <a:buFont typeface="Wingdings" pitchFamily="2" charset="2"/>
              <a:buChar char="§"/>
            </a:pPr>
            <a:r>
              <a:rPr lang="en-US" sz="1800" dirty="0">
                <a:solidFill>
                  <a:schemeClr val="tx1"/>
                </a:solidFill>
              </a:rPr>
              <a:t> Avoid special characters -</a:t>
            </a:r>
            <a:r>
              <a:rPr lang="en-US" sz="1800" b="1" dirty="0">
                <a:solidFill>
                  <a:schemeClr val="tx1"/>
                </a:solidFill>
              </a:rPr>
              <a:t> </a:t>
            </a:r>
            <a:r>
              <a:rPr lang="en-US" sz="1800" dirty="0">
                <a:solidFill>
                  <a:schemeClr val="tx1"/>
                </a:solidFill>
              </a:rPr>
              <a:t>&lt;  &gt; % ; ( ) &amp; + \ # ? { } I ^ ~ [  ]  “  ‘</a:t>
            </a:r>
          </a:p>
        </p:txBody>
      </p:sp>
      <p:pic>
        <p:nvPicPr>
          <p:cNvPr id="39941" name="Picture 8"/>
          <p:cNvPicPr>
            <a:picLocks noChangeAspect="1" noChangeArrowheads="1"/>
          </p:cNvPicPr>
          <p:nvPr/>
        </p:nvPicPr>
        <p:blipFill>
          <a:blip r:embed="rId3" cstate="print"/>
          <a:srcRect/>
          <a:stretch>
            <a:fillRect/>
          </a:stretch>
        </p:blipFill>
        <p:spPr bwMode="auto">
          <a:xfrm>
            <a:off x="1066800" y="4114800"/>
            <a:ext cx="1000125" cy="381000"/>
          </a:xfrm>
          <a:prstGeom prst="rect">
            <a:avLst/>
          </a:prstGeom>
          <a:noFill/>
          <a:ln w="9525">
            <a:noFill/>
            <a:miter lim="800000"/>
            <a:headEnd/>
            <a:tailEnd/>
          </a:ln>
        </p:spPr>
      </p:pic>
      <p:sp>
        <p:nvSpPr>
          <p:cNvPr id="7" name="Rectangle 6"/>
          <p:cNvSpPr/>
          <p:nvPr/>
        </p:nvSpPr>
        <p:spPr bwMode="auto">
          <a:xfrm>
            <a:off x="1524000" y="1828800"/>
            <a:ext cx="11430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175" y="1285876"/>
            <a:ext cx="6453649" cy="4962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2" name="Picture 12"/>
          <p:cNvPicPr>
            <a:picLocks noChangeAspect="1" noChangeArrowheads="1"/>
          </p:cNvPicPr>
          <p:nvPr/>
        </p:nvPicPr>
        <p:blipFill>
          <a:blip r:embed="rId3" cstate="print"/>
          <a:srcRect/>
          <a:stretch>
            <a:fillRect/>
          </a:stretch>
        </p:blipFill>
        <p:spPr bwMode="auto">
          <a:xfrm>
            <a:off x="457200" y="914400"/>
            <a:ext cx="2971800" cy="285750"/>
          </a:xfrm>
          <a:prstGeom prst="rect">
            <a:avLst/>
          </a:prstGeom>
          <a:noFill/>
          <a:ln w="9525">
            <a:noFill/>
            <a:miter lim="800000"/>
            <a:headEnd/>
            <a:tailEnd/>
          </a:ln>
        </p:spPr>
      </p:pic>
      <p:sp>
        <p:nvSpPr>
          <p:cNvPr id="40963" name="Rectangle 3"/>
          <p:cNvSpPr>
            <a:spLocks noChangeArrowheads="1"/>
          </p:cNvSpPr>
          <p:nvPr/>
        </p:nvSpPr>
        <p:spPr bwMode="auto">
          <a:xfrm>
            <a:off x="6705600" y="1676400"/>
            <a:ext cx="2133600" cy="3421063"/>
          </a:xfrm>
          <a:prstGeom prst="rect">
            <a:avLst/>
          </a:prstGeom>
          <a:noFill/>
          <a:ln w="9525">
            <a:noFill/>
            <a:miter lim="800000"/>
            <a:headEnd/>
            <a:tailEnd/>
          </a:ln>
        </p:spPr>
        <p:txBody>
          <a:bodyPr>
            <a:spAutoFit/>
          </a:bodyPr>
          <a:lstStyle/>
          <a:p>
            <a:pPr marL="0" lvl="1" eaLnBrk="0" hangingPunct="0">
              <a:spcBef>
                <a:spcPts val="1075"/>
              </a:spcBef>
              <a:buFont typeface="Wingdings" pitchFamily="2" charset="2"/>
              <a:buChar char="§"/>
            </a:pPr>
            <a:r>
              <a:rPr lang="en-US" sz="1800">
                <a:solidFill>
                  <a:schemeClr val="tx1"/>
                </a:solidFill>
              </a:rPr>
              <a:t> Divide and reallocate a transaction into multiple entries</a:t>
            </a:r>
          </a:p>
          <a:p>
            <a:pPr marL="0" lvl="1" eaLnBrk="0" hangingPunct="0">
              <a:spcBef>
                <a:spcPts val="1075"/>
              </a:spcBef>
              <a:buFont typeface="Wingdings" pitchFamily="2" charset="2"/>
              <a:buChar char="§"/>
            </a:pPr>
            <a:r>
              <a:rPr lang="en-US" sz="1800">
                <a:solidFill>
                  <a:schemeClr val="tx1"/>
                </a:solidFill>
              </a:rPr>
              <a:t> Split by amount or by percentage</a:t>
            </a:r>
          </a:p>
          <a:p>
            <a:pPr marL="0" lvl="1" eaLnBrk="0" hangingPunct="0">
              <a:spcBef>
                <a:spcPts val="1075"/>
              </a:spcBef>
              <a:buFont typeface="Wingdings" pitchFamily="2" charset="2"/>
              <a:buChar char="§"/>
            </a:pPr>
            <a:r>
              <a:rPr lang="en-US" sz="1800">
                <a:solidFill>
                  <a:schemeClr val="tx1"/>
                </a:solidFill>
              </a:rPr>
              <a:t> Select add to create a new row and begin the split process</a:t>
            </a:r>
          </a:p>
        </p:txBody>
      </p:sp>
      <p:sp>
        <p:nvSpPr>
          <p:cNvPr id="40964" name="Title 11"/>
          <p:cNvSpPr>
            <a:spLocks noGrp="1"/>
          </p:cNvSpPr>
          <p:nvPr>
            <p:ph type="title"/>
          </p:nvPr>
        </p:nvSpPr>
        <p:spPr>
          <a:xfrm>
            <a:off x="381000" y="152400"/>
            <a:ext cx="8255000" cy="609600"/>
          </a:xfrm>
        </p:spPr>
        <p:txBody>
          <a:bodyPr/>
          <a:lstStyle/>
          <a:p>
            <a:pPr eaLnBrk="1" hangingPunct="1"/>
            <a:r>
              <a:rPr lang="en-US" smtClean="0"/>
              <a:t>Split and reclassify screen</a:t>
            </a:r>
          </a:p>
        </p:txBody>
      </p:sp>
      <p:sp>
        <p:nvSpPr>
          <p:cNvPr id="40965" name="Slide Number Placeholder 10"/>
          <p:cNvSpPr>
            <a:spLocks noGrp="1"/>
          </p:cNvSpPr>
          <p:nvPr>
            <p:ph type="sldNum" sz="quarter" idx="10"/>
          </p:nvPr>
        </p:nvSpPr>
        <p:spPr>
          <a:noFill/>
        </p:spPr>
        <p:txBody>
          <a:bodyPr/>
          <a:lstStyle/>
          <a:p>
            <a:fld id="{945E5C3E-7F3D-4806-9595-9BC0905613CF}" type="slidenum">
              <a:rPr lang="en-US" smtClean="0">
                <a:ea typeface="ＭＳ Ｐゴシック"/>
                <a:cs typeface="ＭＳ Ｐゴシック"/>
              </a:rPr>
              <a:pPr/>
              <a:t>29</a:t>
            </a:fld>
            <a:endParaRPr lang="en-US" smtClean="0">
              <a:ea typeface="ＭＳ Ｐゴシック"/>
              <a:cs typeface="ＭＳ Ｐゴシック"/>
            </a:endParaRPr>
          </a:p>
        </p:txBody>
      </p:sp>
      <p:sp>
        <p:nvSpPr>
          <p:cNvPr id="40966" name="Oval 13"/>
          <p:cNvSpPr>
            <a:spLocks noChangeArrowheads="1"/>
          </p:cNvSpPr>
          <p:nvPr/>
        </p:nvSpPr>
        <p:spPr bwMode="auto">
          <a:xfrm>
            <a:off x="1524000" y="914400"/>
            <a:ext cx="2133600" cy="304800"/>
          </a:xfrm>
          <a:prstGeom prst="ellipse">
            <a:avLst/>
          </a:prstGeom>
          <a:noFill/>
          <a:ln w="19050" algn="ctr">
            <a:solidFill>
              <a:srgbClr val="080808"/>
            </a:solidFill>
            <a:round/>
            <a:headEnd/>
            <a:tailEnd/>
          </a:ln>
        </p:spPr>
        <p:txBody>
          <a:bodyPr/>
          <a:lstStyle/>
          <a:p>
            <a:pPr eaLnBrk="0" hangingPunct="0"/>
            <a:endParaRPr lang="en-US"/>
          </a:p>
        </p:txBody>
      </p:sp>
      <p:pic>
        <p:nvPicPr>
          <p:cNvPr id="40967" name="Picture 14"/>
          <p:cNvPicPr>
            <a:picLocks noChangeAspect="1" noChangeArrowheads="1"/>
          </p:cNvPicPr>
          <p:nvPr/>
        </p:nvPicPr>
        <p:blipFill>
          <a:blip r:embed="rId4" cstate="print"/>
          <a:srcRect/>
          <a:stretch>
            <a:fillRect/>
          </a:stretch>
        </p:blipFill>
        <p:spPr bwMode="auto">
          <a:xfrm>
            <a:off x="533400" y="6248400"/>
            <a:ext cx="1200150" cy="390525"/>
          </a:xfrm>
          <a:prstGeom prst="rect">
            <a:avLst/>
          </a:prstGeom>
          <a:noFill/>
          <a:ln w="9525">
            <a:noFill/>
            <a:miter lim="800000"/>
            <a:headEnd/>
            <a:tailEnd/>
          </a:ln>
        </p:spPr>
      </p:pic>
      <p:pic>
        <p:nvPicPr>
          <p:cNvPr id="40968" name="Picture 13"/>
          <p:cNvPicPr>
            <a:picLocks noChangeAspect="1" noChangeArrowheads="1"/>
          </p:cNvPicPr>
          <p:nvPr/>
        </p:nvPicPr>
        <p:blipFill>
          <a:blip r:embed="rId5" cstate="print"/>
          <a:srcRect/>
          <a:stretch>
            <a:fillRect/>
          </a:stretch>
        </p:blipFill>
        <p:spPr bwMode="auto">
          <a:xfrm>
            <a:off x="5486400" y="990600"/>
            <a:ext cx="990600" cy="266700"/>
          </a:xfrm>
          <a:prstGeom prst="rect">
            <a:avLst/>
          </a:prstGeom>
          <a:noFill/>
          <a:ln w="9525">
            <a:noFill/>
            <a:miter lim="800000"/>
            <a:headEnd/>
            <a:tailEnd/>
          </a:ln>
        </p:spPr>
      </p:pic>
      <p:cxnSp>
        <p:nvCxnSpPr>
          <p:cNvPr id="40970" name="Straight Arrow Connector 20"/>
          <p:cNvCxnSpPr>
            <a:cxnSpLocks noChangeShapeType="1"/>
          </p:cNvCxnSpPr>
          <p:nvPr/>
        </p:nvCxnSpPr>
        <p:spPr bwMode="auto">
          <a:xfrm flipH="1">
            <a:off x="6477000" y="914400"/>
            <a:ext cx="381000" cy="228600"/>
          </a:xfrm>
          <a:prstGeom prst="straightConnector1">
            <a:avLst/>
          </a:prstGeom>
          <a:noFill/>
          <a:ln w="19050" algn="ctr">
            <a:solidFill>
              <a:schemeClr val="tx1"/>
            </a:solidFill>
            <a:round/>
            <a:headEnd/>
            <a:tailEnd type="arrow" w="med" len="med"/>
          </a:ln>
        </p:spPr>
      </p:cxn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Reconciliation cycle</a:t>
            </a:r>
          </a:p>
        </p:txBody>
      </p:sp>
      <p:sp>
        <p:nvSpPr>
          <p:cNvPr id="14339" name="Rectangle 3"/>
          <p:cNvSpPr>
            <a:spLocks noGrp="1" noChangeArrowheads="1"/>
          </p:cNvSpPr>
          <p:nvPr>
            <p:ph idx="1"/>
          </p:nvPr>
        </p:nvSpPr>
        <p:spPr>
          <a:xfrm>
            <a:off x="457200" y="1143000"/>
            <a:ext cx="8255000" cy="5334000"/>
          </a:xfrm>
        </p:spPr>
        <p:txBody>
          <a:bodyPr/>
          <a:lstStyle/>
          <a:p>
            <a:pPr eaLnBrk="1" hangingPunct="1"/>
            <a:r>
              <a:rPr lang="en-US" sz="2000" dirty="0" smtClean="0"/>
              <a:t>Cardholder review period</a:t>
            </a:r>
          </a:p>
          <a:p>
            <a:pPr lvl="1" eaLnBrk="1" hangingPunct="1"/>
            <a:r>
              <a:rPr lang="en-US" sz="1800" dirty="0" smtClean="0"/>
              <a:t>An email will be sent out to cardholders when the statements are ready for review. Emails will be sent even if the cardholder doesn’t have any transactions.</a:t>
            </a:r>
          </a:p>
          <a:p>
            <a:pPr lvl="1" eaLnBrk="1" hangingPunct="1"/>
            <a:r>
              <a:rPr lang="en-US" sz="1800" dirty="0" smtClean="0"/>
              <a:t>If the cardholder has not reviewed the statement after </a:t>
            </a:r>
            <a:r>
              <a:rPr lang="en-US" sz="1800" dirty="0" smtClean="0">
                <a:solidFill>
                  <a:srgbClr val="BB0826"/>
                </a:solidFill>
              </a:rPr>
              <a:t>2</a:t>
            </a:r>
            <a:r>
              <a:rPr lang="en-US" sz="1800" dirty="0" smtClean="0"/>
              <a:t> </a:t>
            </a:r>
            <a:r>
              <a:rPr lang="en-US" sz="1800" dirty="0" smtClean="0">
                <a:solidFill>
                  <a:srgbClr val="BB0826"/>
                </a:solidFill>
              </a:rPr>
              <a:t>calendar</a:t>
            </a:r>
            <a:r>
              <a:rPr lang="en-US" sz="1800" dirty="0" smtClean="0"/>
              <a:t> days, a reminder email will be sent out. Cardholders will have an additional </a:t>
            </a:r>
            <a:r>
              <a:rPr lang="en-US" sz="1800" dirty="0" smtClean="0">
                <a:solidFill>
                  <a:srgbClr val="BB0826"/>
                </a:solidFill>
              </a:rPr>
              <a:t>2</a:t>
            </a:r>
            <a:r>
              <a:rPr lang="en-US" sz="1800" dirty="0" smtClean="0"/>
              <a:t> days to complete the review.</a:t>
            </a:r>
          </a:p>
          <a:p>
            <a:pPr lvl="1" eaLnBrk="1" hangingPunct="1"/>
            <a:r>
              <a:rPr lang="en-US" sz="1800" dirty="0" smtClean="0"/>
              <a:t>All statements must be reviewed during a </a:t>
            </a:r>
            <a:r>
              <a:rPr lang="en-US" sz="1800" dirty="0" smtClean="0">
                <a:solidFill>
                  <a:srgbClr val="BB0826"/>
                </a:solidFill>
              </a:rPr>
              <a:t>4 calendar </a:t>
            </a:r>
            <a:r>
              <a:rPr lang="en-US" sz="1800" dirty="0" smtClean="0"/>
              <a:t>day period each Cycle. If you are on vacation or do not have access to a computer, contact your program administrator.</a:t>
            </a:r>
          </a:p>
          <a:p>
            <a:pPr lvl="1" eaLnBrk="1" hangingPunct="1"/>
            <a:endParaRPr lang="en-US" sz="1000" dirty="0" smtClean="0"/>
          </a:p>
          <a:p>
            <a:pPr eaLnBrk="1" hangingPunct="1">
              <a:buFont typeface="Wingdings" pitchFamily="2" charset="2"/>
              <a:buNone/>
            </a:pPr>
            <a:r>
              <a:rPr lang="en-US" sz="2000" dirty="0" smtClean="0"/>
              <a:t>Cardholder statement review period:</a:t>
            </a:r>
          </a:p>
          <a:p>
            <a:pPr eaLnBrk="1" hangingPunct="1">
              <a:buFont typeface="Wingdings" pitchFamily="2" charset="2"/>
              <a:buNone/>
            </a:pPr>
            <a:r>
              <a:rPr lang="en-US" sz="1800" dirty="0" smtClean="0">
                <a:solidFill>
                  <a:srgbClr val="BB0826"/>
                </a:solidFill>
              </a:rPr>
              <a:t>Statement cut-off is every other Monday, </a:t>
            </a:r>
          </a:p>
          <a:p>
            <a:pPr eaLnBrk="1" hangingPunct="1">
              <a:buFont typeface="Wingdings" pitchFamily="2" charset="2"/>
              <a:buNone/>
            </a:pPr>
            <a:r>
              <a:rPr lang="en-US" sz="1800" dirty="0" smtClean="0">
                <a:solidFill>
                  <a:srgbClr val="BB0826"/>
                </a:solidFill>
              </a:rPr>
              <a:t>review period is Tuesday-Friday</a:t>
            </a:r>
          </a:p>
        </p:txBody>
      </p:sp>
      <p:sp>
        <p:nvSpPr>
          <p:cNvPr id="14340" name="Slide Number Placeholder 3"/>
          <p:cNvSpPr>
            <a:spLocks noGrp="1"/>
          </p:cNvSpPr>
          <p:nvPr>
            <p:ph type="sldNum" sz="quarter" idx="10"/>
          </p:nvPr>
        </p:nvSpPr>
        <p:spPr>
          <a:noFill/>
        </p:spPr>
        <p:txBody>
          <a:bodyPr/>
          <a:lstStyle/>
          <a:p>
            <a:fld id="{0892273B-4E48-4B05-A82E-40B7C3C53DED}" type="slidenum">
              <a:rPr lang="en-US" smtClean="0">
                <a:ea typeface="ＭＳ Ｐゴシック"/>
                <a:cs typeface="ＭＳ Ｐゴシック"/>
              </a:rPr>
              <a:pPr/>
              <a:t>3</a:t>
            </a:fld>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5334000" y="1219200"/>
            <a:ext cx="3124200" cy="4306888"/>
          </a:xfrm>
          <a:prstGeom prst="rect">
            <a:avLst/>
          </a:prstGeom>
          <a:noFill/>
          <a:ln w="9525">
            <a:noFill/>
            <a:miter lim="800000"/>
            <a:headEnd/>
            <a:tailEnd/>
          </a:ln>
        </p:spPr>
        <p:txBody>
          <a:bodyPr>
            <a:spAutoFit/>
          </a:bodyPr>
          <a:lstStyle/>
          <a:p>
            <a:pPr eaLnBrk="0" hangingPunct="0">
              <a:lnSpc>
                <a:spcPct val="50000"/>
              </a:lnSpc>
              <a:buClr>
                <a:srgbClr val="FF9900"/>
              </a:buClr>
              <a:buFont typeface="Wingdings" pitchFamily="2" charset="2"/>
              <a:buNone/>
            </a:pPr>
            <a:endParaRPr lang="en-US" sz="2000">
              <a:solidFill>
                <a:schemeClr val="tx1"/>
              </a:solidFill>
            </a:endParaRPr>
          </a:p>
          <a:p>
            <a:pPr eaLnBrk="0" hangingPunct="0">
              <a:buClr>
                <a:schemeClr val="tx1"/>
              </a:buClr>
              <a:buFont typeface="Wingdings" pitchFamily="2" charset="2"/>
              <a:buChar char="§"/>
            </a:pPr>
            <a:r>
              <a:rPr lang="en-US" sz="1800">
                <a:solidFill>
                  <a:schemeClr val="tx1"/>
                </a:solidFill>
              </a:rPr>
              <a:t> Please try to contact the vendor </a:t>
            </a:r>
            <a:r>
              <a:rPr lang="en-US" sz="1800" b="1" u="sng">
                <a:solidFill>
                  <a:schemeClr val="tx1"/>
                </a:solidFill>
              </a:rPr>
              <a:t>FIRST</a:t>
            </a:r>
            <a:r>
              <a:rPr lang="en-US" sz="1800" b="1">
                <a:solidFill>
                  <a:schemeClr val="tx1"/>
                </a:solidFill>
              </a:rPr>
              <a:t> </a:t>
            </a:r>
            <a:r>
              <a:rPr lang="en-US" sz="1800">
                <a:solidFill>
                  <a:schemeClr val="tx1"/>
                </a:solidFill>
              </a:rPr>
              <a:t>to get a refund or correction</a:t>
            </a:r>
          </a:p>
          <a:p>
            <a:pPr eaLnBrk="0" hangingPunct="0">
              <a:lnSpc>
                <a:spcPct val="55000"/>
              </a:lnSpc>
              <a:buClr>
                <a:srgbClr val="FF9900"/>
              </a:buClr>
              <a:buFont typeface="Wingdings" pitchFamily="2" charset="2"/>
              <a:buChar char="§"/>
            </a:pPr>
            <a:endParaRPr lang="en-US" sz="1800">
              <a:solidFill>
                <a:schemeClr val="tx1"/>
              </a:solidFill>
            </a:endParaRPr>
          </a:p>
          <a:p>
            <a:pPr eaLnBrk="0" hangingPunct="0">
              <a:buClr>
                <a:schemeClr val="tx1"/>
              </a:buClr>
              <a:buFont typeface="Wingdings" pitchFamily="2" charset="2"/>
              <a:buChar char="§"/>
            </a:pPr>
            <a:r>
              <a:rPr lang="en-US" sz="1800">
                <a:solidFill>
                  <a:schemeClr val="tx1"/>
                </a:solidFill>
              </a:rPr>
              <a:t> If unresolved after working directly with the vendor, complete the online form</a:t>
            </a:r>
          </a:p>
          <a:p>
            <a:pPr eaLnBrk="0" hangingPunct="0">
              <a:buClr>
                <a:schemeClr val="tx1"/>
              </a:buClr>
              <a:buFont typeface="Wingdings" pitchFamily="2" charset="2"/>
              <a:buChar char="§"/>
            </a:pPr>
            <a:endParaRPr lang="en-US" sz="1800">
              <a:solidFill>
                <a:schemeClr val="tx1"/>
              </a:solidFill>
            </a:endParaRPr>
          </a:p>
          <a:p>
            <a:pPr eaLnBrk="0" hangingPunct="0">
              <a:buClr>
                <a:schemeClr val="tx1"/>
              </a:buClr>
              <a:buFont typeface="Wingdings" pitchFamily="2" charset="2"/>
              <a:buChar char="§"/>
            </a:pPr>
            <a:r>
              <a:rPr lang="en-US" sz="1800">
                <a:solidFill>
                  <a:schemeClr val="tx1"/>
                </a:solidFill>
              </a:rPr>
              <a:t> Notify program administrator of dispute </a:t>
            </a:r>
          </a:p>
          <a:p>
            <a:pPr eaLnBrk="0" hangingPunct="0">
              <a:buClr>
                <a:srgbClr val="FF9900"/>
              </a:buClr>
              <a:buFont typeface="Wingdings" pitchFamily="2" charset="2"/>
              <a:buChar char="§"/>
            </a:pPr>
            <a:endParaRPr lang="en-US" sz="1800">
              <a:solidFill>
                <a:schemeClr val="tx1"/>
              </a:solidFill>
            </a:endParaRPr>
          </a:p>
          <a:p>
            <a:pPr eaLnBrk="0" hangingPunct="0">
              <a:buClr>
                <a:schemeClr val="tx1"/>
              </a:buClr>
              <a:buFont typeface="Wingdings" pitchFamily="2" charset="2"/>
              <a:buChar char="§"/>
            </a:pPr>
            <a:r>
              <a:rPr lang="en-US" sz="1800">
                <a:solidFill>
                  <a:schemeClr val="tx1"/>
                </a:solidFill>
              </a:rPr>
              <a:t> You have 60 days from the post date to dispute a transaction</a:t>
            </a:r>
          </a:p>
        </p:txBody>
      </p:sp>
      <p:sp>
        <p:nvSpPr>
          <p:cNvPr id="41987" name="Title 5"/>
          <p:cNvSpPr>
            <a:spLocks noGrp="1"/>
          </p:cNvSpPr>
          <p:nvPr>
            <p:ph type="title"/>
          </p:nvPr>
        </p:nvSpPr>
        <p:spPr/>
        <p:txBody>
          <a:bodyPr/>
          <a:lstStyle/>
          <a:p>
            <a:pPr eaLnBrk="1" hangingPunct="1"/>
            <a:r>
              <a:rPr lang="en-US" smtClean="0"/>
              <a:t>Dispute transaction screen</a:t>
            </a:r>
          </a:p>
        </p:txBody>
      </p:sp>
      <p:sp>
        <p:nvSpPr>
          <p:cNvPr id="41988" name="Slide Number Placeholder 4"/>
          <p:cNvSpPr>
            <a:spLocks noGrp="1"/>
          </p:cNvSpPr>
          <p:nvPr>
            <p:ph type="sldNum" sz="quarter" idx="10"/>
          </p:nvPr>
        </p:nvSpPr>
        <p:spPr>
          <a:noFill/>
        </p:spPr>
        <p:txBody>
          <a:bodyPr/>
          <a:lstStyle/>
          <a:p>
            <a:fld id="{06EF8F3A-6727-47FE-A695-8D478EFCA2BE}" type="slidenum">
              <a:rPr lang="en-US" smtClean="0">
                <a:ea typeface="ＭＳ Ｐゴシック"/>
                <a:cs typeface="ＭＳ Ｐゴシック"/>
              </a:rPr>
              <a:pPr/>
              <a:t>30</a:t>
            </a:fld>
            <a:endParaRPr lang="en-US" smtClean="0">
              <a:ea typeface="ＭＳ Ｐゴシック"/>
              <a:cs typeface="ＭＳ Ｐゴシック"/>
            </a:endParaRPr>
          </a:p>
        </p:txBody>
      </p:sp>
      <p:pic>
        <p:nvPicPr>
          <p:cNvPr id="41989" name="Picture 6"/>
          <p:cNvPicPr>
            <a:picLocks noChangeAspect="1" noChangeArrowheads="1"/>
          </p:cNvPicPr>
          <p:nvPr/>
        </p:nvPicPr>
        <p:blipFill>
          <a:blip r:embed="rId2" cstate="print"/>
          <a:srcRect/>
          <a:stretch>
            <a:fillRect/>
          </a:stretch>
        </p:blipFill>
        <p:spPr bwMode="auto">
          <a:xfrm>
            <a:off x="609600" y="762000"/>
            <a:ext cx="4495800" cy="5943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0"/>
          <p:cNvPicPr>
            <a:picLocks noChangeAspect="1" noChangeArrowheads="1"/>
          </p:cNvPicPr>
          <p:nvPr/>
        </p:nvPicPr>
        <p:blipFill>
          <a:blip r:embed="rId2" cstate="print"/>
          <a:srcRect/>
          <a:stretch>
            <a:fillRect/>
          </a:stretch>
        </p:blipFill>
        <p:spPr bwMode="auto">
          <a:xfrm>
            <a:off x="228600" y="3429000"/>
            <a:ext cx="8321675" cy="1468438"/>
          </a:xfrm>
          <a:prstGeom prst="rect">
            <a:avLst/>
          </a:prstGeom>
          <a:noFill/>
          <a:ln w="9525">
            <a:noFill/>
            <a:miter lim="800000"/>
            <a:headEnd/>
            <a:tailEnd/>
          </a:ln>
        </p:spPr>
      </p:pic>
      <p:sp>
        <p:nvSpPr>
          <p:cNvPr id="47107" name="Text Box 10"/>
          <p:cNvSpPr txBox="1">
            <a:spLocks noChangeArrowheads="1"/>
          </p:cNvSpPr>
          <p:nvPr/>
        </p:nvSpPr>
        <p:spPr bwMode="auto">
          <a:xfrm>
            <a:off x="228600" y="5334000"/>
            <a:ext cx="8382000" cy="1338263"/>
          </a:xfrm>
          <a:prstGeom prst="rect">
            <a:avLst/>
          </a:prstGeom>
          <a:noFill/>
          <a:ln w="9525">
            <a:noFill/>
            <a:miter lim="800000"/>
            <a:headEnd/>
            <a:tailEnd/>
          </a:ln>
        </p:spPr>
        <p:txBody>
          <a:bodyPr>
            <a:spAutoFit/>
          </a:bodyPr>
          <a:lstStyle/>
          <a:p>
            <a:pPr eaLnBrk="0" hangingPunct="0">
              <a:spcBef>
                <a:spcPct val="50000"/>
              </a:spcBef>
              <a:buFont typeface="Wingdings" pitchFamily="2" charset="2"/>
              <a:buChar char="§"/>
            </a:pPr>
            <a:r>
              <a:rPr lang="en-US" sz="1800">
                <a:solidFill>
                  <a:schemeClr val="tx1"/>
                </a:solidFill>
              </a:rPr>
              <a:t> Select statement reviewed and a message box appears indicating           that an email will be sent to your approver</a:t>
            </a:r>
          </a:p>
          <a:p>
            <a:pPr eaLnBrk="0" hangingPunct="0">
              <a:spcBef>
                <a:spcPct val="50000"/>
              </a:spcBef>
              <a:buFont typeface="Wingdings" pitchFamily="2" charset="2"/>
              <a:buChar char="§"/>
            </a:pPr>
            <a:r>
              <a:rPr lang="en-US" sz="1800">
                <a:solidFill>
                  <a:schemeClr val="tx1"/>
                </a:solidFill>
              </a:rPr>
              <a:t> Select cover sheet option on the “print” drop-down menu to print the cover sheet for this statement.  Email or fax in receipts.</a:t>
            </a:r>
          </a:p>
        </p:txBody>
      </p:sp>
      <p:sp>
        <p:nvSpPr>
          <p:cNvPr id="47108" name="Title 8"/>
          <p:cNvSpPr>
            <a:spLocks noGrp="1"/>
          </p:cNvSpPr>
          <p:nvPr>
            <p:ph type="title"/>
          </p:nvPr>
        </p:nvSpPr>
        <p:spPr/>
        <p:txBody>
          <a:bodyPr/>
          <a:lstStyle/>
          <a:p>
            <a:pPr eaLnBrk="1" hangingPunct="1"/>
            <a:r>
              <a:rPr lang="en-US" smtClean="0"/>
              <a:t>Complete your review</a:t>
            </a:r>
          </a:p>
        </p:txBody>
      </p:sp>
      <p:sp>
        <p:nvSpPr>
          <p:cNvPr id="47109" name="Slide Number Placeholder 6"/>
          <p:cNvSpPr>
            <a:spLocks noGrp="1"/>
          </p:cNvSpPr>
          <p:nvPr>
            <p:ph type="sldNum" sz="quarter" idx="10"/>
          </p:nvPr>
        </p:nvSpPr>
        <p:spPr>
          <a:noFill/>
        </p:spPr>
        <p:txBody>
          <a:bodyPr/>
          <a:lstStyle/>
          <a:p>
            <a:fld id="{08E1C116-048E-4223-9922-ECF84314EBA1}" type="slidenum">
              <a:rPr lang="en-US" smtClean="0">
                <a:ea typeface="ＭＳ Ｐゴシック"/>
                <a:cs typeface="ＭＳ Ｐゴシック"/>
              </a:rPr>
              <a:pPr/>
              <a:t>31</a:t>
            </a:fld>
            <a:endParaRPr lang="en-US" smtClean="0">
              <a:ea typeface="ＭＳ Ｐゴシック"/>
              <a:cs typeface="ＭＳ Ｐゴシック"/>
            </a:endParaRPr>
          </a:p>
        </p:txBody>
      </p:sp>
      <p:pic>
        <p:nvPicPr>
          <p:cNvPr id="47110" name="Picture 8"/>
          <p:cNvPicPr>
            <a:picLocks noChangeAspect="1" noChangeArrowheads="1"/>
          </p:cNvPicPr>
          <p:nvPr/>
        </p:nvPicPr>
        <p:blipFill>
          <a:blip r:embed="rId3" cstate="print"/>
          <a:srcRect/>
          <a:stretch>
            <a:fillRect/>
          </a:stretch>
        </p:blipFill>
        <p:spPr bwMode="auto">
          <a:xfrm>
            <a:off x="228600" y="4876800"/>
            <a:ext cx="2105025" cy="371475"/>
          </a:xfrm>
          <a:prstGeom prst="rect">
            <a:avLst/>
          </a:prstGeom>
          <a:noFill/>
          <a:ln w="9525">
            <a:noFill/>
            <a:miter lim="800000"/>
            <a:headEnd/>
            <a:tailEnd/>
          </a:ln>
        </p:spPr>
      </p:pic>
      <p:cxnSp>
        <p:nvCxnSpPr>
          <p:cNvPr id="47111" name="Straight Arrow Connector 12"/>
          <p:cNvCxnSpPr>
            <a:cxnSpLocks noChangeShapeType="1"/>
          </p:cNvCxnSpPr>
          <p:nvPr/>
        </p:nvCxnSpPr>
        <p:spPr bwMode="auto">
          <a:xfrm rot="5400000" flipH="1" flipV="1">
            <a:off x="1257300" y="5295900"/>
            <a:ext cx="230188" cy="1588"/>
          </a:xfrm>
          <a:prstGeom prst="straightConnector1">
            <a:avLst/>
          </a:prstGeom>
          <a:noFill/>
          <a:ln w="19050" algn="ctr">
            <a:solidFill>
              <a:srgbClr val="080808"/>
            </a:solidFill>
            <a:round/>
            <a:headEnd/>
            <a:tailEnd type="arrow" w="med" len="med"/>
          </a:ln>
        </p:spPr>
      </p:cxnSp>
      <p:pic>
        <p:nvPicPr>
          <p:cNvPr id="47112" name="Picture 12"/>
          <p:cNvPicPr>
            <a:picLocks noChangeAspect="1" noChangeArrowheads="1"/>
          </p:cNvPicPr>
          <p:nvPr/>
        </p:nvPicPr>
        <p:blipFill>
          <a:blip r:embed="rId4" cstate="print"/>
          <a:srcRect/>
          <a:stretch>
            <a:fillRect/>
          </a:stretch>
        </p:blipFill>
        <p:spPr bwMode="auto">
          <a:xfrm>
            <a:off x="3352800" y="3810000"/>
            <a:ext cx="2305050" cy="815975"/>
          </a:xfrm>
          <a:prstGeom prst="rect">
            <a:avLst/>
          </a:prstGeom>
          <a:noFill/>
          <a:ln w="9525">
            <a:noFill/>
            <a:miter lim="800000"/>
            <a:headEnd/>
            <a:tailEnd/>
          </a:ln>
        </p:spPr>
      </p:pic>
      <p:pic>
        <p:nvPicPr>
          <p:cNvPr id="47113" name="Picture 12"/>
          <p:cNvPicPr>
            <a:picLocks noChangeAspect="1" noChangeArrowheads="1"/>
          </p:cNvPicPr>
          <p:nvPr/>
        </p:nvPicPr>
        <p:blipFill>
          <a:blip r:embed="rId5" cstate="print"/>
          <a:srcRect/>
          <a:stretch>
            <a:fillRect/>
          </a:stretch>
        </p:blipFill>
        <p:spPr bwMode="auto">
          <a:xfrm>
            <a:off x="304800" y="914400"/>
            <a:ext cx="8610600" cy="762000"/>
          </a:xfrm>
          <a:prstGeom prst="rect">
            <a:avLst/>
          </a:prstGeom>
          <a:noFill/>
          <a:ln w="9525">
            <a:noFill/>
            <a:miter lim="800000"/>
            <a:headEnd/>
            <a:tailEnd/>
          </a:ln>
        </p:spPr>
      </p:pic>
      <p:pic>
        <p:nvPicPr>
          <p:cNvPr id="47114" name="Picture 14"/>
          <p:cNvPicPr>
            <a:picLocks noChangeAspect="1" noChangeArrowheads="1"/>
          </p:cNvPicPr>
          <p:nvPr/>
        </p:nvPicPr>
        <p:blipFill>
          <a:blip r:embed="rId6" cstate="print"/>
          <a:srcRect/>
          <a:stretch>
            <a:fillRect/>
          </a:stretch>
        </p:blipFill>
        <p:spPr bwMode="auto">
          <a:xfrm>
            <a:off x="304800" y="1676400"/>
            <a:ext cx="8610600" cy="1663700"/>
          </a:xfrm>
          <a:prstGeom prst="rect">
            <a:avLst/>
          </a:prstGeom>
          <a:noFill/>
          <a:ln w="9525">
            <a:noFill/>
            <a:miter lim="800000"/>
            <a:headEnd/>
            <a:tailEnd/>
          </a:ln>
        </p:spPr>
      </p:pic>
      <p:sp>
        <p:nvSpPr>
          <p:cNvPr id="47115" name="Oval 14"/>
          <p:cNvSpPr>
            <a:spLocks noChangeArrowheads="1"/>
          </p:cNvSpPr>
          <p:nvPr/>
        </p:nvSpPr>
        <p:spPr bwMode="auto">
          <a:xfrm>
            <a:off x="7467600" y="1066800"/>
            <a:ext cx="1676400" cy="762000"/>
          </a:xfrm>
          <a:prstGeom prst="ellipse">
            <a:avLst/>
          </a:prstGeom>
          <a:noFill/>
          <a:ln w="19050" algn="ctr">
            <a:solidFill>
              <a:schemeClr val="tx1"/>
            </a:solidFill>
            <a:round/>
            <a:headEnd/>
            <a:tailEnd/>
          </a:ln>
        </p:spPr>
        <p:txBody>
          <a:bodyPr/>
          <a:lstStyle/>
          <a:p>
            <a:pPr eaLnBrk="0" hangingPunct="0"/>
            <a:endParaRPr lang="en-US"/>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Receipt Imaging Cover Sheet</a:t>
            </a:r>
          </a:p>
        </p:txBody>
      </p:sp>
      <p:sp>
        <p:nvSpPr>
          <p:cNvPr id="48131" name="Slide Number Placeholder 3"/>
          <p:cNvSpPr>
            <a:spLocks noGrp="1"/>
          </p:cNvSpPr>
          <p:nvPr>
            <p:ph type="sldNum" sz="quarter" idx="10"/>
          </p:nvPr>
        </p:nvSpPr>
        <p:spPr>
          <a:noFill/>
        </p:spPr>
        <p:txBody>
          <a:bodyPr/>
          <a:lstStyle/>
          <a:p>
            <a:fld id="{B7B4309D-38FB-40B9-950E-A223064C9D44}" type="slidenum">
              <a:rPr lang="en-US" smtClean="0">
                <a:ea typeface="ヒラギノ角ゴ Pro W3"/>
                <a:cs typeface="ヒラギノ角ゴ Pro W3"/>
              </a:rPr>
              <a:pPr/>
              <a:t>32</a:t>
            </a:fld>
            <a:endParaRPr lang="en-US" smtClean="0">
              <a:ea typeface="ヒラギノ角ゴ Pro W3"/>
              <a:cs typeface="ヒラギノ角ゴ Pro W3"/>
            </a:endParaRPr>
          </a:p>
        </p:txBody>
      </p:sp>
      <p:sp>
        <p:nvSpPr>
          <p:cNvPr id="48132" name="TextBox 5"/>
          <p:cNvSpPr txBox="1">
            <a:spLocks noChangeArrowheads="1"/>
          </p:cNvSpPr>
          <p:nvPr/>
        </p:nvSpPr>
        <p:spPr bwMode="auto">
          <a:xfrm>
            <a:off x="4876800" y="838200"/>
            <a:ext cx="4038600" cy="4986338"/>
          </a:xfrm>
          <a:prstGeom prst="rect">
            <a:avLst/>
          </a:prstGeom>
          <a:noFill/>
          <a:ln w="9525">
            <a:noFill/>
            <a:miter lim="800000"/>
            <a:headEnd/>
            <a:tailEnd/>
          </a:ln>
        </p:spPr>
        <p:txBody>
          <a:bodyPr>
            <a:spAutoFit/>
          </a:bodyPr>
          <a:lstStyle/>
          <a:p>
            <a:pPr marL="0" lvl="1" eaLnBrk="0" hangingPunct="0">
              <a:spcAft>
                <a:spcPts val="600"/>
              </a:spcAft>
              <a:buClr>
                <a:schemeClr val="tx1"/>
              </a:buClr>
              <a:buFont typeface="Wingdings" pitchFamily="2" charset="2"/>
              <a:buChar char="§"/>
            </a:pPr>
            <a:r>
              <a:rPr lang="en-US" sz="1400">
                <a:solidFill>
                  <a:srgbClr val="5A5D62"/>
                </a:solidFill>
              </a:rPr>
              <a:t> </a:t>
            </a:r>
            <a:r>
              <a:rPr lang="en-US" sz="1400">
                <a:solidFill>
                  <a:schemeClr val="tx1"/>
                </a:solidFill>
              </a:rPr>
              <a:t>Email – User emails a PDF containing the Cover Sheet at the beginning followed by the receipts for that statement period to:   </a:t>
            </a:r>
            <a:r>
              <a:rPr lang="en-US" sz="1400">
                <a:solidFill>
                  <a:srgbClr val="D4002F"/>
                </a:solidFill>
              </a:rPr>
              <a:t>wf_ccard_receipts@mail2image.com</a:t>
            </a:r>
          </a:p>
          <a:p>
            <a:pPr marL="0" lvl="1" eaLnBrk="0" hangingPunct="0">
              <a:spcAft>
                <a:spcPts val="600"/>
              </a:spcAft>
            </a:pPr>
            <a:r>
              <a:rPr lang="en-US" sz="1200">
                <a:solidFill>
                  <a:schemeClr val="tx1"/>
                </a:solidFill>
              </a:rPr>
              <a:t>Email Best Practices:</a:t>
            </a:r>
          </a:p>
          <a:p>
            <a:pPr marL="457200" lvl="2" eaLnBrk="0" hangingPunct="0">
              <a:spcAft>
                <a:spcPts val="600"/>
              </a:spcAft>
              <a:buFont typeface="Wingdings" pitchFamily="2" charset="2"/>
              <a:buChar char="§"/>
            </a:pPr>
            <a:r>
              <a:rPr lang="en-US" sz="1100">
                <a:solidFill>
                  <a:schemeClr val="tx1"/>
                </a:solidFill>
              </a:rPr>
              <a:t> The cover sheet printed from the system is the first page of the PDF and the bar codes on the cover sheet are clear and easy to read.</a:t>
            </a:r>
          </a:p>
          <a:p>
            <a:pPr marL="457200" lvl="2" eaLnBrk="0" hangingPunct="0">
              <a:spcAft>
                <a:spcPts val="600"/>
              </a:spcAft>
              <a:buFont typeface="Wingdings" pitchFamily="2" charset="2"/>
              <a:buChar char="§"/>
            </a:pPr>
            <a:r>
              <a:rPr lang="en-US" sz="1100">
                <a:solidFill>
                  <a:schemeClr val="tx1"/>
                </a:solidFill>
              </a:rPr>
              <a:t> All attachments are in the required PDF file format, and there are no other non PDF attachments in the email, i.e.  signatures, pictures, email footers, etc.</a:t>
            </a:r>
          </a:p>
          <a:p>
            <a:pPr marL="457200" lvl="2" eaLnBrk="0" hangingPunct="0">
              <a:spcAft>
                <a:spcPts val="600"/>
              </a:spcAft>
              <a:buFont typeface="Wingdings" pitchFamily="2" charset="2"/>
              <a:buChar char="§"/>
            </a:pPr>
            <a:r>
              <a:rPr lang="en-US" sz="1100">
                <a:solidFill>
                  <a:schemeClr val="tx1"/>
                </a:solidFill>
              </a:rPr>
              <a:t> Attachments that are forwarded without opening the original e-mail will not be processed; they must be sent as a new email containing the PDF</a:t>
            </a:r>
          </a:p>
          <a:p>
            <a:pPr marL="457200" lvl="2" eaLnBrk="0" hangingPunct="0">
              <a:spcAft>
                <a:spcPts val="600"/>
              </a:spcAft>
              <a:buFont typeface="Wingdings" pitchFamily="2" charset="2"/>
              <a:buChar char="§"/>
            </a:pPr>
            <a:r>
              <a:rPr lang="en-US" sz="1100">
                <a:solidFill>
                  <a:schemeClr val="tx1"/>
                </a:solidFill>
              </a:rPr>
              <a:t> Multiple PDF file attachments in a single email are ok, but each PDF must begin with a unique cover sheet followed by the receipts for that statement.</a:t>
            </a:r>
          </a:p>
          <a:p>
            <a:pPr marL="457200" lvl="2" eaLnBrk="0" hangingPunct="0">
              <a:spcAft>
                <a:spcPts val="600"/>
              </a:spcAft>
              <a:buFont typeface="Wingdings" pitchFamily="2" charset="2"/>
              <a:buChar char="§"/>
            </a:pPr>
            <a:r>
              <a:rPr lang="en-US" sz="1100">
                <a:solidFill>
                  <a:schemeClr val="tx1"/>
                </a:solidFill>
              </a:rPr>
              <a:t> For the best quality, scan receipts in black and white only. Scanning receipts in color or using a scanner with software set to grayscale may alter the quality of the images during processing.</a:t>
            </a:r>
            <a:endParaRPr lang="en-US">
              <a:solidFill>
                <a:schemeClr val="tx1"/>
              </a:solidFill>
            </a:endParaRPr>
          </a:p>
        </p:txBody>
      </p:sp>
      <p:sp>
        <p:nvSpPr>
          <p:cNvPr id="48133" name="Rectangle 6"/>
          <p:cNvSpPr>
            <a:spLocks noChangeArrowheads="1"/>
          </p:cNvSpPr>
          <p:nvPr/>
        </p:nvSpPr>
        <p:spPr bwMode="auto">
          <a:xfrm>
            <a:off x="2438400" y="3733800"/>
            <a:ext cx="1143000" cy="76200"/>
          </a:xfrm>
          <a:prstGeom prst="rect">
            <a:avLst/>
          </a:prstGeom>
          <a:solidFill>
            <a:schemeClr val="bg1"/>
          </a:solidFill>
          <a:ln w="9525" algn="ctr">
            <a:noFill/>
            <a:round/>
            <a:headEnd/>
            <a:tailEnd/>
          </a:ln>
        </p:spPr>
        <p:txBody>
          <a:bodyPr/>
          <a:lstStyle/>
          <a:p>
            <a:pPr eaLnBrk="0" hangingPunct="0"/>
            <a:endParaRPr lang="en-US"/>
          </a:p>
        </p:txBody>
      </p:sp>
      <p:sp>
        <p:nvSpPr>
          <p:cNvPr id="48134" name="TextBox 10"/>
          <p:cNvSpPr txBox="1">
            <a:spLocks noChangeArrowheads="1"/>
          </p:cNvSpPr>
          <p:nvPr/>
        </p:nvSpPr>
        <p:spPr bwMode="auto">
          <a:xfrm>
            <a:off x="4876800" y="5943600"/>
            <a:ext cx="4038600" cy="738188"/>
          </a:xfrm>
          <a:prstGeom prst="rect">
            <a:avLst/>
          </a:prstGeom>
          <a:noFill/>
          <a:ln w="9525">
            <a:noFill/>
            <a:miter lim="800000"/>
            <a:headEnd/>
            <a:tailEnd/>
          </a:ln>
        </p:spPr>
        <p:txBody>
          <a:bodyPr>
            <a:spAutoFit/>
          </a:bodyPr>
          <a:lstStyle/>
          <a:p>
            <a:pPr eaLnBrk="0" hangingPunct="0">
              <a:spcAft>
                <a:spcPts val="600"/>
              </a:spcAft>
              <a:buClr>
                <a:schemeClr val="tx1"/>
              </a:buClr>
              <a:buFont typeface="Wingdings" pitchFamily="2" charset="2"/>
              <a:buChar char="§"/>
            </a:pPr>
            <a:r>
              <a:rPr lang="en-US" sz="1400">
                <a:solidFill>
                  <a:srgbClr val="5A5D62"/>
                </a:solidFill>
              </a:rPr>
              <a:t> </a:t>
            </a:r>
            <a:r>
              <a:rPr lang="en-US" sz="1400">
                <a:solidFill>
                  <a:schemeClr val="tx1"/>
                </a:solidFill>
              </a:rPr>
              <a:t>Fax – User will fax the coversheet and receipts for the statement period to the 800 number provided</a:t>
            </a:r>
          </a:p>
        </p:txBody>
      </p:sp>
      <p:pic>
        <p:nvPicPr>
          <p:cNvPr id="48135" name="Picture 9"/>
          <p:cNvPicPr>
            <a:picLocks noChangeAspect="1" noChangeArrowheads="1"/>
          </p:cNvPicPr>
          <p:nvPr/>
        </p:nvPicPr>
        <p:blipFill>
          <a:blip r:embed="rId2" cstate="print"/>
          <a:srcRect l="11047" t="7317" r="14778" b="19511"/>
          <a:stretch>
            <a:fillRect/>
          </a:stretch>
        </p:blipFill>
        <p:spPr bwMode="auto">
          <a:xfrm>
            <a:off x="457200" y="914400"/>
            <a:ext cx="4416425" cy="5791200"/>
          </a:xfrm>
          <a:prstGeom prst="rect">
            <a:avLst/>
          </a:prstGeom>
          <a:noFill/>
          <a:ln w="9525">
            <a:noFill/>
            <a:miter lim="800000"/>
            <a:headEnd/>
            <a:tailEnd/>
          </a:ln>
        </p:spPr>
      </p:pic>
      <p:sp>
        <p:nvSpPr>
          <p:cNvPr id="48136" name="TextBox 9"/>
          <p:cNvSpPr txBox="1">
            <a:spLocks noChangeArrowheads="1"/>
          </p:cNvSpPr>
          <p:nvPr/>
        </p:nvSpPr>
        <p:spPr bwMode="auto">
          <a:xfrm>
            <a:off x="838200" y="3581400"/>
            <a:ext cx="1905000" cy="230188"/>
          </a:xfrm>
          <a:prstGeom prst="rect">
            <a:avLst/>
          </a:prstGeom>
          <a:noFill/>
          <a:ln w="9525">
            <a:noFill/>
            <a:miter lim="800000"/>
            <a:headEnd/>
            <a:tailEnd/>
          </a:ln>
        </p:spPr>
        <p:txBody>
          <a:bodyPr>
            <a:spAutoFit/>
          </a:bodyPr>
          <a:lstStyle/>
          <a:p>
            <a:r>
              <a:rPr lang="en-US" sz="900"/>
              <a:t>866-xxx-xxxx</a:t>
            </a:r>
          </a:p>
        </p:txBody>
      </p:sp>
      <p:sp>
        <p:nvSpPr>
          <p:cNvPr id="48137" name="TextBox 10"/>
          <p:cNvSpPr txBox="1">
            <a:spLocks noChangeArrowheads="1"/>
          </p:cNvSpPr>
          <p:nvPr/>
        </p:nvSpPr>
        <p:spPr bwMode="auto">
          <a:xfrm>
            <a:off x="838200" y="3886200"/>
            <a:ext cx="2311400" cy="230188"/>
          </a:xfrm>
          <a:prstGeom prst="rect">
            <a:avLst/>
          </a:prstGeom>
          <a:noFill/>
          <a:ln w="9525">
            <a:noFill/>
            <a:miter lim="800000"/>
            <a:headEnd/>
            <a:tailEnd/>
          </a:ln>
        </p:spPr>
        <p:txBody>
          <a:bodyPr wrap="none">
            <a:spAutoFit/>
          </a:bodyPr>
          <a:lstStyle/>
          <a:p>
            <a:r>
              <a:rPr lang="en-US" sz="900"/>
              <a:t>wf_ccard_receipts@mail2image.com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4"/>
          <p:cNvSpPr>
            <a:spLocks noGrp="1"/>
          </p:cNvSpPr>
          <p:nvPr>
            <p:ph type="title"/>
          </p:nvPr>
        </p:nvSpPr>
        <p:spPr>
          <a:xfrm>
            <a:off x="228600" y="187325"/>
            <a:ext cx="8763000" cy="1108075"/>
          </a:xfrm>
        </p:spPr>
        <p:txBody>
          <a:bodyPr/>
          <a:lstStyle/>
          <a:p>
            <a:r>
              <a:rPr lang="en-US" smtClean="0"/>
              <a:t>Viewing images and printing prior cover sheets</a:t>
            </a:r>
          </a:p>
        </p:txBody>
      </p:sp>
      <p:sp>
        <p:nvSpPr>
          <p:cNvPr id="49155" name="Slide Number Placeholder 3"/>
          <p:cNvSpPr>
            <a:spLocks noGrp="1"/>
          </p:cNvSpPr>
          <p:nvPr>
            <p:ph type="sldNum" sz="quarter" idx="10"/>
          </p:nvPr>
        </p:nvSpPr>
        <p:spPr>
          <a:noFill/>
        </p:spPr>
        <p:txBody>
          <a:bodyPr/>
          <a:lstStyle/>
          <a:p>
            <a:fld id="{FCAFABE9-56DB-48F8-ACED-0F7590104A74}" type="slidenum">
              <a:rPr lang="en-US" smtClean="0">
                <a:ea typeface="ＭＳ Ｐゴシック"/>
                <a:cs typeface="ＭＳ Ｐゴシック"/>
              </a:rPr>
              <a:pPr/>
              <a:t>33</a:t>
            </a:fld>
            <a:endParaRPr lang="en-US" smtClean="0">
              <a:ea typeface="ＭＳ Ｐゴシック"/>
              <a:cs typeface="ＭＳ Ｐゴシック"/>
            </a:endParaRPr>
          </a:p>
        </p:txBody>
      </p:sp>
      <p:pic>
        <p:nvPicPr>
          <p:cNvPr id="49156" name="Picture 14"/>
          <p:cNvPicPr>
            <a:picLocks noChangeAspect="1" noChangeArrowheads="1"/>
          </p:cNvPicPr>
          <p:nvPr/>
        </p:nvPicPr>
        <p:blipFill>
          <a:blip r:embed="rId2" cstate="print"/>
          <a:srcRect/>
          <a:stretch>
            <a:fillRect/>
          </a:stretch>
        </p:blipFill>
        <p:spPr bwMode="auto">
          <a:xfrm>
            <a:off x="685800" y="838200"/>
            <a:ext cx="7467600" cy="4821238"/>
          </a:xfrm>
          <a:prstGeom prst="rect">
            <a:avLst/>
          </a:prstGeom>
          <a:noFill/>
          <a:ln w="9525">
            <a:noFill/>
            <a:miter lim="800000"/>
            <a:headEnd/>
            <a:tailEnd/>
          </a:ln>
        </p:spPr>
      </p:pic>
      <p:sp>
        <p:nvSpPr>
          <p:cNvPr id="49157" name="TextBox 7"/>
          <p:cNvSpPr txBox="1">
            <a:spLocks noChangeArrowheads="1"/>
          </p:cNvSpPr>
          <p:nvPr/>
        </p:nvSpPr>
        <p:spPr bwMode="auto">
          <a:xfrm>
            <a:off x="304800" y="5791200"/>
            <a:ext cx="8534400" cy="830263"/>
          </a:xfrm>
          <a:prstGeom prst="rect">
            <a:avLst/>
          </a:prstGeom>
          <a:noFill/>
          <a:ln w="9525">
            <a:noFill/>
            <a:miter lim="800000"/>
            <a:headEnd/>
            <a:tailEnd/>
          </a:ln>
        </p:spPr>
        <p:txBody>
          <a:bodyPr>
            <a:spAutoFit/>
          </a:bodyPr>
          <a:lstStyle/>
          <a:p>
            <a:pPr>
              <a:buClr>
                <a:schemeClr val="tx1"/>
              </a:buClr>
              <a:buFont typeface="Wingdings" pitchFamily="2" charset="2"/>
              <a:buChar char="§"/>
            </a:pPr>
            <a:r>
              <a:rPr lang="en-US"/>
              <a:t> </a:t>
            </a:r>
            <a:r>
              <a:rPr lang="en-US">
                <a:solidFill>
                  <a:schemeClr val="tx1"/>
                </a:solidFill>
              </a:rPr>
              <a:t>View images by clicking the “view receipt images” link found on the open statement and previous statement screens</a:t>
            </a:r>
          </a:p>
          <a:p>
            <a:pPr>
              <a:buClr>
                <a:schemeClr val="tx1"/>
              </a:buClr>
              <a:buFont typeface="Wingdings" pitchFamily="2" charset="2"/>
              <a:buChar char="§"/>
            </a:pPr>
            <a:r>
              <a:rPr lang="en-US">
                <a:solidFill>
                  <a:schemeClr val="tx1"/>
                </a:solidFill>
              </a:rPr>
              <a:t> Print cover sheets for prior statements on the view previous statement screen</a:t>
            </a:r>
          </a:p>
        </p:txBody>
      </p:sp>
      <p:sp>
        <p:nvSpPr>
          <p:cNvPr id="49158" name="Oval 5"/>
          <p:cNvSpPr>
            <a:spLocks noChangeArrowheads="1"/>
          </p:cNvSpPr>
          <p:nvPr/>
        </p:nvSpPr>
        <p:spPr bwMode="auto">
          <a:xfrm>
            <a:off x="609600" y="1905000"/>
            <a:ext cx="1295400" cy="304800"/>
          </a:xfrm>
          <a:prstGeom prst="ellipse">
            <a:avLst/>
          </a:prstGeom>
          <a:noFill/>
          <a:ln w="19050" algn="ctr">
            <a:solidFill>
              <a:srgbClr val="080808"/>
            </a:solidFill>
            <a:round/>
            <a:headEnd/>
            <a:tailEnd/>
          </a:ln>
        </p:spPr>
        <p:txBody>
          <a:bodyPr/>
          <a:lstStyle/>
          <a:p>
            <a:pPr eaLnBrk="0" hangingPunct="0"/>
            <a:endParaRPr lang="en-US"/>
          </a:p>
        </p:txBody>
      </p:sp>
      <p:pic>
        <p:nvPicPr>
          <p:cNvPr id="49159" name="Picture 10"/>
          <p:cNvPicPr>
            <a:picLocks noChangeAspect="1" noChangeArrowheads="1"/>
          </p:cNvPicPr>
          <p:nvPr/>
        </p:nvPicPr>
        <p:blipFill>
          <a:blip r:embed="rId3" cstate="print"/>
          <a:srcRect/>
          <a:stretch>
            <a:fillRect/>
          </a:stretch>
        </p:blipFill>
        <p:spPr bwMode="auto">
          <a:xfrm>
            <a:off x="6629400" y="1676400"/>
            <a:ext cx="1295400" cy="457200"/>
          </a:xfrm>
          <a:prstGeom prst="rect">
            <a:avLst/>
          </a:prstGeom>
          <a:noFill/>
          <a:ln w="9525">
            <a:noFill/>
            <a:miter lim="800000"/>
            <a:headEnd/>
            <a:tailEnd/>
          </a:ln>
        </p:spPr>
      </p:pic>
      <p:sp>
        <p:nvSpPr>
          <p:cNvPr id="49160" name="Oval 11"/>
          <p:cNvSpPr>
            <a:spLocks noChangeArrowheads="1"/>
          </p:cNvSpPr>
          <p:nvPr/>
        </p:nvSpPr>
        <p:spPr bwMode="auto">
          <a:xfrm>
            <a:off x="6400800" y="1676400"/>
            <a:ext cx="1752600" cy="533400"/>
          </a:xfrm>
          <a:prstGeom prst="ellipse">
            <a:avLst/>
          </a:prstGeom>
          <a:noFill/>
          <a:ln w="19050" algn="ctr">
            <a:solidFill>
              <a:schemeClr val="tx1"/>
            </a:solidFill>
            <a:round/>
            <a:headEnd/>
            <a:tailEnd/>
          </a:ln>
        </p:spPr>
        <p:txBody>
          <a:bodyPr/>
          <a:lstStyle/>
          <a:p>
            <a:pPr eaLnBrk="0" hangingPunct="0"/>
            <a:endParaRPr lang="en-US"/>
          </a:p>
        </p:txBody>
      </p:sp>
      <p:sp>
        <p:nvSpPr>
          <p:cNvPr id="9" name="Rectangle 8"/>
          <p:cNvSpPr/>
          <p:nvPr/>
        </p:nvSpPr>
        <p:spPr bwMode="auto">
          <a:xfrm>
            <a:off x="7239000" y="1219200"/>
            <a:ext cx="914400" cy="152400"/>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ea typeface="MS PGothic" pitchFamily="34"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4"/>
          <p:cNvSpPr>
            <a:spLocks noGrp="1"/>
          </p:cNvSpPr>
          <p:nvPr>
            <p:ph type="title"/>
          </p:nvPr>
        </p:nvSpPr>
        <p:spPr>
          <a:xfrm>
            <a:off x="228600" y="228600"/>
            <a:ext cx="8763000" cy="1108075"/>
          </a:xfrm>
        </p:spPr>
        <p:txBody>
          <a:bodyPr/>
          <a:lstStyle/>
          <a:p>
            <a:r>
              <a:rPr lang="en-US" smtClean="0"/>
              <a:t>Viewing historical images</a:t>
            </a:r>
          </a:p>
        </p:txBody>
      </p:sp>
      <p:sp>
        <p:nvSpPr>
          <p:cNvPr id="50179" name="Slide Number Placeholder 3"/>
          <p:cNvSpPr>
            <a:spLocks noGrp="1"/>
          </p:cNvSpPr>
          <p:nvPr>
            <p:ph type="sldNum" sz="quarter" idx="10"/>
          </p:nvPr>
        </p:nvSpPr>
        <p:spPr>
          <a:noFill/>
        </p:spPr>
        <p:txBody>
          <a:bodyPr/>
          <a:lstStyle/>
          <a:p>
            <a:fld id="{C94879DA-4122-4228-A2A4-0915B147755C}" type="slidenum">
              <a:rPr lang="en-US" smtClean="0">
                <a:ea typeface="ＭＳ Ｐゴシック"/>
                <a:cs typeface="ＭＳ Ｐゴシック"/>
              </a:rPr>
              <a:pPr/>
              <a:t>34</a:t>
            </a:fld>
            <a:endParaRPr lang="en-US" smtClean="0">
              <a:ea typeface="ＭＳ Ｐゴシック"/>
              <a:cs typeface="ＭＳ Ｐゴシック"/>
            </a:endParaRPr>
          </a:p>
        </p:txBody>
      </p:sp>
      <p:sp>
        <p:nvSpPr>
          <p:cNvPr id="50180" name="TextBox 7"/>
          <p:cNvSpPr txBox="1">
            <a:spLocks noChangeArrowheads="1"/>
          </p:cNvSpPr>
          <p:nvPr/>
        </p:nvSpPr>
        <p:spPr bwMode="auto">
          <a:xfrm>
            <a:off x="762000" y="5791200"/>
            <a:ext cx="184150" cy="338138"/>
          </a:xfrm>
          <a:prstGeom prst="rect">
            <a:avLst/>
          </a:prstGeom>
          <a:noFill/>
          <a:ln w="9525">
            <a:noFill/>
            <a:miter lim="800000"/>
            <a:headEnd/>
            <a:tailEnd/>
          </a:ln>
        </p:spPr>
        <p:txBody>
          <a:bodyPr wrap="none">
            <a:spAutoFit/>
          </a:bodyPr>
          <a:lstStyle/>
          <a:p>
            <a:endParaRPr lang="en-US"/>
          </a:p>
        </p:txBody>
      </p:sp>
      <p:sp>
        <p:nvSpPr>
          <p:cNvPr id="50181" name="Text Box 3"/>
          <p:cNvSpPr txBox="1">
            <a:spLocks noChangeArrowheads="1"/>
          </p:cNvSpPr>
          <p:nvPr/>
        </p:nvSpPr>
        <p:spPr bwMode="auto">
          <a:xfrm>
            <a:off x="228600" y="5791200"/>
            <a:ext cx="8305800" cy="738188"/>
          </a:xfrm>
          <a:prstGeom prst="rect">
            <a:avLst/>
          </a:prstGeom>
          <a:noFill/>
          <a:ln w="9525">
            <a:noFill/>
            <a:miter lim="800000"/>
            <a:headEnd/>
            <a:tailEnd/>
          </a:ln>
        </p:spPr>
        <p:txBody>
          <a:bodyPr>
            <a:spAutoFit/>
          </a:bodyPr>
          <a:lstStyle/>
          <a:p>
            <a:pPr lvl="1" eaLnBrk="0" hangingPunct="0">
              <a:spcBef>
                <a:spcPct val="50000"/>
              </a:spcBef>
              <a:buSzPct val="85000"/>
              <a:buFont typeface="Wingdings" pitchFamily="2" charset="2"/>
              <a:buChar char="§"/>
            </a:pPr>
            <a:r>
              <a:rPr lang="en-US" sz="1800">
                <a:solidFill>
                  <a:schemeClr val="tx1"/>
                </a:solidFill>
              </a:rPr>
              <a:t> </a:t>
            </a:r>
            <a:r>
              <a:rPr lang="en-US">
                <a:solidFill>
                  <a:schemeClr val="tx1"/>
                </a:solidFill>
              </a:rPr>
              <a:t>View historical images for up to seven years via “view historical images”</a:t>
            </a:r>
          </a:p>
          <a:p>
            <a:pPr lvl="1" eaLnBrk="0" hangingPunct="0">
              <a:spcBef>
                <a:spcPct val="50000"/>
              </a:spcBef>
              <a:buSzPct val="90000"/>
              <a:buFont typeface="Wingdings" pitchFamily="2" charset="2"/>
              <a:buChar char="§"/>
            </a:pPr>
            <a:r>
              <a:rPr lang="en-US">
                <a:solidFill>
                  <a:schemeClr val="tx1"/>
                </a:solidFill>
              </a:rPr>
              <a:t> Select statement period and click view, then click view receipts</a:t>
            </a:r>
          </a:p>
        </p:txBody>
      </p:sp>
      <p:pic>
        <p:nvPicPr>
          <p:cNvPr id="50182" name="Picture 9"/>
          <p:cNvPicPr>
            <a:picLocks noChangeAspect="1" noChangeArrowheads="1"/>
          </p:cNvPicPr>
          <p:nvPr/>
        </p:nvPicPr>
        <p:blipFill>
          <a:blip r:embed="rId2" cstate="print"/>
          <a:srcRect/>
          <a:stretch>
            <a:fillRect/>
          </a:stretch>
        </p:blipFill>
        <p:spPr bwMode="auto">
          <a:xfrm>
            <a:off x="152400" y="1219200"/>
            <a:ext cx="8801100" cy="3124200"/>
          </a:xfrm>
          <a:prstGeom prst="rect">
            <a:avLst/>
          </a:prstGeom>
          <a:noFill/>
          <a:ln w="9525">
            <a:noFill/>
            <a:miter lim="800000"/>
            <a:headEnd/>
            <a:tailEnd/>
          </a:ln>
        </p:spPr>
      </p:pic>
      <p:sp>
        <p:nvSpPr>
          <p:cNvPr id="50183" name="Oval 6"/>
          <p:cNvSpPr>
            <a:spLocks noChangeArrowheads="1"/>
          </p:cNvSpPr>
          <p:nvPr/>
        </p:nvSpPr>
        <p:spPr bwMode="auto">
          <a:xfrm>
            <a:off x="152400" y="2667000"/>
            <a:ext cx="1219200" cy="304800"/>
          </a:xfrm>
          <a:prstGeom prst="ellipse">
            <a:avLst/>
          </a:prstGeom>
          <a:noFill/>
          <a:ln w="19050" algn="ctr">
            <a:solidFill>
              <a:srgbClr val="080808"/>
            </a:solidFill>
            <a:round/>
            <a:headEnd/>
            <a:tailEnd/>
          </a:ln>
        </p:spPr>
        <p:txBody>
          <a:bodyPr/>
          <a:lstStyle/>
          <a:p>
            <a:pPr eaLnBrk="0" hangingPunct="0"/>
            <a:endParaRPr lang="en-US"/>
          </a:p>
        </p:txBody>
      </p:sp>
      <p:sp>
        <p:nvSpPr>
          <p:cNvPr id="9" name="Rectangle 8"/>
          <p:cNvSpPr/>
          <p:nvPr/>
        </p:nvSpPr>
        <p:spPr bwMode="auto">
          <a:xfrm>
            <a:off x="8115300" y="1676400"/>
            <a:ext cx="838200" cy="228600"/>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ea typeface="MS PGothic" pitchFamily="34" charset="-128"/>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4475" y="1967861"/>
            <a:ext cx="7477125" cy="2375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2150" y="1319211"/>
            <a:ext cx="321945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bwMode="auto">
          <a:xfrm>
            <a:off x="6781800" y="2590800"/>
            <a:ext cx="9144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5"/>
          <p:cNvSpPr>
            <a:spLocks noGrp="1"/>
          </p:cNvSpPr>
          <p:nvPr>
            <p:ph type="title"/>
          </p:nvPr>
        </p:nvSpPr>
        <p:spPr/>
        <p:txBody>
          <a:bodyPr/>
          <a:lstStyle/>
          <a:p>
            <a:pPr eaLnBrk="1" hangingPunct="1"/>
            <a:r>
              <a:rPr lang="en-US" smtClean="0"/>
              <a:t>Reports</a:t>
            </a:r>
          </a:p>
        </p:txBody>
      </p:sp>
      <p:sp>
        <p:nvSpPr>
          <p:cNvPr id="51203" name="Slide Number Placeholder 4"/>
          <p:cNvSpPr>
            <a:spLocks noGrp="1"/>
          </p:cNvSpPr>
          <p:nvPr>
            <p:ph type="sldNum" sz="quarter" idx="10"/>
          </p:nvPr>
        </p:nvSpPr>
        <p:spPr>
          <a:noFill/>
        </p:spPr>
        <p:txBody>
          <a:bodyPr/>
          <a:lstStyle/>
          <a:p>
            <a:fld id="{D1A6176D-0542-45E0-A524-30132D7DB16B}" type="slidenum">
              <a:rPr lang="en-US" smtClean="0">
                <a:ea typeface="ＭＳ Ｐゴシック"/>
                <a:cs typeface="ＭＳ Ｐゴシック"/>
              </a:rPr>
              <a:pPr/>
              <a:t>35</a:t>
            </a:fld>
            <a:endParaRPr lang="en-US" smtClean="0">
              <a:ea typeface="ＭＳ Ｐゴシック"/>
              <a:cs typeface="ＭＳ Ｐゴシック"/>
            </a:endParaRPr>
          </a:p>
        </p:txBody>
      </p:sp>
      <p:pic>
        <p:nvPicPr>
          <p:cNvPr id="51204" name="Picture 6"/>
          <p:cNvPicPr>
            <a:picLocks noChangeAspect="1" noChangeArrowheads="1"/>
          </p:cNvPicPr>
          <p:nvPr/>
        </p:nvPicPr>
        <p:blipFill>
          <a:blip r:embed="rId2" cstate="print"/>
          <a:srcRect/>
          <a:stretch>
            <a:fillRect/>
          </a:stretch>
        </p:blipFill>
        <p:spPr bwMode="auto">
          <a:xfrm>
            <a:off x="533400" y="838200"/>
            <a:ext cx="6019800" cy="2849563"/>
          </a:xfrm>
          <a:prstGeom prst="rect">
            <a:avLst/>
          </a:prstGeom>
          <a:noFill/>
          <a:ln w="9525">
            <a:noFill/>
            <a:miter lim="800000"/>
            <a:headEnd/>
            <a:tailEnd/>
          </a:ln>
        </p:spPr>
      </p:pic>
      <p:pic>
        <p:nvPicPr>
          <p:cNvPr id="51205" name="Picture 7"/>
          <p:cNvPicPr>
            <a:picLocks noChangeAspect="1" noChangeArrowheads="1"/>
          </p:cNvPicPr>
          <p:nvPr/>
        </p:nvPicPr>
        <p:blipFill>
          <a:blip r:embed="rId3" cstate="print"/>
          <a:srcRect t="22379"/>
          <a:stretch>
            <a:fillRect/>
          </a:stretch>
        </p:blipFill>
        <p:spPr bwMode="auto">
          <a:xfrm>
            <a:off x="533400" y="4114800"/>
            <a:ext cx="6248400" cy="2114550"/>
          </a:xfrm>
          <a:prstGeom prst="rect">
            <a:avLst/>
          </a:prstGeom>
          <a:noFill/>
          <a:ln w="9525">
            <a:noFill/>
            <a:miter lim="800000"/>
            <a:headEnd/>
            <a:tailEnd/>
          </a:ln>
        </p:spPr>
      </p:pic>
      <p:sp>
        <p:nvSpPr>
          <p:cNvPr id="7" name="TextBox 6"/>
          <p:cNvSpPr txBox="1"/>
          <p:nvPr/>
        </p:nvSpPr>
        <p:spPr>
          <a:xfrm>
            <a:off x="6858000" y="1524000"/>
            <a:ext cx="1752600" cy="1384300"/>
          </a:xfrm>
          <a:prstGeom prst="rect">
            <a:avLst/>
          </a:prstGeom>
          <a:noFill/>
        </p:spPr>
        <p:txBody>
          <a:bodyPr>
            <a:spAutoFit/>
          </a:bodyPr>
          <a:lstStyle/>
          <a:p>
            <a:pPr>
              <a:buClr>
                <a:schemeClr val="tx1">
                  <a:lumMod val="95000"/>
                  <a:lumOff val="5000"/>
                </a:schemeClr>
              </a:buClr>
              <a:buSzPct val="105000"/>
              <a:buFont typeface="Wingdings" pitchFamily="2" charset="2"/>
              <a:buChar char="§"/>
              <a:defRPr/>
            </a:pPr>
            <a:r>
              <a:rPr lang="en-US" sz="1100" dirty="0"/>
              <a:t>  </a:t>
            </a:r>
            <a:r>
              <a:rPr lang="en-US" sz="1200" dirty="0">
                <a:solidFill>
                  <a:schemeClr val="tx1">
                    <a:lumMod val="95000"/>
                    <a:lumOff val="5000"/>
                  </a:schemeClr>
                </a:solidFill>
              </a:rPr>
              <a:t>Run transaction reports with various filters</a:t>
            </a:r>
          </a:p>
          <a:p>
            <a:pPr>
              <a:buFont typeface="Wingdings" pitchFamily="2" charset="2"/>
              <a:buChar char="§"/>
              <a:defRPr/>
            </a:pPr>
            <a:endParaRPr lang="en-US" sz="1200" dirty="0">
              <a:solidFill>
                <a:schemeClr val="tx1">
                  <a:lumMod val="95000"/>
                  <a:lumOff val="5000"/>
                </a:schemeClr>
              </a:solidFill>
            </a:endParaRPr>
          </a:p>
          <a:p>
            <a:pPr>
              <a:buFont typeface="Wingdings" pitchFamily="2" charset="2"/>
              <a:buChar char="§"/>
              <a:defRPr/>
            </a:pPr>
            <a:r>
              <a:rPr lang="en-US" sz="1200" dirty="0">
                <a:solidFill>
                  <a:schemeClr val="tx1">
                    <a:lumMod val="95000"/>
                    <a:lumOff val="5000"/>
                  </a:schemeClr>
                </a:solidFill>
              </a:rPr>
              <a:t>  You are notified via e-mail when the report is ready</a:t>
            </a:r>
          </a:p>
        </p:txBody>
      </p:sp>
      <p:sp>
        <p:nvSpPr>
          <p:cNvPr id="8" name="TextBox 7"/>
          <p:cNvSpPr txBox="1"/>
          <p:nvPr/>
        </p:nvSpPr>
        <p:spPr>
          <a:xfrm>
            <a:off x="6934200" y="4191000"/>
            <a:ext cx="1828800" cy="2124075"/>
          </a:xfrm>
          <a:prstGeom prst="rect">
            <a:avLst/>
          </a:prstGeom>
          <a:noFill/>
        </p:spPr>
        <p:txBody>
          <a:bodyPr>
            <a:spAutoFit/>
          </a:bodyPr>
          <a:lstStyle/>
          <a:p>
            <a:pPr>
              <a:buClr>
                <a:schemeClr val="tx1">
                  <a:lumMod val="95000"/>
                  <a:lumOff val="5000"/>
                </a:schemeClr>
              </a:buClr>
              <a:buFont typeface="Wingdings" pitchFamily="2" charset="2"/>
              <a:buChar char="§"/>
              <a:defRPr/>
            </a:pPr>
            <a:r>
              <a:rPr lang="en-US" sz="1200" dirty="0"/>
              <a:t>  </a:t>
            </a:r>
            <a:r>
              <a:rPr lang="en-US" sz="1200" dirty="0">
                <a:solidFill>
                  <a:schemeClr val="tx1">
                    <a:lumMod val="95000"/>
                    <a:lumOff val="5000"/>
                  </a:schemeClr>
                </a:solidFill>
              </a:rPr>
              <a:t>View declined transactions to determine the  reason for the decline</a:t>
            </a:r>
          </a:p>
          <a:p>
            <a:pPr>
              <a:buFont typeface="Wingdings" pitchFamily="2" charset="2"/>
              <a:buChar char="§"/>
              <a:defRPr/>
            </a:pPr>
            <a:endParaRPr lang="en-US" sz="1200" dirty="0">
              <a:solidFill>
                <a:schemeClr val="tx1">
                  <a:lumMod val="95000"/>
                  <a:lumOff val="5000"/>
                </a:schemeClr>
              </a:solidFill>
            </a:endParaRPr>
          </a:p>
          <a:p>
            <a:pPr>
              <a:buFont typeface="Wingdings" pitchFamily="2" charset="2"/>
              <a:buChar char="§"/>
              <a:defRPr/>
            </a:pPr>
            <a:r>
              <a:rPr lang="en-US" sz="1200" dirty="0">
                <a:solidFill>
                  <a:schemeClr val="tx1">
                    <a:lumMod val="95000"/>
                    <a:lumOff val="5000"/>
                  </a:schemeClr>
                </a:solidFill>
              </a:rPr>
              <a:t>  Declines do not appear in real time, they will be displayed within 48 hours</a:t>
            </a:r>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6025" y="3276449"/>
            <a:ext cx="4413584" cy="289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6025" y="765028"/>
            <a:ext cx="3831030" cy="2349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39" name="Slide Number Placeholder 4"/>
          <p:cNvSpPr>
            <a:spLocks noGrp="1"/>
          </p:cNvSpPr>
          <p:nvPr>
            <p:ph type="sldNum" sz="quarter" idx="10"/>
          </p:nvPr>
        </p:nvSpPr>
        <p:spPr/>
        <p:txBody>
          <a:bodyPr/>
          <a:lstStyle/>
          <a:p>
            <a:pPr>
              <a:defRPr/>
            </a:pPr>
            <a:fld id="{E2A5E6C0-F4E1-45BE-ADC8-B34CFEC649BF}" type="slidenum">
              <a:rPr lang="en-US" smtClean="0"/>
              <a:pPr>
                <a:defRPr/>
              </a:pPr>
              <a:t>36</a:t>
            </a:fld>
            <a:endParaRPr lang="en-US" smtClean="0"/>
          </a:p>
        </p:txBody>
      </p:sp>
      <p:sp>
        <p:nvSpPr>
          <p:cNvPr id="51203" name="Text Box 6"/>
          <p:cNvSpPr txBox="1">
            <a:spLocks noChangeArrowheads="1"/>
          </p:cNvSpPr>
          <p:nvPr/>
        </p:nvSpPr>
        <p:spPr bwMode="auto">
          <a:xfrm>
            <a:off x="6705600" y="914400"/>
            <a:ext cx="1447800" cy="942975"/>
          </a:xfrm>
          <a:prstGeom prst="rect">
            <a:avLst/>
          </a:prstGeom>
          <a:noFill/>
          <a:ln w="9525">
            <a:noFill/>
            <a:miter lim="800000"/>
            <a:headEnd/>
            <a:tailEnd/>
          </a:ln>
        </p:spPr>
        <p:txBody>
          <a:bodyPr>
            <a:spAutoFit/>
          </a:bodyPr>
          <a:lstStyle/>
          <a:p>
            <a:pPr>
              <a:spcBef>
                <a:spcPct val="50000"/>
              </a:spcBef>
            </a:pPr>
            <a:r>
              <a:rPr lang="en-US" sz="1400">
                <a:solidFill>
                  <a:schemeClr val="tx1"/>
                </a:solidFill>
              </a:rPr>
              <a:t>Billing address for online and phone orders</a:t>
            </a:r>
          </a:p>
        </p:txBody>
      </p:sp>
      <p:sp>
        <p:nvSpPr>
          <p:cNvPr id="51207" name="Text Box 5"/>
          <p:cNvSpPr txBox="1">
            <a:spLocks noChangeArrowheads="1"/>
          </p:cNvSpPr>
          <p:nvPr/>
        </p:nvSpPr>
        <p:spPr bwMode="auto">
          <a:xfrm>
            <a:off x="685800" y="6324600"/>
            <a:ext cx="7796213" cy="304800"/>
          </a:xfrm>
          <a:prstGeom prst="rect">
            <a:avLst/>
          </a:prstGeom>
          <a:noFill/>
          <a:ln w="9525">
            <a:noFill/>
            <a:miter lim="800000"/>
            <a:headEnd/>
            <a:tailEnd/>
          </a:ln>
        </p:spPr>
        <p:txBody>
          <a:bodyPr wrap="none">
            <a:spAutoFit/>
          </a:bodyPr>
          <a:lstStyle/>
          <a:p>
            <a:pPr>
              <a:spcBef>
                <a:spcPct val="50000"/>
              </a:spcBef>
            </a:pPr>
            <a:r>
              <a:rPr lang="en-US" sz="1400">
                <a:solidFill>
                  <a:schemeClr val="tx1"/>
                </a:solidFill>
              </a:rPr>
              <a:t>Available credit field is the remaining balance of the cardholder’s existing credit limit</a:t>
            </a:r>
          </a:p>
        </p:txBody>
      </p:sp>
      <p:sp>
        <p:nvSpPr>
          <p:cNvPr id="51208" name="Text Box 6"/>
          <p:cNvSpPr txBox="1">
            <a:spLocks noChangeArrowheads="1"/>
          </p:cNvSpPr>
          <p:nvPr/>
        </p:nvSpPr>
        <p:spPr bwMode="auto">
          <a:xfrm>
            <a:off x="7491413" y="4875212"/>
            <a:ext cx="990600" cy="1169988"/>
          </a:xfrm>
          <a:prstGeom prst="rect">
            <a:avLst/>
          </a:prstGeom>
          <a:noFill/>
          <a:ln w="9525">
            <a:noFill/>
            <a:miter lim="800000"/>
            <a:headEnd/>
            <a:tailEnd/>
          </a:ln>
        </p:spPr>
        <p:txBody>
          <a:bodyPr>
            <a:spAutoFit/>
          </a:bodyPr>
          <a:lstStyle/>
          <a:p>
            <a:pPr>
              <a:spcBef>
                <a:spcPct val="50000"/>
              </a:spcBef>
            </a:pPr>
            <a:r>
              <a:rPr lang="en-US" sz="1400" dirty="0">
                <a:solidFill>
                  <a:schemeClr val="tx1"/>
                </a:solidFill>
              </a:rPr>
              <a:t>Click to retrieve current available credit</a:t>
            </a:r>
          </a:p>
        </p:txBody>
      </p:sp>
      <p:pic>
        <p:nvPicPr>
          <p:cNvPr id="51211" name="Picture 9"/>
          <p:cNvPicPr>
            <a:picLocks noChangeAspect="1" noChangeArrowheads="1"/>
          </p:cNvPicPr>
          <p:nvPr/>
        </p:nvPicPr>
        <p:blipFill>
          <a:blip r:embed="rId4" cstate="print"/>
          <a:srcRect/>
          <a:stretch>
            <a:fillRect/>
          </a:stretch>
        </p:blipFill>
        <p:spPr bwMode="auto">
          <a:xfrm>
            <a:off x="685800" y="914400"/>
            <a:ext cx="1781175" cy="1762125"/>
          </a:xfrm>
          <a:prstGeom prst="rect">
            <a:avLst/>
          </a:prstGeom>
          <a:noFill/>
          <a:ln w="9525">
            <a:noFill/>
            <a:miter lim="800000"/>
            <a:headEnd/>
            <a:tailEnd/>
          </a:ln>
        </p:spPr>
      </p:pic>
      <p:sp>
        <p:nvSpPr>
          <p:cNvPr id="51212" name="Oval 6"/>
          <p:cNvSpPr>
            <a:spLocks noChangeArrowheads="1"/>
          </p:cNvSpPr>
          <p:nvPr/>
        </p:nvSpPr>
        <p:spPr bwMode="auto">
          <a:xfrm>
            <a:off x="533400" y="2286000"/>
            <a:ext cx="1447800" cy="304800"/>
          </a:xfrm>
          <a:prstGeom prst="ellipse">
            <a:avLst/>
          </a:prstGeom>
          <a:noFill/>
          <a:ln w="25400">
            <a:solidFill>
              <a:schemeClr val="tx1"/>
            </a:solidFill>
            <a:round/>
            <a:headEnd/>
            <a:tailEnd/>
          </a:ln>
        </p:spPr>
        <p:txBody>
          <a:bodyPr wrap="none" anchor="ctr"/>
          <a:lstStyle/>
          <a:p>
            <a:endParaRPr lang="en-US"/>
          </a:p>
        </p:txBody>
      </p:sp>
      <p:sp>
        <p:nvSpPr>
          <p:cNvPr id="16" name="Title 9"/>
          <p:cNvSpPr txBox="1">
            <a:spLocks/>
          </p:cNvSpPr>
          <p:nvPr/>
        </p:nvSpPr>
        <p:spPr>
          <a:xfrm>
            <a:off x="434975" y="187325"/>
            <a:ext cx="8255000" cy="650875"/>
          </a:xfrm>
          <a:prstGeom prst="rect">
            <a:avLst/>
          </a:prstGeom>
        </p:spPr>
        <p:txBody>
          <a:bodyPr/>
          <a:lstStyle/>
          <a:p>
            <a:pPr>
              <a:lnSpc>
                <a:spcPct val="105000"/>
              </a:lnSpc>
              <a:defRPr/>
            </a:pPr>
            <a:r>
              <a:rPr lang="en-US" sz="3200" kern="0">
                <a:solidFill>
                  <a:srgbClr val="BB0826"/>
                </a:solidFill>
                <a:latin typeface="+mj-lt"/>
              </a:rPr>
              <a:t>Personal profile</a:t>
            </a:r>
            <a:endParaRPr lang="en-US" sz="3200" kern="0" dirty="0">
              <a:solidFill>
                <a:srgbClr val="BB0826"/>
              </a:solidFill>
              <a:latin typeface="+mj-lt"/>
            </a:endParaRPr>
          </a:p>
        </p:txBody>
      </p:sp>
      <p:sp>
        <p:nvSpPr>
          <p:cNvPr id="51214" name="TextBox 9"/>
          <p:cNvSpPr txBox="1">
            <a:spLocks noChangeArrowheads="1"/>
          </p:cNvSpPr>
          <p:nvPr/>
        </p:nvSpPr>
        <p:spPr bwMode="auto">
          <a:xfrm>
            <a:off x="609600" y="3124200"/>
            <a:ext cx="1828800" cy="3108543"/>
          </a:xfrm>
          <a:prstGeom prst="rect">
            <a:avLst/>
          </a:prstGeom>
          <a:noFill/>
          <a:ln w="9525">
            <a:noFill/>
            <a:miter lim="800000"/>
            <a:headEnd/>
            <a:tailEnd/>
          </a:ln>
        </p:spPr>
        <p:txBody>
          <a:bodyPr>
            <a:spAutoFit/>
          </a:bodyPr>
          <a:lstStyle/>
          <a:p>
            <a:pPr eaLnBrk="0" hangingPunct="0"/>
            <a:r>
              <a:rPr lang="en-US" sz="1400" dirty="0">
                <a:solidFill>
                  <a:srgbClr val="080808"/>
                </a:solidFill>
              </a:rPr>
              <a:t>You can also contact the</a:t>
            </a:r>
          </a:p>
          <a:p>
            <a:pPr eaLnBrk="0" hangingPunct="0"/>
            <a:r>
              <a:rPr lang="en-US" sz="1400" dirty="0">
                <a:solidFill>
                  <a:srgbClr val="080808"/>
                </a:solidFill>
              </a:rPr>
              <a:t>Business Purchasing</a:t>
            </a:r>
          </a:p>
          <a:p>
            <a:pPr eaLnBrk="0" hangingPunct="0"/>
            <a:r>
              <a:rPr lang="en-US" sz="1400" dirty="0">
                <a:solidFill>
                  <a:srgbClr val="080808"/>
                </a:solidFill>
              </a:rPr>
              <a:t>Service Center 24/7 at</a:t>
            </a:r>
          </a:p>
          <a:p>
            <a:pPr eaLnBrk="0" hangingPunct="0"/>
            <a:r>
              <a:rPr lang="en-US" sz="1400" dirty="0">
                <a:solidFill>
                  <a:srgbClr val="080808"/>
                </a:solidFill>
              </a:rPr>
              <a:t>1-800-932-0036 to obtain available credit.  </a:t>
            </a:r>
          </a:p>
          <a:p>
            <a:pPr eaLnBrk="0" hangingPunct="0"/>
            <a:r>
              <a:rPr lang="en-US" sz="1400" dirty="0">
                <a:solidFill>
                  <a:srgbClr val="080808"/>
                </a:solidFill>
              </a:rPr>
              <a:t>Must provide Unique </a:t>
            </a:r>
            <a:r>
              <a:rPr lang="en-US" sz="1400" dirty="0" smtClean="0">
                <a:solidFill>
                  <a:srgbClr val="080808"/>
                </a:solidFill>
              </a:rPr>
              <a:t>ID (Employee ID) </a:t>
            </a:r>
            <a:r>
              <a:rPr lang="en-US" sz="1400" dirty="0">
                <a:solidFill>
                  <a:srgbClr val="080808"/>
                </a:solidFill>
              </a:rPr>
              <a:t>to</a:t>
            </a:r>
          </a:p>
          <a:p>
            <a:pPr eaLnBrk="0" hangingPunct="0"/>
            <a:r>
              <a:rPr lang="en-US" sz="1400" dirty="0">
                <a:solidFill>
                  <a:srgbClr val="080808"/>
                </a:solidFill>
              </a:rPr>
              <a:t>obtain any information</a:t>
            </a:r>
          </a:p>
        </p:txBody>
      </p:sp>
      <p:cxnSp>
        <p:nvCxnSpPr>
          <p:cNvPr id="25" name="Straight Arrow Connector 24"/>
          <p:cNvCxnSpPr/>
          <p:nvPr/>
        </p:nvCxnSpPr>
        <p:spPr bwMode="auto">
          <a:xfrm flipH="1">
            <a:off x="6890532" y="5562600"/>
            <a:ext cx="624693"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30" name="Straight Arrow Connector 29"/>
          <p:cNvCxnSpPr>
            <a:stCxn id="51207" idx="0"/>
          </p:cNvCxnSpPr>
          <p:nvPr/>
        </p:nvCxnSpPr>
        <p:spPr bwMode="auto">
          <a:xfrm flipH="1" flipV="1">
            <a:off x="4572000" y="5638800"/>
            <a:ext cx="11907" cy="6858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51204" name="Line 10"/>
          <p:cNvSpPr>
            <a:spLocks noChangeShapeType="1"/>
          </p:cNvSpPr>
          <p:nvPr/>
        </p:nvSpPr>
        <p:spPr bwMode="auto">
          <a:xfrm flipH="1">
            <a:off x="5867400" y="1219200"/>
            <a:ext cx="838200" cy="457200"/>
          </a:xfrm>
          <a:prstGeom prst="line">
            <a:avLst/>
          </a:prstGeom>
          <a:noFill/>
          <a:ln w="19050">
            <a:solidFill>
              <a:schemeClr val="tx1"/>
            </a:solidFill>
            <a:round/>
            <a:headEnd/>
            <a:tailEnd type="triangle" w="med" len="med"/>
          </a:ln>
        </p:spPr>
        <p:txBody>
          <a:bodyPr>
            <a:spAutoFit/>
          </a:bodyPr>
          <a:lstStyle/>
          <a:p>
            <a:endParaRPr lang="en-US"/>
          </a:p>
        </p:txBody>
      </p:sp>
      <p:sp>
        <p:nvSpPr>
          <p:cNvPr id="15" name="Rectangle 14"/>
          <p:cNvSpPr/>
          <p:nvPr/>
        </p:nvSpPr>
        <p:spPr bwMode="auto">
          <a:xfrm>
            <a:off x="4495800" y="2743200"/>
            <a:ext cx="13716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Cardholder Responsibility</a:t>
            </a:r>
          </a:p>
        </p:txBody>
      </p:sp>
      <p:sp>
        <p:nvSpPr>
          <p:cNvPr id="53251" name="Rectangle 3"/>
          <p:cNvSpPr>
            <a:spLocks noGrp="1" noChangeArrowheads="1"/>
          </p:cNvSpPr>
          <p:nvPr>
            <p:ph idx="1"/>
          </p:nvPr>
        </p:nvSpPr>
        <p:spPr>
          <a:xfrm>
            <a:off x="457200" y="1219200"/>
            <a:ext cx="8255000" cy="5086350"/>
          </a:xfrm>
        </p:spPr>
        <p:txBody>
          <a:bodyPr/>
          <a:lstStyle/>
          <a:p>
            <a:pPr eaLnBrk="1" hangingPunct="1"/>
            <a:r>
              <a:rPr lang="en-US" sz="2000" smtClean="0"/>
              <a:t>Collect receipts to verify purchases for auditing</a:t>
            </a:r>
          </a:p>
          <a:p>
            <a:pPr eaLnBrk="1" hangingPunct="1"/>
            <a:endParaRPr lang="en-US" sz="2000" smtClean="0"/>
          </a:p>
          <a:p>
            <a:pPr eaLnBrk="1" hangingPunct="1"/>
            <a:r>
              <a:rPr lang="en-US" sz="2000" smtClean="0"/>
              <a:t>Watch for unauthorized transactions on your statement and report/dispute them immediately</a:t>
            </a:r>
          </a:p>
          <a:p>
            <a:pPr eaLnBrk="1" hangingPunct="1"/>
            <a:endParaRPr lang="en-US" sz="2000" smtClean="0"/>
          </a:p>
          <a:p>
            <a:pPr eaLnBrk="1" hangingPunct="1"/>
            <a:r>
              <a:rPr lang="en-US" sz="2000" smtClean="0"/>
              <a:t>Dispute any incorrect charges with the vendor directly before filing an online or paper dispute form</a:t>
            </a:r>
          </a:p>
          <a:p>
            <a:pPr eaLnBrk="1" hangingPunct="1"/>
            <a:endParaRPr lang="en-US" sz="2000" smtClean="0"/>
          </a:p>
          <a:p>
            <a:pPr eaLnBrk="1" hangingPunct="1"/>
            <a:r>
              <a:rPr lang="en-US" sz="2000" smtClean="0"/>
              <a:t>Complete your reconciliation by the </a:t>
            </a:r>
            <a:r>
              <a:rPr lang="en-US" sz="2000" b="1" smtClean="0"/>
              <a:t>due date</a:t>
            </a:r>
            <a:r>
              <a:rPr lang="en-US" sz="2000" smtClean="0"/>
              <a:t> </a:t>
            </a:r>
          </a:p>
          <a:p>
            <a:pPr eaLnBrk="1" hangingPunct="1"/>
            <a:endParaRPr lang="en-US" sz="2000" smtClean="0"/>
          </a:p>
          <a:p>
            <a:pPr eaLnBrk="1" hangingPunct="1"/>
            <a:r>
              <a:rPr lang="en-US" sz="2000" smtClean="0"/>
              <a:t>Keep the card (and card number) confidential</a:t>
            </a:r>
          </a:p>
        </p:txBody>
      </p:sp>
      <p:sp>
        <p:nvSpPr>
          <p:cNvPr id="53252" name="Slide Number Placeholder 3"/>
          <p:cNvSpPr>
            <a:spLocks noGrp="1"/>
          </p:cNvSpPr>
          <p:nvPr>
            <p:ph type="sldNum" sz="quarter" idx="10"/>
          </p:nvPr>
        </p:nvSpPr>
        <p:spPr>
          <a:noFill/>
        </p:spPr>
        <p:txBody>
          <a:bodyPr/>
          <a:lstStyle/>
          <a:p>
            <a:fld id="{89160579-F65D-4904-8459-5B8678106EA0}" type="slidenum">
              <a:rPr lang="en-US" smtClean="0">
                <a:ea typeface="ＭＳ Ｐゴシック"/>
                <a:cs typeface="ＭＳ Ｐゴシック"/>
              </a:rPr>
              <a:pPr/>
              <a:t>37</a:t>
            </a:fld>
            <a:endParaRPr lang="en-US" smtClean="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Contact information</a:t>
            </a:r>
          </a:p>
        </p:txBody>
      </p:sp>
      <p:sp>
        <p:nvSpPr>
          <p:cNvPr id="56323" name="Rectangle 3"/>
          <p:cNvSpPr>
            <a:spLocks noGrp="1" noChangeArrowheads="1"/>
          </p:cNvSpPr>
          <p:nvPr>
            <p:ph idx="1"/>
          </p:nvPr>
        </p:nvSpPr>
        <p:spPr/>
        <p:txBody>
          <a:bodyPr/>
          <a:lstStyle/>
          <a:p>
            <a:pPr eaLnBrk="1" hangingPunct="1">
              <a:lnSpc>
                <a:spcPct val="80000"/>
              </a:lnSpc>
              <a:defRPr/>
            </a:pPr>
            <a:r>
              <a:rPr lang="en-US" sz="2000" dirty="0" smtClean="0"/>
              <a:t>Wells Fargo - 1-800-932-0036</a:t>
            </a:r>
          </a:p>
          <a:p>
            <a:pPr lvl="1" eaLnBrk="1" hangingPunct="1">
              <a:lnSpc>
                <a:spcPct val="80000"/>
              </a:lnSpc>
              <a:defRPr/>
            </a:pPr>
            <a:r>
              <a:rPr lang="en-US" sz="1800" dirty="0" smtClean="0">
                <a:solidFill>
                  <a:schemeClr val="tx1">
                    <a:lumMod val="95000"/>
                    <a:lumOff val="5000"/>
                  </a:schemeClr>
                </a:solidFill>
              </a:rPr>
              <a:t>From outside of the United States call 1-612-332-2224</a:t>
            </a:r>
          </a:p>
          <a:p>
            <a:pPr lvl="1" eaLnBrk="1" hangingPunct="1">
              <a:lnSpc>
                <a:spcPct val="80000"/>
              </a:lnSpc>
              <a:defRPr/>
            </a:pPr>
            <a:r>
              <a:rPr lang="en-US" sz="1800" dirty="0" smtClean="0">
                <a:solidFill>
                  <a:srgbClr val="BB0826"/>
                </a:solidFill>
              </a:rPr>
              <a:t>Call immediately if your card is lost, stolen or suspected missing</a:t>
            </a:r>
          </a:p>
          <a:p>
            <a:pPr lvl="1" eaLnBrk="1" hangingPunct="1">
              <a:lnSpc>
                <a:spcPct val="80000"/>
              </a:lnSpc>
              <a:defRPr/>
            </a:pPr>
            <a:r>
              <a:rPr lang="en-US" sz="1800" dirty="0" smtClean="0"/>
              <a:t>For immediate decline information</a:t>
            </a:r>
          </a:p>
          <a:p>
            <a:pPr lvl="1" eaLnBrk="1" hangingPunct="1">
              <a:lnSpc>
                <a:spcPct val="80000"/>
              </a:lnSpc>
              <a:defRPr/>
            </a:pPr>
            <a:r>
              <a:rPr lang="en-US" sz="1800" dirty="0" smtClean="0"/>
              <a:t>To access the automated voice response system for the following information:</a:t>
            </a:r>
          </a:p>
          <a:p>
            <a:pPr lvl="2" eaLnBrk="1" hangingPunct="1">
              <a:lnSpc>
                <a:spcPct val="80000"/>
              </a:lnSpc>
              <a:defRPr/>
            </a:pPr>
            <a:r>
              <a:rPr lang="en-US" dirty="0" smtClean="0"/>
              <a:t>  Current balance</a:t>
            </a:r>
          </a:p>
          <a:p>
            <a:pPr lvl="2" eaLnBrk="1" hangingPunct="1">
              <a:lnSpc>
                <a:spcPct val="80000"/>
              </a:lnSpc>
              <a:defRPr/>
            </a:pPr>
            <a:r>
              <a:rPr lang="en-US" dirty="0" smtClean="0"/>
              <a:t>  Available credit</a:t>
            </a:r>
          </a:p>
          <a:p>
            <a:pPr lvl="2" eaLnBrk="1" hangingPunct="1">
              <a:lnSpc>
                <a:spcPct val="80000"/>
              </a:lnSpc>
              <a:defRPr/>
            </a:pPr>
            <a:endParaRPr lang="en-US" dirty="0" smtClean="0"/>
          </a:p>
          <a:p>
            <a:pPr eaLnBrk="1" hangingPunct="1">
              <a:lnSpc>
                <a:spcPct val="80000"/>
              </a:lnSpc>
              <a:defRPr/>
            </a:pPr>
            <a:r>
              <a:rPr lang="en-US" sz="2000" dirty="0" smtClean="0"/>
              <a:t>Contact a program administrator if:</a:t>
            </a:r>
          </a:p>
          <a:p>
            <a:pPr lvl="1" eaLnBrk="1" hangingPunct="1">
              <a:lnSpc>
                <a:spcPct val="80000"/>
              </a:lnSpc>
              <a:defRPr/>
            </a:pPr>
            <a:r>
              <a:rPr lang="en-US" sz="1800" dirty="0" smtClean="0"/>
              <a:t>You have questions about your card</a:t>
            </a:r>
          </a:p>
          <a:p>
            <a:pPr lvl="1" eaLnBrk="1" hangingPunct="1">
              <a:lnSpc>
                <a:spcPct val="80000"/>
              </a:lnSpc>
              <a:defRPr/>
            </a:pPr>
            <a:r>
              <a:rPr lang="en-US" sz="1800" dirty="0" smtClean="0"/>
              <a:t>Need to increase your credit limit</a:t>
            </a:r>
          </a:p>
          <a:p>
            <a:pPr lvl="1" eaLnBrk="1" hangingPunct="1">
              <a:lnSpc>
                <a:spcPct val="80000"/>
              </a:lnSpc>
              <a:defRPr/>
            </a:pPr>
            <a:r>
              <a:rPr lang="en-US" sz="1800" dirty="0" smtClean="0"/>
              <a:t>Change jobs</a:t>
            </a:r>
          </a:p>
          <a:p>
            <a:pPr lvl="1" eaLnBrk="1" hangingPunct="1">
              <a:lnSpc>
                <a:spcPct val="80000"/>
              </a:lnSpc>
              <a:defRPr/>
            </a:pPr>
            <a:r>
              <a:rPr lang="en-US" sz="1800" dirty="0" smtClean="0"/>
              <a:t>Need to order cards for other employees</a:t>
            </a:r>
          </a:p>
        </p:txBody>
      </p:sp>
      <p:sp>
        <p:nvSpPr>
          <p:cNvPr id="54276" name="Slide Number Placeholder 4"/>
          <p:cNvSpPr>
            <a:spLocks noGrp="1"/>
          </p:cNvSpPr>
          <p:nvPr>
            <p:ph type="sldNum" sz="quarter" idx="10"/>
          </p:nvPr>
        </p:nvSpPr>
        <p:spPr>
          <a:noFill/>
        </p:spPr>
        <p:txBody>
          <a:bodyPr/>
          <a:lstStyle/>
          <a:p>
            <a:fld id="{8B0ED758-D9CE-4CFF-8B49-04C99C5CA642}" type="slidenum">
              <a:rPr lang="en-US" smtClean="0">
                <a:ea typeface="ＭＳ Ｐゴシック"/>
                <a:cs typeface="ＭＳ Ｐゴシック"/>
              </a:rPr>
              <a:pPr/>
              <a:t>38</a:t>
            </a:fld>
            <a:endParaRPr lang="en-US" smtClean="0">
              <a:ea typeface="ＭＳ Ｐゴシック"/>
              <a:cs typeface="ＭＳ Ｐゴシック"/>
            </a:endParaRPr>
          </a:p>
        </p:txBody>
      </p:sp>
      <p:sp>
        <p:nvSpPr>
          <p:cNvPr id="54277" name="Text Box 4"/>
          <p:cNvSpPr txBox="1">
            <a:spLocks noChangeArrowheads="1"/>
          </p:cNvSpPr>
          <p:nvPr/>
        </p:nvSpPr>
        <p:spPr bwMode="auto">
          <a:xfrm>
            <a:off x="533400" y="5486400"/>
            <a:ext cx="3020314" cy="1144929"/>
          </a:xfrm>
          <a:prstGeom prst="rect">
            <a:avLst/>
          </a:prstGeom>
          <a:noFill/>
          <a:ln w="9525">
            <a:noFill/>
            <a:miter lim="800000"/>
            <a:headEnd/>
            <a:tailEnd/>
          </a:ln>
        </p:spPr>
        <p:txBody>
          <a:bodyPr wrap="none">
            <a:spAutoFit/>
          </a:bodyPr>
          <a:lstStyle/>
          <a:p>
            <a:pPr eaLnBrk="0" hangingPunct="0">
              <a:lnSpc>
                <a:spcPct val="80000"/>
              </a:lnSpc>
              <a:spcBef>
                <a:spcPct val="20000"/>
              </a:spcBef>
              <a:buClr>
                <a:srgbClr val="FF0000"/>
              </a:buClr>
            </a:pPr>
            <a:r>
              <a:rPr lang="en-US" sz="1800" u="sng" dirty="0">
                <a:solidFill>
                  <a:srgbClr val="BB0826"/>
                </a:solidFill>
              </a:rPr>
              <a:t>Program administrators:</a:t>
            </a:r>
          </a:p>
          <a:p>
            <a:pPr eaLnBrk="0" hangingPunct="0">
              <a:lnSpc>
                <a:spcPct val="80000"/>
              </a:lnSpc>
              <a:spcBef>
                <a:spcPct val="20000"/>
              </a:spcBef>
              <a:buClr>
                <a:srgbClr val="FF0000"/>
              </a:buClr>
            </a:pPr>
            <a:r>
              <a:rPr lang="en-US" sz="1800" dirty="0" smtClean="0">
                <a:solidFill>
                  <a:srgbClr val="080808"/>
                </a:solidFill>
              </a:rPr>
              <a:t>Courtney Sampson</a:t>
            </a:r>
          </a:p>
          <a:p>
            <a:pPr eaLnBrk="0" hangingPunct="0">
              <a:lnSpc>
                <a:spcPct val="80000"/>
              </a:lnSpc>
              <a:spcBef>
                <a:spcPct val="20000"/>
              </a:spcBef>
              <a:buClr>
                <a:srgbClr val="FF0000"/>
              </a:buClr>
            </a:pPr>
            <a:r>
              <a:rPr lang="en-US" sz="1800" dirty="0" smtClean="0">
                <a:solidFill>
                  <a:srgbClr val="080808"/>
                </a:solidFill>
              </a:rPr>
              <a:t>Helen David</a:t>
            </a:r>
            <a:endParaRPr lang="en-US" sz="1800" dirty="0">
              <a:solidFill>
                <a:srgbClr val="080808"/>
              </a:solidFill>
            </a:endParaRPr>
          </a:p>
          <a:p>
            <a:pPr eaLnBrk="0" hangingPunct="0">
              <a:lnSpc>
                <a:spcPct val="80000"/>
              </a:lnSpc>
              <a:spcBef>
                <a:spcPct val="20000"/>
              </a:spcBef>
              <a:buClr>
                <a:srgbClr val="FF0000"/>
              </a:buClr>
            </a:pPr>
            <a:endParaRPr lang="en-US" sz="1800" dirty="0">
              <a:solidFill>
                <a:srgbClr val="080808"/>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457200" y="1143000"/>
            <a:ext cx="6172200" cy="5257800"/>
          </a:xfrm>
        </p:spPr>
        <p:txBody>
          <a:bodyPr/>
          <a:lstStyle/>
          <a:p>
            <a:pPr eaLnBrk="1" hangingPunct="1">
              <a:lnSpc>
                <a:spcPct val="80000"/>
              </a:lnSpc>
            </a:pPr>
            <a:r>
              <a:rPr lang="en-US" sz="2000" dirty="0" smtClean="0"/>
              <a:t>CEO Mobile Service</a:t>
            </a:r>
          </a:p>
          <a:p>
            <a:pPr lvl="1" eaLnBrk="1" hangingPunct="1">
              <a:lnSpc>
                <a:spcPct val="80000"/>
              </a:lnSpc>
            </a:pPr>
            <a:r>
              <a:rPr lang="en-US" sz="1800" dirty="0" smtClean="0"/>
              <a:t>Access via the browser on your mobile device using your Company ID, User ID and Password at: </a:t>
            </a:r>
            <a:r>
              <a:rPr lang="en-US" sz="1800" dirty="0" smtClean="0">
                <a:hlinkClick r:id="rId2"/>
              </a:rPr>
              <a:t>https://ceomobile.wf.com</a:t>
            </a:r>
            <a:endParaRPr lang="en-US" sz="1800" dirty="0" smtClean="0"/>
          </a:p>
          <a:p>
            <a:pPr lvl="1" eaLnBrk="1" hangingPunct="1">
              <a:lnSpc>
                <a:spcPct val="80000"/>
              </a:lnSpc>
            </a:pPr>
            <a:r>
              <a:rPr lang="en-US" sz="1800" dirty="0" smtClean="0"/>
              <a:t>iPhone users can go to the APP Store and download the </a:t>
            </a:r>
            <a:r>
              <a:rPr lang="en-US" sz="1800" i="1" dirty="0" smtClean="0"/>
              <a:t>CEO Mobile</a:t>
            </a:r>
            <a:r>
              <a:rPr lang="en-US" sz="1800" baseline="30000" dirty="0" smtClean="0"/>
              <a:t>®</a:t>
            </a:r>
            <a:r>
              <a:rPr lang="en-US" sz="1800" dirty="0" smtClean="0"/>
              <a:t> app</a:t>
            </a:r>
          </a:p>
          <a:p>
            <a:pPr lvl="1" eaLnBrk="1" hangingPunct="1">
              <a:lnSpc>
                <a:spcPct val="80000"/>
              </a:lnSpc>
            </a:pPr>
            <a:r>
              <a:rPr lang="en-US" sz="1800" dirty="0" smtClean="0"/>
              <a:t>An online tutorial can be viewed at: </a:t>
            </a:r>
            <a:r>
              <a:rPr lang="en-US" sz="1800" dirty="0" smtClean="0">
                <a:hlinkClick r:id="rId3"/>
              </a:rPr>
              <a:t>https://wellsoffice.wellsfargo.com/ceo_public/tutorial/ccer_mobile/index.html</a:t>
            </a:r>
            <a:endParaRPr lang="en-US" sz="1800" dirty="0" smtClean="0"/>
          </a:p>
          <a:p>
            <a:pPr eaLnBrk="1" hangingPunct="1">
              <a:lnSpc>
                <a:spcPct val="80000"/>
              </a:lnSpc>
              <a:buFont typeface="Wingdings" pitchFamily="2" charset="2"/>
              <a:buNone/>
            </a:pPr>
            <a:endParaRPr lang="en-US" sz="2000" dirty="0" smtClean="0"/>
          </a:p>
          <a:p>
            <a:pPr eaLnBrk="1" hangingPunct="1">
              <a:lnSpc>
                <a:spcPct val="80000"/>
              </a:lnSpc>
            </a:pPr>
            <a:r>
              <a:rPr lang="en-US" sz="2000" dirty="0" smtClean="0"/>
              <a:t>Cardholders can:</a:t>
            </a:r>
          </a:p>
          <a:p>
            <a:pPr lvl="1" eaLnBrk="1" hangingPunct="1">
              <a:lnSpc>
                <a:spcPct val="80000"/>
              </a:lnSpc>
            </a:pPr>
            <a:r>
              <a:rPr lang="en-US" sz="1800" dirty="0" smtClean="0"/>
              <a:t>Add/edit out-of-pocket expenses</a:t>
            </a:r>
          </a:p>
          <a:p>
            <a:pPr lvl="1" eaLnBrk="1" hangingPunct="1">
              <a:lnSpc>
                <a:spcPct val="80000"/>
              </a:lnSpc>
            </a:pPr>
            <a:r>
              <a:rPr lang="en-US" sz="1800" dirty="0" smtClean="0"/>
              <a:t>View available credit</a:t>
            </a:r>
          </a:p>
          <a:p>
            <a:pPr lvl="1" eaLnBrk="1" hangingPunct="1">
              <a:lnSpc>
                <a:spcPct val="80000"/>
              </a:lnSpc>
            </a:pPr>
            <a:r>
              <a:rPr lang="en-US" sz="1800" dirty="0" smtClean="0"/>
              <a:t>View posted card charges</a:t>
            </a:r>
          </a:p>
          <a:p>
            <a:pPr lvl="1" eaLnBrk="1" hangingPunct="1">
              <a:lnSpc>
                <a:spcPct val="80000"/>
              </a:lnSpc>
            </a:pPr>
            <a:r>
              <a:rPr lang="en-US" sz="1800" dirty="0" smtClean="0"/>
              <a:t>View declines</a:t>
            </a:r>
          </a:p>
          <a:p>
            <a:pPr lvl="1" eaLnBrk="1" hangingPunct="1">
              <a:lnSpc>
                <a:spcPct val="80000"/>
              </a:lnSpc>
            </a:pPr>
            <a:endParaRPr lang="en-US" sz="1800" dirty="0" smtClean="0"/>
          </a:p>
          <a:p>
            <a:pPr lvl="1" eaLnBrk="1" hangingPunct="1">
              <a:lnSpc>
                <a:spcPct val="80000"/>
              </a:lnSpc>
              <a:buNone/>
            </a:pPr>
            <a:endParaRPr lang="en-US" sz="1800" dirty="0" smtClean="0"/>
          </a:p>
        </p:txBody>
      </p:sp>
      <p:pic>
        <p:nvPicPr>
          <p:cNvPr id="55299" name="Picture 2"/>
          <p:cNvPicPr>
            <a:picLocks noChangeAspect="1" noChangeArrowheads="1"/>
          </p:cNvPicPr>
          <p:nvPr/>
        </p:nvPicPr>
        <p:blipFill>
          <a:blip r:embed="rId4" cstate="print"/>
          <a:srcRect/>
          <a:stretch>
            <a:fillRect/>
          </a:stretch>
        </p:blipFill>
        <p:spPr bwMode="auto">
          <a:xfrm>
            <a:off x="6858000" y="1143000"/>
            <a:ext cx="2057400" cy="1938338"/>
          </a:xfrm>
          <a:prstGeom prst="rect">
            <a:avLst/>
          </a:prstGeom>
          <a:noFill/>
          <a:ln w="9525">
            <a:noFill/>
            <a:miter lim="800000"/>
            <a:headEnd/>
            <a:tailEnd/>
          </a:ln>
        </p:spPr>
      </p:pic>
      <p:pic>
        <p:nvPicPr>
          <p:cNvPr id="55300" name="Picture 2"/>
          <p:cNvPicPr>
            <a:picLocks noChangeAspect="1" noChangeArrowheads="1"/>
          </p:cNvPicPr>
          <p:nvPr/>
        </p:nvPicPr>
        <p:blipFill>
          <a:blip r:embed="rId5" cstate="print"/>
          <a:srcRect l="2353"/>
          <a:stretch>
            <a:fillRect/>
          </a:stretch>
        </p:blipFill>
        <p:spPr bwMode="auto">
          <a:xfrm>
            <a:off x="5486400" y="3733800"/>
            <a:ext cx="3162300" cy="2562225"/>
          </a:xfrm>
          <a:prstGeom prst="rect">
            <a:avLst/>
          </a:prstGeom>
          <a:noFill/>
          <a:ln w="9525">
            <a:noFill/>
            <a:miter lim="800000"/>
            <a:headEnd/>
            <a:tailEnd/>
          </a:ln>
        </p:spPr>
      </p:pic>
      <p:sp>
        <p:nvSpPr>
          <p:cNvPr id="55301" name="Title 6"/>
          <p:cNvSpPr>
            <a:spLocks noGrp="1"/>
          </p:cNvSpPr>
          <p:nvPr>
            <p:ph type="title"/>
          </p:nvPr>
        </p:nvSpPr>
        <p:spPr/>
        <p:txBody>
          <a:bodyPr/>
          <a:lstStyle/>
          <a:p>
            <a:r>
              <a:rPr lang="en-US" smtClean="0"/>
              <a:t>CCER access via CEO Mobile</a:t>
            </a:r>
          </a:p>
        </p:txBody>
      </p:sp>
      <p:sp>
        <p:nvSpPr>
          <p:cNvPr id="55302" name="Slide Number Placeholder 4"/>
          <p:cNvSpPr>
            <a:spLocks noGrp="1"/>
          </p:cNvSpPr>
          <p:nvPr>
            <p:ph type="sldNum" sz="quarter" idx="10"/>
          </p:nvPr>
        </p:nvSpPr>
        <p:spPr>
          <a:noFill/>
        </p:spPr>
        <p:txBody>
          <a:bodyPr/>
          <a:lstStyle/>
          <a:p>
            <a:fld id="{81587A9A-80AB-4572-A4AC-02426A8EDAD2}" type="slidenum">
              <a:rPr lang="en-US" smtClean="0">
                <a:ea typeface="ＭＳ Ｐゴシック"/>
                <a:cs typeface="ＭＳ Ｐゴシック"/>
              </a:rPr>
              <a:pPr/>
              <a:t>39</a:t>
            </a:fld>
            <a:endParaRPr lang="en-US" smtClean="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57200" y="1371600"/>
            <a:ext cx="8458200" cy="4862513"/>
          </a:xfrm>
          <a:prstGeom prst="rect">
            <a:avLst/>
          </a:prstGeom>
          <a:noFill/>
          <a:ln w="9525">
            <a:noFill/>
            <a:miter lim="800000"/>
            <a:headEnd/>
            <a:tailEnd/>
          </a:ln>
        </p:spPr>
        <p:txBody>
          <a:bodyPr>
            <a:spAutoFit/>
          </a:bodyPr>
          <a:lstStyle/>
          <a:p>
            <a:pPr eaLnBrk="0" hangingPunct="0">
              <a:spcBef>
                <a:spcPts val="0"/>
              </a:spcBef>
              <a:defRPr/>
            </a:pPr>
            <a:r>
              <a:rPr lang="en-US" sz="2000" b="1" dirty="0">
                <a:solidFill>
                  <a:srgbClr val="0033CC"/>
                </a:solidFill>
                <a:latin typeface="+mn-lt"/>
                <a:ea typeface="MS PGothic" pitchFamily="34" charset="-128"/>
                <a:cs typeface="Times New Roman" pitchFamily="18" charset="0"/>
              </a:rPr>
              <a:t>Cardholder statement ready for review</a:t>
            </a:r>
          </a:p>
          <a:p>
            <a:pPr eaLnBrk="0" hangingPunct="0">
              <a:spcBef>
                <a:spcPts val="0"/>
              </a:spcBef>
              <a:defRPr/>
            </a:pPr>
            <a:endParaRPr lang="en-US" sz="2000" b="1" dirty="0">
              <a:solidFill>
                <a:srgbClr val="0033CC"/>
              </a:solidFill>
              <a:latin typeface="+mn-lt"/>
              <a:ea typeface="MS PGothic" pitchFamily="34" charset="-128"/>
              <a:cs typeface="Times New Roman" pitchFamily="18" charset="0"/>
            </a:endParaRPr>
          </a:p>
          <a:p>
            <a:pPr eaLnBrk="0" hangingPunct="0">
              <a:spcBef>
                <a:spcPts val="0"/>
              </a:spcBef>
              <a:defRPr/>
            </a:pPr>
            <a:r>
              <a:rPr lang="en-US" sz="1800" dirty="0">
                <a:solidFill>
                  <a:schemeClr val="tx1"/>
                </a:solidFill>
                <a:latin typeface="+mn-lt"/>
                <a:ea typeface="MS PGothic" pitchFamily="34" charset="-128"/>
                <a:cs typeface="Times New Roman" pitchFamily="18" charset="0"/>
              </a:rPr>
              <a:t>Statement review for 05/31/20XX</a:t>
            </a:r>
          </a:p>
          <a:p>
            <a:pPr eaLnBrk="0" hangingPunct="0">
              <a:spcBef>
                <a:spcPts val="0"/>
              </a:spcBef>
              <a:defRPr/>
            </a:pPr>
            <a:endParaRPr lang="en-US" sz="1800" dirty="0">
              <a:solidFill>
                <a:schemeClr val="tx1"/>
              </a:solidFill>
              <a:latin typeface="+mn-lt"/>
              <a:ea typeface="MS PGothic" pitchFamily="34" charset="-128"/>
              <a:cs typeface="Times New Roman" pitchFamily="18" charset="0"/>
            </a:endParaRPr>
          </a:p>
          <a:p>
            <a:pPr eaLnBrk="0" hangingPunct="0">
              <a:spcBef>
                <a:spcPts val="0"/>
              </a:spcBef>
              <a:defRPr/>
            </a:pPr>
            <a:r>
              <a:rPr lang="en-US" sz="1800" dirty="0">
                <a:solidFill>
                  <a:schemeClr val="tx1"/>
                </a:solidFill>
                <a:latin typeface="+mn-lt"/>
                <a:ea typeface="MS PGothic" pitchFamily="34" charset="-128"/>
                <a:cs typeface="Times New Roman" pitchFamily="18" charset="0"/>
              </a:rPr>
              <a:t>Dear Cardholder:</a:t>
            </a:r>
          </a:p>
          <a:p>
            <a:pPr eaLnBrk="0" hangingPunct="0">
              <a:spcBef>
                <a:spcPts val="0"/>
              </a:spcBef>
              <a:defRPr/>
            </a:pPr>
            <a:endParaRPr lang="en-US" sz="1800" dirty="0">
              <a:solidFill>
                <a:schemeClr val="tx1"/>
              </a:solidFill>
              <a:latin typeface="+mn-lt"/>
              <a:ea typeface="MS PGothic" pitchFamily="34" charset="-128"/>
              <a:cs typeface="Times New Roman" pitchFamily="18" charset="0"/>
            </a:endParaRPr>
          </a:p>
          <a:p>
            <a:pPr eaLnBrk="0" hangingPunct="0">
              <a:spcBef>
                <a:spcPts val="0"/>
              </a:spcBef>
              <a:defRPr/>
            </a:pPr>
            <a:r>
              <a:rPr lang="en-US" sz="1800" dirty="0">
                <a:solidFill>
                  <a:schemeClr val="tx1"/>
                </a:solidFill>
                <a:latin typeface="+mn-lt"/>
                <a:ea typeface="MS PGothic" pitchFamily="34" charset="-128"/>
                <a:cs typeface="Times New Roman" pitchFamily="18" charset="0"/>
              </a:rPr>
              <a:t>Your most recent statement is ready for review by accessing the </a:t>
            </a:r>
            <a:r>
              <a:rPr lang="en-US" sz="1800" dirty="0">
                <a:solidFill>
                  <a:srgbClr val="000000"/>
                </a:solidFill>
                <a:latin typeface="+mn-lt"/>
                <a:ea typeface="MS PGothic" pitchFamily="34" charset="-128"/>
                <a:cs typeface="Times New Roman" pitchFamily="18" charset="0"/>
              </a:rPr>
              <a:t>Wells Fargo Commercial Card Expense Reporting system </a:t>
            </a:r>
            <a:r>
              <a:rPr lang="en-US" sz="1800" dirty="0">
                <a:solidFill>
                  <a:schemeClr val="tx1"/>
                </a:solidFill>
                <a:latin typeface="+mn-lt"/>
                <a:ea typeface="MS PGothic" pitchFamily="34" charset="-128"/>
                <a:cs typeface="Times New Roman" pitchFamily="18" charset="0"/>
              </a:rPr>
              <a:t>for the following card(s):</a:t>
            </a:r>
          </a:p>
          <a:p>
            <a:pPr eaLnBrk="0" hangingPunct="0">
              <a:spcBef>
                <a:spcPts val="0"/>
              </a:spcBef>
              <a:defRPr/>
            </a:pPr>
            <a:endParaRPr lang="en-US" sz="1800" dirty="0">
              <a:solidFill>
                <a:schemeClr val="tx1"/>
              </a:solidFill>
              <a:latin typeface="+mn-lt"/>
              <a:ea typeface="MS PGothic" pitchFamily="34" charset="-128"/>
              <a:cs typeface="Times New Roman" pitchFamily="18" charset="0"/>
            </a:endParaRPr>
          </a:p>
          <a:p>
            <a:pPr eaLnBrk="0" hangingPunct="0">
              <a:spcBef>
                <a:spcPts val="0"/>
              </a:spcBef>
              <a:defRPr/>
            </a:pPr>
            <a:r>
              <a:rPr lang="en-US" sz="1800" b="1" dirty="0">
                <a:solidFill>
                  <a:srgbClr val="000000"/>
                </a:solidFill>
                <a:latin typeface="+mn-lt"/>
                <a:ea typeface="MS PGothic" pitchFamily="34" charset="-128"/>
                <a:cs typeface="Times New Roman" pitchFamily="18" charset="0"/>
              </a:rPr>
              <a:t>xxxx-xxxx-xxxx-1234</a:t>
            </a:r>
            <a:endParaRPr lang="en-US" sz="1800" dirty="0">
              <a:solidFill>
                <a:schemeClr val="tx1"/>
              </a:solidFill>
              <a:latin typeface="+mn-lt"/>
              <a:ea typeface="MS PGothic" pitchFamily="34" charset="-128"/>
              <a:cs typeface="Times New Roman" pitchFamily="18" charset="0"/>
            </a:endParaRPr>
          </a:p>
          <a:p>
            <a:pPr eaLnBrk="0" hangingPunct="0">
              <a:spcBef>
                <a:spcPts val="0"/>
              </a:spcBef>
              <a:defRPr/>
            </a:pPr>
            <a:endParaRPr lang="en-US" sz="1800" dirty="0">
              <a:solidFill>
                <a:schemeClr val="tx1"/>
              </a:solidFill>
              <a:latin typeface="+mn-lt"/>
              <a:ea typeface="MS PGothic" pitchFamily="34" charset="-128"/>
              <a:cs typeface="Times New Roman" pitchFamily="18" charset="0"/>
            </a:endParaRPr>
          </a:p>
          <a:p>
            <a:pPr eaLnBrk="0" hangingPunct="0">
              <a:spcBef>
                <a:spcPts val="0"/>
              </a:spcBef>
              <a:defRPr/>
            </a:pPr>
            <a:r>
              <a:rPr lang="en-US" sz="1800" dirty="0">
                <a:solidFill>
                  <a:schemeClr val="tx1"/>
                </a:solidFill>
                <a:latin typeface="+mn-lt"/>
                <a:ea typeface="MS PGothic" pitchFamily="34" charset="-128"/>
                <a:cs typeface="Times New Roman" pitchFamily="18" charset="0"/>
              </a:rPr>
              <a:t>Please complete your review in a timely manner and forward your receipts as appropriate.</a:t>
            </a:r>
          </a:p>
          <a:p>
            <a:pPr eaLnBrk="0" hangingPunct="0">
              <a:spcBef>
                <a:spcPts val="0"/>
              </a:spcBef>
              <a:defRPr/>
            </a:pPr>
            <a:endParaRPr lang="en-US" sz="1800" dirty="0">
              <a:solidFill>
                <a:schemeClr val="tx1"/>
              </a:solidFill>
              <a:latin typeface="+mn-lt"/>
              <a:ea typeface="MS PGothic" pitchFamily="34" charset="-128"/>
              <a:cs typeface="Times New Roman" pitchFamily="18" charset="0"/>
            </a:endParaRPr>
          </a:p>
          <a:p>
            <a:pPr eaLnBrk="0" hangingPunct="0">
              <a:spcBef>
                <a:spcPts val="0"/>
              </a:spcBef>
              <a:defRPr/>
            </a:pPr>
            <a:r>
              <a:rPr lang="en-US" sz="1800" dirty="0">
                <a:solidFill>
                  <a:schemeClr val="tx1"/>
                </a:solidFill>
                <a:latin typeface="+mn-lt"/>
                <a:ea typeface="MS PGothic" pitchFamily="34" charset="-128"/>
                <a:cs typeface="Times New Roman" pitchFamily="18" charset="0"/>
              </a:rPr>
              <a:t>This is an automated email. Please do not reply to this message.</a:t>
            </a:r>
          </a:p>
          <a:p>
            <a:pPr eaLnBrk="0" hangingPunct="0">
              <a:spcBef>
                <a:spcPts val="0"/>
              </a:spcBef>
              <a:defRPr/>
            </a:pPr>
            <a:endParaRPr lang="en-US" sz="1800" dirty="0">
              <a:solidFill>
                <a:schemeClr val="tx1"/>
              </a:solidFill>
              <a:latin typeface="Arial" charset="0"/>
              <a:ea typeface="MS PGothic" pitchFamily="34" charset="-128"/>
              <a:cs typeface="+mn-cs"/>
            </a:endParaRPr>
          </a:p>
        </p:txBody>
      </p:sp>
      <p:sp>
        <p:nvSpPr>
          <p:cNvPr id="15363" name="Title 6"/>
          <p:cNvSpPr>
            <a:spLocks noGrp="1"/>
          </p:cNvSpPr>
          <p:nvPr>
            <p:ph type="title"/>
          </p:nvPr>
        </p:nvSpPr>
        <p:spPr/>
        <p:txBody>
          <a:bodyPr/>
          <a:lstStyle/>
          <a:p>
            <a:pPr eaLnBrk="1" hangingPunct="1"/>
            <a:r>
              <a:rPr lang="en-US" smtClean="0"/>
              <a:t>E-Mail notification</a:t>
            </a:r>
          </a:p>
        </p:txBody>
      </p:sp>
      <p:sp>
        <p:nvSpPr>
          <p:cNvPr id="15364" name="Slide Number Placeholder 3"/>
          <p:cNvSpPr>
            <a:spLocks noGrp="1"/>
          </p:cNvSpPr>
          <p:nvPr>
            <p:ph type="sldNum" sz="quarter" idx="10"/>
          </p:nvPr>
        </p:nvSpPr>
        <p:spPr>
          <a:noFill/>
        </p:spPr>
        <p:txBody>
          <a:bodyPr/>
          <a:lstStyle/>
          <a:p>
            <a:fld id="{A7B24514-44C3-4590-9CFE-47278EEAA65A}" type="slidenum">
              <a:rPr lang="en-US" smtClean="0">
                <a:ea typeface="ＭＳ Ｐゴシック"/>
                <a:cs typeface="ＭＳ Ｐゴシック"/>
              </a:rPr>
              <a:pPr/>
              <a:t>4</a:t>
            </a:fld>
            <a:endParaRPr lang="en-US" smtClean="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434975" y="2306638"/>
            <a:ext cx="7335838" cy="611187"/>
          </a:xfrm>
        </p:spPr>
        <p:txBody>
          <a:bodyPr tIns="0"/>
          <a:lstStyle/>
          <a:p>
            <a:r>
              <a:rPr lang="en-US" sz="5000" smtClean="0"/>
              <a:t>Approver experience</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9"/>
          <p:cNvPicPr>
            <a:picLocks noChangeAspect="1" noChangeArrowheads="1"/>
          </p:cNvPicPr>
          <p:nvPr/>
        </p:nvPicPr>
        <p:blipFill>
          <a:blip r:embed="rId3" cstate="print"/>
          <a:srcRect/>
          <a:stretch>
            <a:fillRect/>
          </a:stretch>
        </p:blipFill>
        <p:spPr bwMode="auto">
          <a:xfrm>
            <a:off x="228600" y="457200"/>
            <a:ext cx="8594725" cy="4052888"/>
          </a:xfrm>
          <a:prstGeom prst="rect">
            <a:avLst/>
          </a:prstGeom>
          <a:noFill/>
          <a:ln w="9525">
            <a:noFill/>
            <a:miter lim="800000"/>
            <a:headEnd/>
            <a:tailEnd/>
          </a:ln>
        </p:spPr>
      </p:pic>
      <p:sp>
        <p:nvSpPr>
          <p:cNvPr id="57347" name="Text Box 2"/>
          <p:cNvSpPr txBox="1">
            <a:spLocks noChangeArrowheads="1"/>
          </p:cNvSpPr>
          <p:nvPr/>
        </p:nvSpPr>
        <p:spPr bwMode="auto">
          <a:xfrm>
            <a:off x="381000" y="4800600"/>
            <a:ext cx="8686800" cy="1646238"/>
          </a:xfrm>
          <a:prstGeom prst="rect">
            <a:avLst/>
          </a:prstGeom>
          <a:noFill/>
          <a:ln w="9525">
            <a:noFill/>
            <a:miter lim="800000"/>
            <a:headEnd/>
            <a:tailEnd/>
          </a:ln>
        </p:spPr>
        <p:txBody>
          <a:bodyPr>
            <a:spAutoFit/>
          </a:bodyPr>
          <a:lstStyle/>
          <a:p>
            <a:pPr eaLnBrk="0" hangingPunct="0">
              <a:spcBef>
                <a:spcPct val="50000"/>
              </a:spcBef>
            </a:pPr>
            <a:r>
              <a:rPr lang="en-US" sz="2000" b="1">
                <a:solidFill>
                  <a:schemeClr val="tx1"/>
                </a:solidFill>
              </a:rPr>
              <a:t>Manage Statements</a:t>
            </a:r>
          </a:p>
          <a:p>
            <a:pPr eaLnBrk="0" hangingPunct="0">
              <a:spcBef>
                <a:spcPct val="50000"/>
              </a:spcBef>
              <a:buFont typeface="Wingdings" pitchFamily="2" charset="2"/>
              <a:buChar char="§"/>
            </a:pPr>
            <a:r>
              <a:rPr lang="en-US" sz="1800">
                <a:solidFill>
                  <a:schemeClr val="tx1"/>
                </a:solidFill>
              </a:rPr>
              <a:t> Statement approval queue</a:t>
            </a:r>
            <a:r>
              <a:rPr lang="en-US" sz="1800">
                <a:solidFill>
                  <a:srgbClr val="FF0000"/>
                </a:solidFill>
              </a:rPr>
              <a:t> </a:t>
            </a:r>
            <a:r>
              <a:rPr lang="en-US" sz="1800">
                <a:solidFill>
                  <a:schemeClr val="tx1"/>
                </a:solidFill>
              </a:rPr>
              <a:t>(if the cycle is ready for review)</a:t>
            </a:r>
          </a:p>
          <a:p>
            <a:pPr eaLnBrk="0" hangingPunct="0">
              <a:spcBef>
                <a:spcPct val="50000"/>
              </a:spcBef>
              <a:buFont typeface="Wingdings" pitchFamily="2" charset="2"/>
              <a:buChar char="§"/>
            </a:pPr>
            <a:r>
              <a:rPr lang="en-US" sz="1800">
                <a:solidFill>
                  <a:schemeClr val="tx1"/>
                </a:solidFill>
              </a:rPr>
              <a:t> View images by clicking the link in the receipt images column</a:t>
            </a:r>
          </a:p>
          <a:p>
            <a:pPr eaLnBrk="0" hangingPunct="0">
              <a:spcBef>
                <a:spcPct val="50000"/>
              </a:spcBef>
              <a:buFont typeface="Wingdings" pitchFamily="2" charset="2"/>
              <a:buChar char="§"/>
            </a:pPr>
            <a:r>
              <a:rPr lang="en-US" sz="1800">
                <a:solidFill>
                  <a:schemeClr val="tx1"/>
                </a:solidFill>
              </a:rPr>
              <a:t> Notify program administrator if a secondary approver is needed</a:t>
            </a:r>
            <a:endParaRPr lang="en-US" sz="1800">
              <a:solidFill>
                <a:schemeClr val="tx1"/>
              </a:solidFill>
              <a:latin typeface="Arial" pitchFamily="34" charset="0"/>
            </a:endParaRPr>
          </a:p>
        </p:txBody>
      </p:sp>
      <p:sp>
        <p:nvSpPr>
          <p:cNvPr id="57348" name="Slide Number Placeholder 6"/>
          <p:cNvSpPr>
            <a:spLocks noGrp="1"/>
          </p:cNvSpPr>
          <p:nvPr>
            <p:ph type="sldNum" sz="quarter" idx="10"/>
          </p:nvPr>
        </p:nvSpPr>
        <p:spPr>
          <a:noFill/>
        </p:spPr>
        <p:txBody>
          <a:bodyPr/>
          <a:lstStyle/>
          <a:p>
            <a:fld id="{7A089AE8-A297-4EFE-ABDD-17A9231BBE27}" type="slidenum">
              <a:rPr lang="en-US" smtClean="0">
                <a:ea typeface="ＭＳ Ｐゴシック"/>
                <a:cs typeface="ＭＳ Ｐゴシック"/>
              </a:rPr>
              <a:pPr/>
              <a:t>41</a:t>
            </a:fld>
            <a:endParaRPr lang="en-US" smtClean="0">
              <a:ea typeface="ＭＳ Ｐゴシック"/>
              <a:cs typeface="ＭＳ Ｐゴシック"/>
            </a:endParaRPr>
          </a:p>
        </p:txBody>
      </p:sp>
      <p:sp>
        <p:nvSpPr>
          <p:cNvPr id="57349" name="Oval 10"/>
          <p:cNvSpPr>
            <a:spLocks noChangeArrowheads="1"/>
          </p:cNvSpPr>
          <p:nvPr/>
        </p:nvSpPr>
        <p:spPr bwMode="auto">
          <a:xfrm>
            <a:off x="228600" y="1371600"/>
            <a:ext cx="1143000" cy="228600"/>
          </a:xfrm>
          <a:prstGeom prst="ellipse">
            <a:avLst/>
          </a:prstGeom>
          <a:noFill/>
          <a:ln w="19050" algn="ctr">
            <a:solidFill>
              <a:srgbClr val="080808"/>
            </a:solidFill>
            <a:round/>
            <a:headEnd/>
            <a:tailEnd/>
          </a:ln>
        </p:spPr>
        <p:txBody>
          <a:bodyPr/>
          <a:lstStyle/>
          <a:p>
            <a:pPr eaLnBrk="0" hangingPunct="0"/>
            <a:endParaRPr lang="en-US"/>
          </a:p>
        </p:txBody>
      </p:sp>
      <p:sp>
        <p:nvSpPr>
          <p:cNvPr id="12" name="Rectangle 11"/>
          <p:cNvSpPr/>
          <p:nvPr/>
        </p:nvSpPr>
        <p:spPr bwMode="auto">
          <a:xfrm>
            <a:off x="7620000" y="914400"/>
            <a:ext cx="1219200" cy="152400"/>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ea typeface="MS PGothic" pitchFamily="34" charset="-128"/>
              <a:cs typeface="+mn-cs"/>
            </a:endParaRPr>
          </a:p>
        </p:txBody>
      </p:sp>
      <p:pic>
        <p:nvPicPr>
          <p:cNvPr id="57351" name="Picture 8"/>
          <p:cNvPicPr>
            <a:picLocks noChangeAspect="1" noChangeArrowheads="1"/>
          </p:cNvPicPr>
          <p:nvPr/>
        </p:nvPicPr>
        <p:blipFill>
          <a:blip r:embed="rId4" cstate="print"/>
          <a:srcRect/>
          <a:stretch>
            <a:fillRect/>
          </a:stretch>
        </p:blipFill>
        <p:spPr bwMode="auto">
          <a:xfrm>
            <a:off x="7162800" y="1828800"/>
            <a:ext cx="685800" cy="304800"/>
          </a:xfrm>
          <a:prstGeom prst="rect">
            <a:avLst/>
          </a:prstGeom>
          <a:noFill/>
          <a:ln w="9525">
            <a:noFill/>
            <a:miter lim="800000"/>
            <a:headEnd/>
            <a:tailEnd/>
          </a:ln>
        </p:spPr>
      </p:pic>
      <p:sp>
        <p:nvSpPr>
          <p:cNvPr id="9" name="Oval 8"/>
          <p:cNvSpPr/>
          <p:nvPr/>
        </p:nvSpPr>
        <p:spPr bwMode="auto">
          <a:xfrm>
            <a:off x="7772400" y="1828800"/>
            <a:ext cx="762000" cy="2133600"/>
          </a:xfrm>
          <a:prstGeom prst="ellipse">
            <a:avLst/>
          </a:prstGeom>
          <a:noFill/>
          <a:ln w="19050" cap="flat" cmpd="sng" algn="ctr">
            <a:solidFill>
              <a:schemeClr val="tx1">
                <a:lumMod val="95000"/>
                <a:lumOff val="5000"/>
              </a:schemeClr>
            </a:solidFill>
            <a:prstDash val="solid"/>
            <a:round/>
            <a:headEnd type="none" w="med" len="med"/>
            <a:tailEnd type="none" w="med" len="med"/>
          </a:ln>
          <a:effectLst/>
        </p:spPr>
        <p:txBody>
          <a:bodyPr/>
          <a:lstStyle/>
          <a:p>
            <a:pPr eaLnBrk="0" hangingPunct="0">
              <a:defRPr/>
            </a:pPr>
            <a:endParaRPr lang="en-US">
              <a:ea typeface="MS PGothic" pitchFamily="34" charset="-128"/>
            </a:endParaRPr>
          </a:p>
        </p:txBody>
      </p:sp>
      <p:pic>
        <p:nvPicPr>
          <p:cNvPr id="57353" name="Picture 9"/>
          <p:cNvPicPr>
            <a:picLocks noChangeAspect="1" noChangeArrowheads="1"/>
          </p:cNvPicPr>
          <p:nvPr/>
        </p:nvPicPr>
        <p:blipFill>
          <a:blip r:embed="rId5" cstate="print"/>
          <a:srcRect/>
          <a:stretch>
            <a:fillRect/>
          </a:stretch>
        </p:blipFill>
        <p:spPr bwMode="auto">
          <a:xfrm>
            <a:off x="228600" y="914400"/>
            <a:ext cx="1143000" cy="18097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9"/>
          <p:cNvPicPr>
            <a:picLocks noChangeAspect="1" noChangeArrowheads="1"/>
          </p:cNvPicPr>
          <p:nvPr/>
        </p:nvPicPr>
        <p:blipFill>
          <a:blip r:embed="rId2" cstate="print"/>
          <a:srcRect/>
          <a:stretch>
            <a:fillRect/>
          </a:stretch>
        </p:blipFill>
        <p:spPr bwMode="auto">
          <a:xfrm>
            <a:off x="228600" y="1371600"/>
            <a:ext cx="8594725" cy="4124325"/>
          </a:xfrm>
          <a:prstGeom prst="rect">
            <a:avLst/>
          </a:prstGeom>
          <a:noFill/>
          <a:ln w="9525">
            <a:noFill/>
            <a:miter lim="800000"/>
            <a:headEnd/>
            <a:tailEnd/>
          </a:ln>
        </p:spPr>
      </p:pic>
      <p:sp>
        <p:nvSpPr>
          <p:cNvPr id="58371" name="Title 4"/>
          <p:cNvSpPr>
            <a:spLocks noGrp="1"/>
          </p:cNvSpPr>
          <p:nvPr>
            <p:ph type="title"/>
          </p:nvPr>
        </p:nvSpPr>
        <p:spPr/>
        <p:txBody>
          <a:bodyPr/>
          <a:lstStyle/>
          <a:p>
            <a:r>
              <a:rPr lang="en-US" smtClean="0"/>
              <a:t>Viewing images: statement approval and previous statements pages</a:t>
            </a:r>
          </a:p>
        </p:txBody>
      </p:sp>
      <p:sp>
        <p:nvSpPr>
          <p:cNvPr id="58372" name="Slide Number Placeholder 3"/>
          <p:cNvSpPr>
            <a:spLocks noGrp="1"/>
          </p:cNvSpPr>
          <p:nvPr>
            <p:ph type="sldNum" sz="quarter" idx="10"/>
          </p:nvPr>
        </p:nvSpPr>
        <p:spPr>
          <a:noFill/>
        </p:spPr>
        <p:txBody>
          <a:bodyPr/>
          <a:lstStyle/>
          <a:p>
            <a:fld id="{CC4B66AC-BDFB-4BA8-A7CC-209C90A10AE2}" type="slidenum">
              <a:rPr lang="en-US" smtClean="0">
                <a:ea typeface="ＭＳ Ｐゴシック"/>
                <a:cs typeface="ＭＳ Ｐゴシック"/>
              </a:rPr>
              <a:pPr/>
              <a:t>42</a:t>
            </a:fld>
            <a:endParaRPr lang="en-US" smtClean="0">
              <a:ea typeface="ＭＳ Ｐゴシック"/>
              <a:cs typeface="ＭＳ Ｐゴシック"/>
            </a:endParaRPr>
          </a:p>
        </p:txBody>
      </p:sp>
      <p:sp>
        <p:nvSpPr>
          <p:cNvPr id="58373" name="TextBox 7"/>
          <p:cNvSpPr txBox="1">
            <a:spLocks noChangeArrowheads="1"/>
          </p:cNvSpPr>
          <p:nvPr/>
        </p:nvSpPr>
        <p:spPr bwMode="auto">
          <a:xfrm>
            <a:off x="304800" y="5867400"/>
            <a:ext cx="8534400" cy="584200"/>
          </a:xfrm>
          <a:prstGeom prst="rect">
            <a:avLst/>
          </a:prstGeom>
          <a:noFill/>
          <a:ln w="9525">
            <a:noFill/>
            <a:miter lim="800000"/>
            <a:headEnd/>
            <a:tailEnd/>
          </a:ln>
        </p:spPr>
        <p:txBody>
          <a:bodyPr>
            <a:spAutoFit/>
          </a:bodyPr>
          <a:lstStyle/>
          <a:p>
            <a:r>
              <a:rPr lang="en-US">
                <a:solidFill>
                  <a:schemeClr val="tx1"/>
                </a:solidFill>
              </a:rPr>
              <a:t>The approver can view images by clicking the “view receipt images” link on the approve statements and the view previous statements pages</a:t>
            </a:r>
          </a:p>
        </p:txBody>
      </p:sp>
      <p:sp>
        <p:nvSpPr>
          <p:cNvPr id="9" name="Rectangle 8"/>
          <p:cNvSpPr/>
          <p:nvPr/>
        </p:nvSpPr>
        <p:spPr bwMode="auto">
          <a:xfrm>
            <a:off x="7848600" y="1371600"/>
            <a:ext cx="914400" cy="152400"/>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ea typeface="MS PGothic" pitchFamily="34" charset="-128"/>
              <a:cs typeface="+mn-cs"/>
            </a:endParaRPr>
          </a:p>
        </p:txBody>
      </p:sp>
      <p:sp>
        <p:nvSpPr>
          <p:cNvPr id="58375" name="Oval 10"/>
          <p:cNvSpPr>
            <a:spLocks noChangeArrowheads="1"/>
          </p:cNvSpPr>
          <p:nvPr/>
        </p:nvSpPr>
        <p:spPr bwMode="auto">
          <a:xfrm>
            <a:off x="7315200" y="2057400"/>
            <a:ext cx="914400" cy="457200"/>
          </a:xfrm>
          <a:prstGeom prst="ellipse">
            <a:avLst/>
          </a:prstGeom>
          <a:noFill/>
          <a:ln w="19050" algn="ctr">
            <a:solidFill>
              <a:srgbClr val="080808"/>
            </a:solidFill>
            <a:round/>
            <a:headEnd/>
            <a:tailEnd/>
          </a:ln>
        </p:spPr>
        <p:txBody>
          <a:bodyPr/>
          <a:lstStyle/>
          <a:p>
            <a:pPr eaLnBrk="0" hangingPunct="0"/>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3"/>
          <p:cNvSpPr>
            <a:spLocks noGrp="1"/>
          </p:cNvSpPr>
          <p:nvPr>
            <p:ph type="sldNum" sz="quarter" idx="10"/>
          </p:nvPr>
        </p:nvSpPr>
        <p:spPr>
          <a:noFill/>
        </p:spPr>
        <p:txBody>
          <a:bodyPr/>
          <a:lstStyle/>
          <a:p>
            <a:fld id="{74B43852-84D2-465E-8899-F4CC8638E9AA}" type="slidenum">
              <a:rPr lang="en-US" smtClean="0">
                <a:ea typeface="ＭＳ Ｐゴシック"/>
                <a:cs typeface="ＭＳ Ｐゴシック"/>
              </a:rPr>
              <a:pPr/>
              <a:t>43</a:t>
            </a:fld>
            <a:endParaRPr lang="en-US" smtClean="0">
              <a:ea typeface="ＭＳ Ｐゴシック"/>
              <a:cs typeface="ＭＳ Ｐゴシック"/>
            </a:endParaRPr>
          </a:p>
        </p:txBody>
      </p:sp>
      <p:pic>
        <p:nvPicPr>
          <p:cNvPr id="34820" name="Picture 7"/>
          <p:cNvPicPr>
            <a:picLocks noChangeAspect="1" noChangeArrowheads="1"/>
          </p:cNvPicPr>
          <p:nvPr/>
        </p:nvPicPr>
        <p:blipFill>
          <a:blip r:embed="rId2" cstate="print"/>
          <a:srcRect/>
          <a:stretch>
            <a:fillRect/>
          </a:stretch>
        </p:blipFill>
        <p:spPr bwMode="auto">
          <a:xfrm>
            <a:off x="381000" y="838200"/>
            <a:ext cx="8215313" cy="4419600"/>
          </a:xfrm>
          <a:prstGeom prst="rect">
            <a:avLst/>
          </a:prstGeom>
          <a:noFill/>
          <a:ln w="9525">
            <a:noFill/>
            <a:miter lim="800000"/>
            <a:headEnd/>
            <a:tailEnd/>
          </a:ln>
        </p:spPr>
      </p:pic>
      <p:sp>
        <p:nvSpPr>
          <p:cNvPr id="5" name="TextBox 4"/>
          <p:cNvSpPr txBox="1"/>
          <p:nvPr/>
        </p:nvSpPr>
        <p:spPr>
          <a:xfrm>
            <a:off x="1371600" y="304800"/>
            <a:ext cx="2438400" cy="338554"/>
          </a:xfrm>
          <a:prstGeom prst="rect">
            <a:avLst/>
          </a:prstGeom>
          <a:noFill/>
        </p:spPr>
        <p:txBody>
          <a:bodyPr wrap="square" rtlCol="0">
            <a:spAutoFit/>
          </a:bodyPr>
          <a:lstStyle/>
          <a:p>
            <a:r>
              <a:rPr lang="en-US" dirty="0" smtClean="0">
                <a:solidFill>
                  <a:schemeClr val="tx1"/>
                </a:solidFill>
              </a:rPr>
              <a:t>Select All</a:t>
            </a:r>
            <a:endParaRPr lang="en-US" dirty="0">
              <a:solidFill>
                <a:schemeClr val="tx1"/>
              </a:solidFill>
            </a:endParaRPr>
          </a:p>
        </p:txBody>
      </p:sp>
      <p:cxnSp>
        <p:nvCxnSpPr>
          <p:cNvPr id="7" name="Straight Arrow Connector 6"/>
          <p:cNvCxnSpPr/>
          <p:nvPr/>
        </p:nvCxnSpPr>
        <p:spPr bwMode="auto">
          <a:xfrm flipH="1">
            <a:off x="838200" y="609600"/>
            <a:ext cx="457200" cy="4572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8" name="TextBox 7"/>
          <p:cNvSpPr txBox="1"/>
          <p:nvPr/>
        </p:nvSpPr>
        <p:spPr>
          <a:xfrm>
            <a:off x="1371600" y="5334000"/>
            <a:ext cx="2362200" cy="338554"/>
          </a:xfrm>
          <a:prstGeom prst="rect">
            <a:avLst/>
          </a:prstGeom>
          <a:noFill/>
        </p:spPr>
        <p:txBody>
          <a:bodyPr wrap="square" rtlCol="0">
            <a:spAutoFit/>
          </a:bodyPr>
          <a:lstStyle/>
          <a:p>
            <a:r>
              <a:rPr lang="en-US" dirty="0" smtClean="0">
                <a:solidFill>
                  <a:schemeClr val="tx1"/>
                </a:solidFill>
              </a:rPr>
              <a:t>Select Reclassify</a:t>
            </a:r>
            <a:endParaRPr lang="en-US" dirty="0">
              <a:solidFill>
                <a:schemeClr val="tx1"/>
              </a:solidFill>
            </a:endParaRPr>
          </a:p>
        </p:txBody>
      </p:sp>
      <p:cxnSp>
        <p:nvCxnSpPr>
          <p:cNvPr id="10" name="Straight Arrow Connector 9"/>
          <p:cNvCxnSpPr/>
          <p:nvPr/>
        </p:nvCxnSpPr>
        <p:spPr bwMode="auto">
          <a:xfrm flipH="1" flipV="1">
            <a:off x="914400" y="5029200"/>
            <a:ext cx="533400" cy="30480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9" name="Rectangle 8"/>
          <p:cNvSpPr/>
          <p:nvPr/>
        </p:nvSpPr>
        <p:spPr bwMode="auto">
          <a:xfrm>
            <a:off x="1066800" y="838200"/>
            <a:ext cx="12192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552" y="847724"/>
            <a:ext cx="8243170"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18" name="Text Box 2"/>
          <p:cNvSpPr txBox="1">
            <a:spLocks noChangeArrowheads="1"/>
          </p:cNvSpPr>
          <p:nvPr/>
        </p:nvSpPr>
        <p:spPr bwMode="auto">
          <a:xfrm>
            <a:off x="609600" y="5562600"/>
            <a:ext cx="4114800" cy="854075"/>
          </a:xfrm>
          <a:prstGeom prst="rect">
            <a:avLst/>
          </a:prstGeom>
          <a:noFill/>
          <a:ln w="9525">
            <a:noFill/>
            <a:miter lim="800000"/>
            <a:headEnd/>
            <a:tailEnd/>
          </a:ln>
        </p:spPr>
        <p:txBody>
          <a:bodyPr>
            <a:spAutoFit/>
          </a:bodyPr>
          <a:lstStyle/>
          <a:p>
            <a:pPr eaLnBrk="0" hangingPunct="0">
              <a:spcBef>
                <a:spcPct val="50000"/>
              </a:spcBef>
              <a:buFont typeface="Wingdings" pitchFamily="2" charset="2"/>
              <a:buChar char="§"/>
            </a:pPr>
            <a:r>
              <a:rPr lang="en-US" sz="2000">
                <a:solidFill>
                  <a:schemeClr val="tx1"/>
                </a:solidFill>
              </a:rPr>
              <a:t> View transaction details </a:t>
            </a:r>
          </a:p>
          <a:p>
            <a:pPr eaLnBrk="0" hangingPunct="0">
              <a:spcBef>
                <a:spcPct val="50000"/>
              </a:spcBef>
              <a:buFont typeface="Wingdings" pitchFamily="2" charset="2"/>
              <a:buChar char="§"/>
            </a:pPr>
            <a:r>
              <a:rPr lang="en-US" sz="2000">
                <a:solidFill>
                  <a:schemeClr val="tx1"/>
                </a:solidFill>
              </a:rPr>
              <a:t> Make changes if necessary</a:t>
            </a:r>
          </a:p>
        </p:txBody>
      </p:sp>
      <p:sp>
        <p:nvSpPr>
          <p:cNvPr id="60419" name="Title 5"/>
          <p:cNvSpPr>
            <a:spLocks noGrp="1"/>
          </p:cNvSpPr>
          <p:nvPr>
            <p:ph type="title"/>
          </p:nvPr>
        </p:nvSpPr>
        <p:spPr/>
        <p:txBody>
          <a:bodyPr/>
          <a:lstStyle/>
          <a:p>
            <a:pPr eaLnBrk="1" hangingPunct="1"/>
            <a:r>
              <a:rPr lang="en-US" smtClean="0"/>
              <a:t>View reclassifications</a:t>
            </a:r>
          </a:p>
        </p:txBody>
      </p:sp>
      <p:sp>
        <p:nvSpPr>
          <p:cNvPr id="60420" name="Slide Number Placeholder 4"/>
          <p:cNvSpPr>
            <a:spLocks noGrp="1"/>
          </p:cNvSpPr>
          <p:nvPr>
            <p:ph type="sldNum" sz="quarter" idx="10"/>
          </p:nvPr>
        </p:nvSpPr>
        <p:spPr>
          <a:noFill/>
        </p:spPr>
        <p:txBody>
          <a:bodyPr/>
          <a:lstStyle/>
          <a:p>
            <a:fld id="{E787AD96-7CED-4CB5-8359-BBB004C6D7CE}" type="slidenum">
              <a:rPr lang="en-US" smtClean="0">
                <a:ea typeface="ＭＳ Ｐゴシック"/>
                <a:cs typeface="ＭＳ Ｐゴシック"/>
              </a:rPr>
              <a:pPr/>
              <a:t>44</a:t>
            </a:fld>
            <a:endParaRPr lang="en-US" smtClean="0">
              <a:ea typeface="ＭＳ Ｐゴシック"/>
              <a:cs typeface="ＭＳ Ｐゴシック"/>
            </a:endParaRPr>
          </a:p>
        </p:txBody>
      </p:sp>
      <p:pic>
        <p:nvPicPr>
          <p:cNvPr id="60421" name="Picture 13"/>
          <p:cNvPicPr>
            <a:picLocks noChangeAspect="1" noChangeArrowheads="1"/>
          </p:cNvPicPr>
          <p:nvPr/>
        </p:nvPicPr>
        <p:blipFill>
          <a:blip r:embed="rId3" cstate="print"/>
          <a:srcRect/>
          <a:stretch>
            <a:fillRect/>
          </a:stretch>
        </p:blipFill>
        <p:spPr bwMode="auto">
          <a:xfrm>
            <a:off x="609600" y="5029200"/>
            <a:ext cx="1057275" cy="352425"/>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7"/>
          <p:cNvSpPr>
            <a:spLocks noGrp="1"/>
          </p:cNvSpPr>
          <p:nvPr>
            <p:ph type="title"/>
          </p:nvPr>
        </p:nvSpPr>
        <p:spPr/>
        <p:txBody>
          <a:bodyPr/>
          <a:lstStyle/>
          <a:p>
            <a:pPr eaLnBrk="1" hangingPunct="1"/>
            <a:r>
              <a:rPr lang="en-US" smtClean="0"/>
              <a:t>Statement approval</a:t>
            </a:r>
          </a:p>
        </p:txBody>
      </p:sp>
      <p:sp>
        <p:nvSpPr>
          <p:cNvPr id="63491" name="Slide Number Placeholder 4"/>
          <p:cNvSpPr>
            <a:spLocks noGrp="1"/>
          </p:cNvSpPr>
          <p:nvPr>
            <p:ph type="sldNum" sz="quarter" idx="10"/>
          </p:nvPr>
        </p:nvSpPr>
        <p:spPr>
          <a:noFill/>
        </p:spPr>
        <p:txBody>
          <a:bodyPr/>
          <a:lstStyle/>
          <a:p>
            <a:fld id="{4EE8C4F7-0091-4D96-8A5C-8933B434C065}" type="slidenum">
              <a:rPr lang="en-US" smtClean="0">
                <a:ea typeface="ＭＳ Ｐゴシック"/>
                <a:cs typeface="ＭＳ Ｐゴシック"/>
              </a:rPr>
              <a:pPr/>
              <a:t>45</a:t>
            </a:fld>
            <a:endParaRPr lang="en-US" smtClean="0">
              <a:ea typeface="ＭＳ Ｐゴシック"/>
              <a:cs typeface="ＭＳ Ｐゴシック"/>
            </a:endParaRPr>
          </a:p>
        </p:txBody>
      </p:sp>
      <p:sp>
        <p:nvSpPr>
          <p:cNvPr id="63492" name="Rectangle 8"/>
          <p:cNvSpPr>
            <a:spLocks noChangeArrowheads="1"/>
          </p:cNvSpPr>
          <p:nvPr/>
        </p:nvSpPr>
        <p:spPr bwMode="auto">
          <a:xfrm>
            <a:off x="457200" y="5105400"/>
            <a:ext cx="8305800" cy="1241878"/>
          </a:xfrm>
          <a:prstGeom prst="rect">
            <a:avLst/>
          </a:prstGeom>
          <a:noFill/>
          <a:ln w="9525">
            <a:noFill/>
            <a:miter lim="800000"/>
            <a:headEnd/>
            <a:tailEnd/>
          </a:ln>
        </p:spPr>
        <p:txBody>
          <a:bodyPr>
            <a:spAutoFit/>
          </a:bodyPr>
          <a:lstStyle/>
          <a:p>
            <a:pPr eaLnBrk="0" hangingPunct="0">
              <a:spcBef>
                <a:spcPct val="50000"/>
              </a:spcBef>
              <a:buFont typeface="Wingdings" pitchFamily="2" charset="2"/>
              <a:buChar char="§"/>
            </a:pPr>
            <a:r>
              <a:rPr lang="en-US" sz="1800" dirty="0">
                <a:solidFill>
                  <a:schemeClr val="tx1"/>
                </a:solidFill>
              </a:rPr>
              <a:t> Review transaction detail, descriptions, receipts, and make</a:t>
            </a:r>
          </a:p>
          <a:p>
            <a:pPr eaLnBrk="0" hangingPunct="0">
              <a:spcBef>
                <a:spcPct val="5000"/>
              </a:spcBef>
            </a:pPr>
            <a:r>
              <a:rPr lang="en-US" sz="1800" dirty="0">
                <a:solidFill>
                  <a:schemeClr val="tx1"/>
                </a:solidFill>
              </a:rPr>
              <a:t>  sure all are in compliance with </a:t>
            </a:r>
            <a:r>
              <a:rPr lang="en-US" sz="1800" dirty="0" smtClean="0">
                <a:solidFill>
                  <a:schemeClr val="tx1"/>
                </a:solidFill>
              </a:rPr>
              <a:t>University policy </a:t>
            </a:r>
            <a:r>
              <a:rPr lang="en-US" sz="1800" dirty="0">
                <a:solidFill>
                  <a:schemeClr val="tx1"/>
                </a:solidFill>
              </a:rPr>
              <a:t>for </a:t>
            </a:r>
            <a:r>
              <a:rPr lang="en-US" sz="1800" dirty="0" smtClean="0">
                <a:solidFill>
                  <a:schemeClr val="tx1"/>
                </a:solidFill>
              </a:rPr>
              <a:t>all charges  </a:t>
            </a:r>
            <a:endParaRPr lang="en-US" sz="1800" dirty="0">
              <a:solidFill>
                <a:schemeClr val="tx1"/>
              </a:solidFill>
            </a:endParaRPr>
          </a:p>
          <a:p>
            <a:pPr eaLnBrk="0" hangingPunct="0">
              <a:spcBef>
                <a:spcPct val="5000"/>
              </a:spcBef>
            </a:pPr>
            <a:endParaRPr lang="en-US" sz="1800" dirty="0">
              <a:solidFill>
                <a:schemeClr val="tx1"/>
              </a:solidFill>
            </a:endParaRPr>
          </a:p>
          <a:p>
            <a:pPr eaLnBrk="0" hangingPunct="0">
              <a:spcBef>
                <a:spcPct val="5000"/>
              </a:spcBef>
              <a:buFont typeface="Wingdings" pitchFamily="2" charset="2"/>
              <a:buChar char="§"/>
            </a:pPr>
            <a:r>
              <a:rPr lang="en-US" sz="1800" dirty="0">
                <a:solidFill>
                  <a:schemeClr val="tx1"/>
                </a:solidFill>
              </a:rPr>
              <a:t> Approve the card expenses by clicking “approve statement”</a:t>
            </a:r>
          </a:p>
        </p:txBody>
      </p:sp>
      <p:pic>
        <p:nvPicPr>
          <p:cNvPr id="63493" name="Picture 7"/>
          <p:cNvPicPr>
            <a:picLocks noChangeAspect="1" noChangeArrowheads="1"/>
          </p:cNvPicPr>
          <p:nvPr/>
        </p:nvPicPr>
        <p:blipFill>
          <a:blip r:embed="rId2" cstate="print"/>
          <a:srcRect/>
          <a:stretch>
            <a:fillRect/>
          </a:stretch>
        </p:blipFill>
        <p:spPr bwMode="auto">
          <a:xfrm>
            <a:off x="457200" y="4724400"/>
            <a:ext cx="1847850" cy="342900"/>
          </a:xfrm>
          <a:prstGeom prst="rect">
            <a:avLst/>
          </a:prstGeom>
          <a:noFill/>
          <a:ln w="9525">
            <a:noFill/>
            <a:miter lim="800000"/>
            <a:headEnd/>
            <a:tailEnd/>
          </a:ln>
        </p:spPr>
      </p:pic>
      <p:pic>
        <p:nvPicPr>
          <p:cNvPr id="63494" name="Picture 8"/>
          <p:cNvPicPr>
            <a:picLocks noChangeAspect="1" noChangeArrowheads="1"/>
          </p:cNvPicPr>
          <p:nvPr/>
        </p:nvPicPr>
        <p:blipFill>
          <a:blip r:embed="rId3" cstate="print"/>
          <a:srcRect l="1111"/>
          <a:stretch>
            <a:fillRect/>
          </a:stretch>
        </p:blipFill>
        <p:spPr bwMode="auto">
          <a:xfrm>
            <a:off x="533400" y="774700"/>
            <a:ext cx="6629400" cy="3881438"/>
          </a:xfrm>
          <a:prstGeom prst="rect">
            <a:avLst/>
          </a:prstGeom>
          <a:noFill/>
          <a:ln w="9525">
            <a:noFill/>
            <a:miter lim="800000"/>
            <a:headEnd/>
            <a:tailEnd/>
          </a:ln>
        </p:spPr>
      </p:pic>
      <p:sp>
        <p:nvSpPr>
          <p:cNvPr id="63495" name="Oval 8"/>
          <p:cNvSpPr>
            <a:spLocks noChangeArrowheads="1"/>
          </p:cNvSpPr>
          <p:nvPr/>
        </p:nvSpPr>
        <p:spPr bwMode="auto">
          <a:xfrm>
            <a:off x="914400" y="4724400"/>
            <a:ext cx="1447800" cy="381000"/>
          </a:xfrm>
          <a:prstGeom prst="ellipse">
            <a:avLst/>
          </a:prstGeom>
          <a:noFill/>
          <a:ln w="19050" algn="ctr">
            <a:solidFill>
              <a:srgbClr val="080808"/>
            </a:solidFill>
            <a:round/>
            <a:headEnd/>
            <a:tailEnd/>
          </a:ln>
        </p:spPr>
        <p:txBody>
          <a:bodyPr/>
          <a:lstStyle/>
          <a:p>
            <a:pPr eaLnBrk="0" hangingPunct="0"/>
            <a:endParaRPr lang="en-US"/>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609600"/>
            <a:ext cx="8610600" cy="401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4" name="Rectangle 3"/>
          <p:cNvSpPr>
            <a:spLocks noChangeArrowheads="1"/>
          </p:cNvSpPr>
          <p:nvPr/>
        </p:nvSpPr>
        <p:spPr bwMode="auto">
          <a:xfrm>
            <a:off x="963613" y="3200400"/>
            <a:ext cx="184150" cy="461963"/>
          </a:xfrm>
          <a:prstGeom prst="rect">
            <a:avLst/>
          </a:prstGeom>
          <a:noFill/>
          <a:ln w="9525">
            <a:noFill/>
            <a:miter lim="800000"/>
            <a:headEnd/>
            <a:tailEnd/>
          </a:ln>
        </p:spPr>
        <p:txBody>
          <a:bodyPr wrap="none">
            <a:spAutoFit/>
          </a:bodyPr>
          <a:lstStyle/>
          <a:p>
            <a:pPr eaLnBrk="0" hangingPunct="0">
              <a:spcBef>
                <a:spcPct val="50000"/>
              </a:spcBef>
            </a:pPr>
            <a:endParaRPr lang="en-US" sz="2400">
              <a:solidFill>
                <a:schemeClr val="tx1"/>
              </a:solidFill>
              <a:latin typeface="Times New Roman" pitchFamily="18" charset="0"/>
            </a:endParaRPr>
          </a:p>
        </p:txBody>
      </p:sp>
      <p:sp>
        <p:nvSpPr>
          <p:cNvPr id="59395" name="Rectangle 4"/>
          <p:cNvSpPr>
            <a:spLocks noChangeArrowheads="1"/>
          </p:cNvSpPr>
          <p:nvPr/>
        </p:nvSpPr>
        <p:spPr bwMode="auto">
          <a:xfrm>
            <a:off x="3262313" y="3200400"/>
            <a:ext cx="184150" cy="461963"/>
          </a:xfrm>
          <a:prstGeom prst="rect">
            <a:avLst/>
          </a:prstGeom>
          <a:noFill/>
          <a:ln w="9525">
            <a:noFill/>
            <a:miter lim="800000"/>
            <a:headEnd/>
            <a:tailEnd/>
          </a:ln>
        </p:spPr>
        <p:txBody>
          <a:bodyPr wrap="none">
            <a:spAutoFit/>
          </a:bodyPr>
          <a:lstStyle/>
          <a:p>
            <a:pPr eaLnBrk="0" hangingPunct="0"/>
            <a:endParaRPr lang="en-US" sz="2400">
              <a:solidFill>
                <a:schemeClr val="tx1"/>
              </a:solidFill>
              <a:latin typeface="Times New Roman" pitchFamily="18" charset="0"/>
            </a:endParaRPr>
          </a:p>
        </p:txBody>
      </p:sp>
      <p:sp>
        <p:nvSpPr>
          <p:cNvPr id="59396" name="Text Box 6"/>
          <p:cNvSpPr txBox="1">
            <a:spLocks noChangeArrowheads="1"/>
          </p:cNvSpPr>
          <p:nvPr/>
        </p:nvSpPr>
        <p:spPr bwMode="auto">
          <a:xfrm>
            <a:off x="152400" y="5029200"/>
            <a:ext cx="8763000" cy="1600200"/>
          </a:xfrm>
          <a:prstGeom prst="rect">
            <a:avLst/>
          </a:prstGeom>
          <a:noFill/>
          <a:ln w="9525">
            <a:noFill/>
            <a:miter lim="800000"/>
            <a:headEnd/>
            <a:tailEnd/>
          </a:ln>
        </p:spPr>
        <p:txBody>
          <a:bodyPr/>
          <a:lstStyle/>
          <a:p>
            <a:pPr eaLnBrk="0" hangingPunct="0">
              <a:spcBef>
                <a:spcPct val="50000"/>
              </a:spcBef>
            </a:pPr>
            <a:r>
              <a:rPr lang="en-US" sz="2000" b="1" dirty="0">
                <a:solidFill>
                  <a:schemeClr val="tx1"/>
                </a:solidFill>
              </a:rPr>
              <a:t>Manage Statements</a:t>
            </a:r>
          </a:p>
          <a:p>
            <a:pPr eaLnBrk="0" hangingPunct="0">
              <a:lnSpc>
                <a:spcPct val="50000"/>
              </a:lnSpc>
              <a:spcBef>
                <a:spcPct val="50000"/>
              </a:spcBef>
              <a:buFont typeface="Wingdings" pitchFamily="2" charset="2"/>
              <a:buChar char="§"/>
            </a:pPr>
            <a:r>
              <a:rPr lang="en-US" sz="1800" dirty="0">
                <a:solidFill>
                  <a:schemeClr val="tx1"/>
                </a:solidFill>
              </a:rPr>
              <a:t> Cycle-to-date transactions</a:t>
            </a:r>
          </a:p>
          <a:p>
            <a:pPr eaLnBrk="0" hangingPunct="0">
              <a:spcBef>
                <a:spcPct val="50000"/>
              </a:spcBef>
              <a:buFont typeface="Wingdings" pitchFamily="2" charset="2"/>
              <a:buChar char="§"/>
            </a:pPr>
            <a:r>
              <a:rPr lang="en-US" sz="1800" dirty="0">
                <a:solidFill>
                  <a:schemeClr val="tx1"/>
                </a:solidFill>
              </a:rPr>
              <a:t> Approvers can view activity for any cardholder that rolls up to them for approval</a:t>
            </a:r>
          </a:p>
        </p:txBody>
      </p:sp>
      <p:sp>
        <p:nvSpPr>
          <p:cNvPr id="59397" name="Slide Number Placeholder 6"/>
          <p:cNvSpPr>
            <a:spLocks noGrp="1"/>
          </p:cNvSpPr>
          <p:nvPr>
            <p:ph type="sldNum" sz="quarter" idx="10"/>
          </p:nvPr>
        </p:nvSpPr>
        <p:spPr>
          <a:noFill/>
        </p:spPr>
        <p:txBody>
          <a:bodyPr/>
          <a:lstStyle/>
          <a:p>
            <a:fld id="{3DB612F4-B9FE-4D8E-A9E7-C7A0D70B1639}" type="slidenum">
              <a:rPr lang="en-US" smtClean="0">
                <a:ea typeface="ＭＳ Ｐゴシック"/>
                <a:cs typeface="ＭＳ Ｐゴシック"/>
              </a:rPr>
              <a:pPr/>
              <a:t>46</a:t>
            </a:fld>
            <a:endParaRPr lang="en-US" smtClean="0">
              <a:ea typeface="ＭＳ Ｐゴシック"/>
              <a:cs typeface="ＭＳ Ｐゴシック"/>
            </a:endParaRPr>
          </a:p>
        </p:txBody>
      </p:sp>
      <p:sp>
        <p:nvSpPr>
          <p:cNvPr id="59399" name="Oval 8"/>
          <p:cNvSpPr>
            <a:spLocks noChangeArrowheads="1"/>
          </p:cNvSpPr>
          <p:nvPr/>
        </p:nvSpPr>
        <p:spPr bwMode="auto">
          <a:xfrm>
            <a:off x="2362200" y="1371600"/>
            <a:ext cx="1447800" cy="1524000"/>
          </a:xfrm>
          <a:prstGeom prst="ellipse">
            <a:avLst/>
          </a:prstGeom>
          <a:noFill/>
          <a:ln w="19050" algn="ctr">
            <a:solidFill>
              <a:srgbClr val="080808"/>
            </a:solidFill>
            <a:round/>
            <a:headEnd/>
            <a:tailEnd/>
          </a:ln>
        </p:spPr>
        <p:txBody>
          <a:bodyPr/>
          <a:lstStyle/>
          <a:p>
            <a:pPr eaLnBrk="0" hangingPunct="0"/>
            <a:endParaRPr lang="en-US"/>
          </a:p>
        </p:txBody>
      </p:sp>
      <p:sp>
        <p:nvSpPr>
          <p:cNvPr id="8" name="Oval 7"/>
          <p:cNvSpPr/>
          <p:nvPr/>
        </p:nvSpPr>
        <p:spPr bwMode="auto">
          <a:xfrm>
            <a:off x="304800" y="1066800"/>
            <a:ext cx="1219200" cy="2286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626366"/>
              </a:solidFill>
              <a:effectLst/>
              <a:latin typeface="Verdana" pitchFamily="34" charset="0"/>
              <a:ea typeface="MS PGothic" pitchFamily="34" charset="-128"/>
            </a:endParaRPr>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p:cNvPicPr>
            <a:picLocks noChangeAspect="1" noChangeArrowheads="1"/>
          </p:cNvPicPr>
          <p:nvPr/>
        </p:nvPicPr>
        <p:blipFill>
          <a:blip r:embed="rId2" cstate="print"/>
          <a:srcRect/>
          <a:stretch>
            <a:fillRect/>
          </a:stretch>
        </p:blipFill>
        <p:spPr bwMode="auto">
          <a:xfrm>
            <a:off x="152400" y="1295400"/>
            <a:ext cx="6858000" cy="2382838"/>
          </a:xfrm>
          <a:prstGeom prst="rect">
            <a:avLst/>
          </a:prstGeom>
          <a:noFill/>
          <a:ln w="9525">
            <a:noFill/>
            <a:miter lim="800000"/>
            <a:headEnd/>
            <a:tailEnd/>
          </a:ln>
        </p:spPr>
      </p:pic>
      <p:sp>
        <p:nvSpPr>
          <p:cNvPr id="14339" name="Title 4"/>
          <p:cNvSpPr>
            <a:spLocks noGrp="1"/>
          </p:cNvSpPr>
          <p:nvPr>
            <p:ph type="title"/>
          </p:nvPr>
        </p:nvSpPr>
        <p:spPr/>
        <p:txBody>
          <a:bodyPr/>
          <a:lstStyle/>
          <a:p>
            <a:r>
              <a:rPr lang="en-US" smtClean="0"/>
              <a:t>Manage receipts:  Review receipts/view historical images tabs</a:t>
            </a:r>
          </a:p>
        </p:txBody>
      </p:sp>
      <p:sp>
        <p:nvSpPr>
          <p:cNvPr id="14340" name="Slide Number Placeholder 3"/>
          <p:cNvSpPr>
            <a:spLocks noGrp="1"/>
          </p:cNvSpPr>
          <p:nvPr>
            <p:ph type="sldNum" sz="quarter" idx="10"/>
          </p:nvPr>
        </p:nvSpPr>
        <p:spPr>
          <a:noFill/>
        </p:spPr>
        <p:txBody>
          <a:bodyPr/>
          <a:lstStyle/>
          <a:p>
            <a:pPr fontAlgn="base">
              <a:spcBef>
                <a:spcPct val="0"/>
              </a:spcBef>
              <a:spcAft>
                <a:spcPct val="0"/>
              </a:spcAft>
            </a:pPr>
            <a:fld id="{F6936204-6371-41E4-93ED-D12C33D63DFC}" type="slidenum">
              <a:rPr lang="en-US" smtClean="0">
                <a:ea typeface="ＭＳ Ｐゴシック"/>
                <a:cs typeface="ＭＳ Ｐゴシック"/>
              </a:rPr>
              <a:pPr fontAlgn="base">
                <a:spcBef>
                  <a:spcPct val="0"/>
                </a:spcBef>
                <a:spcAft>
                  <a:spcPct val="0"/>
                </a:spcAft>
              </a:pPr>
              <a:t>47</a:t>
            </a:fld>
            <a:endParaRPr lang="en-US" smtClean="0">
              <a:ea typeface="ＭＳ Ｐゴシック"/>
              <a:cs typeface="ＭＳ Ｐゴシック"/>
            </a:endParaRPr>
          </a:p>
        </p:txBody>
      </p:sp>
      <p:sp>
        <p:nvSpPr>
          <p:cNvPr id="14341" name="TextBox 8"/>
          <p:cNvSpPr txBox="1">
            <a:spLocks noChangeArrowheads="1"/>
          </p:cNvSpPr>
          <p:nvPr/>
        </p:nvSpPr>
        <p:spPr bwMode="auto">
          <a:xfrm>
            <a:off x="381000" y="5410200"/>
            <a:ext cx="8153400" cy="1169988"/>
          </a:xfrm>
          <a:prstGeom prst="rect">
            <a:avLst/>
          </a:prstGeom>
          <a:noFill/>
          <a:ln w="9525">
            <a:noFill/>
            <a:miter lim="800000"/>
            <a:headEnd/>
            <a:tailEnd/>
          </a:ln>
        </p:spPr>
        <p:txBody>
          <a:bodyPr>
            <a:spAutoFit/>
          </a:bodyPr>
          <a:lstStyle/>
          <a:p>
            <a:pPr>
              <a:spcAft>
                <a:spcPts val="600"/>
              </a:spcAft>
            </a:pPr>
            <a:r>
              <a:rPr lang="en-US" sz="1600">
                <a:solidFill>
                  <a:srgbClr val="000000"/>
                </a:solidFill>
                <a:latin typeface="Verdana" pitchFamily="34" charset="0"/>
              </a:rPr>
              <a:t>Manage receipts page contains two tabs that allow the approver to select a particular statement period and view receipts:</a:t>
            </a:r>
          </a:p>
          <a:p>
            <a:pPr>
              <a:spcAft>
                <a:spcPts val="600"/>
              </a:spcAft>
              <a:buSzPct val="85000"/>
              <a:buFont typeface="Wingdings" pitchFamily="2" charset="2"/>
              <a:buChar char="§"/>
            </a:pPr>
            <a:r>
              <a:rPr lang="en-US" sz="1400">
                <a:solidFill>
                  <a:srgbClr val="000000"/>
                </a:solidFill>
                <a:latin typeface="Verdana" pitchFamily="34" charset="0"/>
              </a:rPr>
              <a:t>  Review receipts tab contains data for the last twelve months</a:t>
            </a:r>
          </a:p>
          <a:p>
            <a:pPr>
              <a:spcAft>
                <a:spcPts val="600"/>
              </a:spcAft>
              <a:buSzPct val="85000"/>
              <a:buFont typeface="Wingdings" pitchFamily="2" charset="2"/>
              <a:buChar char="§"/>
            </a:pPr>
            <a:r>
              <a:rPr lang="en-US" sz="1400">
                <a:solidFill>
                  <a:srgbClr val="000000"/>
                </a:solidFill>
                <a:latin typeface="Verdana" pitchFamily="34" charset="0"/>
              </a:rPr>
              <a:t>  View historical images tab contains data for the last seven years</a:t>
            </a:r>
          </a:p>
        </p:txBody>
      </p:sp>
      <p:sp>
        <p:nvSpPr>
          <p:cNvPr id="14342" name="Oval 8"/>
          <p:cNvSpPr>
            <a:spLocks noChangeArrowheads="1"/>
          </p:cNvSpPr>
          <p:nvPr/>
        </p:nvSpPr>
        <p:spPr bwMode="auto">
          <a:xfrm>
            <a:off x="152400" y="2057400"/>
            <a:ext cx="838200" cy="228600"/>
          </a:xfrm>
          <a:prstGeom prst="ellipse">
            <a:avLst/>
          </a:prstGeom>
          <a:noFill/>
          <a:ln w="19050" algn="ctr">
            <a:solidFill>
              <a:srgbClr val="080808"/>
            </a:solidFill>
            <a:round/>
            <a:headEnd/>
            <a:tailEnd/>
          </a:ln>
        </p:spPr>
        <p:txBody>
          <a:bodyPr/>
          <a:lstStyle/>
          <a:p>
            <a:pPr eaLnBrk="0" hangingPunct="0"/>
            <a:endParaRPr lang="en-US" sz="1600">
              <a:solidFill>
                <a:srgbClr val="626366"/>
              </a:solidFill>
              <a:latin typeface="Verdana" pitchFamily="34" charset="0"/>
            </a:endParaRPr>
          </a:p>
        </p:txBody>
      </p:sp>
      <p:pic>
        <p:nvPicPr>
          <p:cNvPr id="14343" name="Picture 4"/>
          <p:cNvPicPr>
            <a:picLocks noChangeAspect="1" noChangeArrowheads="1"/>
          </p:cNvPicPr>
          <p:nvPr/>
        </p:nvPicPr>
        <p:blipFill>
          <a:blip r:embed="rId3" cstate="print"/>
          <a:srcRect/>
          <a:stretch>
            <a:fillRect/>
          </a:stretch>
        </p:blipFill>
        <p:spPr bwMode="auto">
          <a:xfrm>
            <a:off x="5715000" y="990600"/>
            <a:ext cx="2743200" cy="3994150"/>
          </a:xfrm>
          <a:prstGeom prst="rect">
            <a:avLst/>
          </a:prstGeom>
          <a:noFill/>
          <a:ln w="9525">
            <a:noFill/>
            <a:miter lim="800000"/>
            <a:headEnd/>
            <a:tailEnd/>
          </a:ln>
        </p:spPr>
      </p:pic>
      <p:pic>
        <p:nvPicPr>
          <p:cNvPr id="14344" name="Picture 7"/>
          <p:cNvPicPr>
            <a:picLocks noChangeAspect="1" noChangeArrowheads="1"/>
          </p:cNvPicPr>
          <p:nvPr/>
        </p:nvPicPr>
        <p:blipFill>
          <a:blip r:embed="rId4" cstate="print"/>
          <a:srcRect/>
          <a:stretch>
            <a:fillRect/>
          </a:stretch>
        </p:blipFill>
        <p:spPr bwMode="auto">
          <a:xfrm>
            <a:off x="381000" y="3200400"/>
            <a:ext cx="4754563" cy="2132013"/>
          </a:xfrm>
          <a:prstGeom prst="rect">
            <a:avLst/>
          </a:prstGeom>
          <a:noFill/>
          <a:ln w="9525">
            <a:noFill/>
            <a:miter lim="800000"/>
            <a:headEnd/>
            <a:tailEnd/>
          </a:ln>
        </p:spPr>
      </p:pic>
      <p:sp>
        <p:nvSpPr>
          <p:cNvPr id="14345" name="Oval 9"/>
          <p:cNvSpPr>
            <a:spLocks noChangeArrowheads="1"/>
          </p:cNvSpPr>
          <p:nvPr/>
        </p:nvSpPr>
        <p:spPr bwMode="auto">
          <a:xfrm>
            <a:off x="5638800" y="4495800"/>
            <a:ext cx="1295400" cy="381000"/>
          </a:xfrm>
          <a:prstGeom prst="ellipse">
            <a:avLst/>
          </a:prstGeom>
          <a:noFill/>
          <a:ln w="19050" algn="ctr">
            <a:solidFill>
              <a:srgbClr val="080808"/>
            </a:solidFill>
            <a:round/>
            <a:headEnd/>
            <a:tailEnd/>
          </a:ln>
        </p:spPr>
        <p:txBody>
          <a:bodyPr/>
          <a:lstStyle/>
          <a:p>
            <a:pPr eaLnBrk="0" hangingPunct="0"/>
            <a:endParaRPr lang="en-US" sz="1600">
              <a:solidFill>
                <a:srgbClr val="626366"/>
              </a:solidFill>
              <a:latin typeface="Verdana" pitchFamily="34" charset="0"/>
            </a:endParaRPr>
          </a:p>
        </p:txBody>
      </p:sp>
      <p:sp>
        <p:nvSpPr>
          <p:cNvPr id="14346" name="Line 4"/>
          <p:cNvSpPr>
            <a:spLocks noChangeShapeType="1"/>
          </p:cNvSpPr>
          <p:nvPr/>
        </p:nvSpPr>
        <p:spPr bwMode="auto">
          <a:xfrm>
            <a:off x="2057400" y="2743200"/>
            <a:ext cx="152400" cy="1066800"/>
          </a:xfrm>
          <a:prstGeom prst="line">
            <a:avLst/>
          </a:prstGeom>
          <a:noFill/>
          <a:ln w="19050">
            <a:solidFill>
              <a:schemeClr val="tx1"/>
            </a:solidFill>
            <a:round/>
            <a:headEnd/>
            <a:tailEnd type="triangle" w="med" len="med"/>
          </a:ln>
        </p:spPr>
        <p:txBody>
          <a:bodyPr>
            <a:spAutoFit/>
          </a:bodyPr>
          <a:lstStyle/>
          <a:p>
            <a:endParaRPr lang="en-US"/>
          </a:p>
        </p:txBody>
      </p:sp>
      <p:sp>
        <p:nvSpPr>
          <p:cNvPr id="14347" name="Line 4"/>
          <p:cNvSpPr>
            <a:spLocks noChangeShapeType="1"/>
          </p:cNvSpPr>
          <p:nvPr/>
        </p:nvSpPr>
        <p:spPr bwMode="auto">
          <a:xfrm flipV="1">
            <a:off x="2895600" y="2743200"/>
            <a:ext cx="3124200" cy="0"/>
          </a:xfrm>
          <a:prstGeom prst="line">
            <a:avLst/>
          </a:prstGeom>
          <a:noFill/>
          <a:ln w="19050">
            <a:solidFill>
              <a:schemeClr val="tx1"/>
            </a:solidFill>
            <a:round/>
            <a:headEnd/>
            <a:tailEnd type="triangle" w="med" len="med"/>
          </a:ln>
        </p:spPr>
        <p:txBody>
          <a:bodyPr>
            <a:spAutoFit/>
          </a:bodyPr>
          <a:lstStyle/>
          <a:p>
            <a:endParaRPr lang="en-US"/>
          </a:p>
        </p:txBody>
      </p:sp>
      <p:sp>
        <p:nvSpPr>
          <p:cNvPr id="14348" name="Oval 9"/>
          <p:cNvSpPr>
            <a:spLocks noChangeArrowheads="1"/>
          </p:cNvSpPr>
          <p:nvPr/>
        </p:nvSpPr>
        <p:spPr bwMode="auto">
          <a:xfrm>
            <a:off x="2895600" y="4267200"/>
            <a:ext cx="609600" cy="457200"/>
          </a:xfrm>
          <a:prstGeom prst="ellipse">
            <a:avLst/>
          </a:prstGeom>
          <a:noFill/>
          <a:ln w="19050" algn="ctr">
            <a:solidFill>
              <a:srgbClr val="080808"/>
            </a:solidFill>
            <a:round/>
            <a:headEnd/>
            <a:tailEnd/>
          </a:ln>
        </p:spPr>
        <p:txBody>
          <a:bodyPr/>
          <a:lstStyle/>
          <a:p>
            <a:pPr eaLnBrk="0" hangingPunct="0"/>
            <a:endParaRPr lang="en-US" sz="1600">
              <a:solidFill>
                <a:srgbClr val="626366"/>
              </a:solidFill>
              <a:latin typeface="Verdana"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a:stretch>
            <a:fillRect/>
          </a:stretch>
        </p:blipFill>
        <p:spPr bwMode="auto">
          <a:xfrm>
            <a:off x="152400" y="990600"/>
            <a:ext cx="8686800" cy="4649788"/>
          </a:xfrm>
          <a:prstGeom prst="rect">
            <a:avLst/>
          </a:prstGeom>
          <a:noFill/>
          <a:ln w="9525">
            <a:noFill/>
            <a:miter lim="800000"/>
            <a:headEnd/>
            <a:tailEnd/>
          </a:ln>
        </p:spPr>
      </p:pic>
      <p:sp>
        <p:nvSpPr>
          <p:cNvPr id="52229" name="Slide Number Placeholder 6"/>
          <p:cNvSpPr>
            <a:spLocks noGrp="1"/>
          </p:cNvSpPr>
          <p:nvPr>
            <p:ph type="sldNum" sz="quarter" idx="10"/>
          </p:nvPr>
        </p:nvSpPr>
        <p:spPr/>
        <p:txBody>
          <a:bodyPr/>
          <a:lstStyle/>
          <a:p>
            <a:pPr>
              <a:defRPr/>
            </a:pPr>
            <a:fld id="{06378ED7-BBA9-4A6B-AACF-6814D109A504}" type="slidenum">
              <a:rPr lang="en-US" smtClean="0"/>
              <a:pPr>
                <a:defRPr/>
              </a:pPr>
              <a:t>48</a:t>
            </a:fld>
            <a:endParaRPr lang="en-US" smtClean="0"/>
          </a:p>
        </p:txBody>
      </p:sp>
      <p:sp>
        <p:nvSpPr>
          <p:cNvPr id="6" name="Rectangle 5"/>
          <p:cNvSpPr>
            <a:spLocks noChangeArrowheads="1"/>
          </p:cNvSpPr>
          <p:nvPr/>
        </p:nvSpPr>
        <p:spPr bwMode="auto">
          <a:xfrm>
            <a:off x="304800" y="5867400"/>
            <a:ext cx="8077200" cy="646113"/>
          </a:xfrm>
          <a:prstGeom prst="rect">
            <a:avLst/>
          </a:prstGeom>
          <a:noFill/>
          <a:ln w="9525">
            <a:noFill/>
            <a:miter lim="800000"/>
            <a:headEnd/>
            <a:tailEnd/>
          </a:ln>
        </p:spPr>
        <p:txBody>
          <a:bodyPr>
            <a:spAutoFit/>
          </a:bodyPr>
          <a:lstStyle/>
          <a:p>
            <a:pPr eaLnBrk="0" hangingPunct="0">
              <a:defRPr/>
            </a:pPr>
            <a:r>
              <a:rPr lang="en-US" sz="1800" dirty="0">
                <a:solidFill>
                  <a:srgbClr val="080808"/>
                </a:solidFill>
                <a:latin typeface="+mn-lt"/>
                <a:ea typeface="MS PGothic" pitchFamily="34" charset="-128"/>
                <a:cs typeface="+mn-cs"/>
              </a:rPr>
              <a:t>Statement summary report showing cardholder statements over period of time </a:t>
            </a:r>
          </a:p>
        </p:txBody>
      </p:sp>
      <p:sp>
        <p:nvSpPr>
          <p:cNvPr id="67589" name="Oval 8"/>
          <p:cNvSpPr>
            <a:spLocks noChangeArrowheads="1"/>
          </p:cNvSpPr>
          <p:nvPr/>
        </p:nvSpPr>
        <p:spPr bwMode="auto">
          <a:xfrm>
            <a:off x="152400" y="1828800"/>
            <a:ext cx="1143000" cy="228600"/>
          </a:xfrm>
          <a:prstGeom prst="ellipse">
            <a:avLst/>
          </a:prstGeom>
          <a:noFill/>
          <a:ln w="19050" algn="ctr">
            <a:solidFill>
              <a:srgbClr val="080808"/>
            </a:solidFill>
            <a:round/>
            <a:headEnd/>
            <a:tailEnd/>
          </a:ln>
        </p:spPr>
        <p:txBody>
          <a:bodyPr/>
          <a:lstStyle/>
          <a:p>
            <a:pPr eaLnBrk="0" hangingPunct="0"/>
            <a:endParaRPr lang="en-US"/>
          </a:p>
        </p:txBody>
      </p:sp>
      <p:sp>
        <p:nvSpPr>
          <p:cNvPr id="8" name="Title 1"/>
          <p:cNvSpPr txBox="1">
            <a:spLocks/>
          </p:cNvSpPr>
          <p:nvPr/>
        </p:nvSpPr>
        <p:spPr>
          <a:xfrm>
            <a:off x="434975" y="187325"/>
            <a:ext cx="8255000" cy="1108075"/>
          </a:xfrm>
          <a:prstGeom prst="rect">
            <a:avLst/>
          </a:prstGeom>
        </p:spPr>
        <p:txBody>
          <a:bodyPr/>
          <a:lstStyle/>
          <a:p>
            <a:pPr eaLnBrk="0" hangingPunct="0">
              <a:lnSpc>
                <a:spcPct val="105000"/>
              </a:lnSpc>
              <a:defRPr/>
            </a:pPr>
            <a:r>
              <a:rPr lang="en-US" sz="3200" kern="0" dirty="0">
                <a:solidFill>
                  <a:srgbClr val="BB0826"/>
                </a:solidFill>
                <a:latin typeface="+mj-lt"/>
              </a:rPr>
              <a:t>Reports – statement summary</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7"/>
          <p:cNvSpPr>
            <a:spLocks noGrp="1"/>
          </p:cNvSpPr>
          <p:nvPr>
            <p:ph type="title"/>
          </p:nvPr>
        </p:nvSpPr>
        <p:spPr/>
        <p:txBody>
          <a:bodyPr/>
          <a:lstStyle/>
          <a:p>
            <a:pPr eaLnBrk="1" hangingPunct="1"/>
            <a:r>
              <a:rPr lang="en-US" smtClean="0"/>
              <a:t>Reports - offline</a:t>
            </a:r>
          </a:p>
        </p:txBody>
      </p:sp>
      <p:sp>
        <p:nvSpPr>
          <p:cNvPr id="68611" name="Slide Number Placeholder 7"/>
          <p:cNvSpPr>
            <a:spLocks noGrp="1"/>
          </p:cNvSpPr>
          <p:nvPr>
            <p:ph type="sldNum" sz="quarter" idx="10"/>
          </p:nvPr>
        </p:nvSpPr>
        <p:spPr>
          <a:noFill/>
        </p:spPr>
        <p:txBody>
          <a:bodyPr/>
          <a:lstStyle/>
          <a:p>
            <a:fld id="{60BB9A5A-F3EF-4B47-9086-568165B5F981}" type="slidenum">
              <a:rPr lang="en-US" smtClean="0">
                <a:ea typeface="ＭＳ Ｐゴシック"/>
                <a:cs typeface="ＭＳ Ｐゴシック"/>
              </a:rPr>
              <a:pPr/>
              <a:t>49</a:t>
            </a:fld>
            <a:endParaRPr lang="en-US" smtClean="0">
              <a:ea typeface="ＭＳ Ｐゴシック"/>
              <a:cs typeface="ＭＳ Ｐゴシック"/>
            </a:endParaRPr>
          </a:p>
        </p:txBody>
      </p:sp>
      <p:pic>
        <p:nvPicPr>
          <p:cNvPr id="68612" name="Picture 4"/>
          <p:cNvPicPr>
            <a:picLocks noChangeAspect="1" noChangeArrowheads="1"/>
          </p:cNvPicPr>
          <p:nvPr/>
        </p:nvPicPr>
        <p:blipFill>
          <a:blip r:embed="rId2" cstate="print"/>
          <a:srcRect/>
          <a:stretch>
            <a:fillRect/>
          </a:stretch>
        </p:blipFill>
        <p:spPr bwMode="auto">
          <a:xfrm>
            <a:off x="1295400" y="762000"/>
            <a:ext cx="6172200" cy="2024063"/>
          </a:xfrm>
          <a:prstGeom prst="rect">
            <a:avLst/>
          </a:prstGeom>
          <a:noFill/>
          <a:ln w="9525">
            <a:noFill/>
            <a:miter lim="800000"/>
            <a:headEnd/>
            <a:tailEnd/>
          </a:ln>
        </p:spPr>
      </p:pic>
      <p:pic>
        <p:nvPicPr>
          <p:cNvPr id="68613" name="Picture 3"/>
          <p:cNvPicPr>
            <a:picLocks noChangeAspect="1" noChangeArrowheads="1"/>
          </p:cNvPicPr>
          <p:nvPr/>
        </p:nvPicPr>
        <p:blipFill>
          <a:blip r:embed="rId3" cstate="print"/>
          <a:srcRect/>
          <a:stretch>
            <a:fillRect/>
          </a:stretch>
        </p:blipFill>
        <p:spPr bwMode="auto">
          <a:xfrm>
            <a:off x="1371600" y="3200400"/>
            <a:ext cx="6161088" cy="3289300"/>
          </a:xfrm>
          <a:prstGeom prst="rect">
            <a:avLst/>
          </a:prstGeom>
          <a:noFill/>
          <a:ln w="9525">
            <a:noFill/>
            <a:miter lim="800000"/>
            <a:headEnd/>
            <a:tailEnd/>
          </a:ln>
        </p:spPr>
      </p:pic>
      <p:sp>
        <p:nvSpPr>
          <p:cNvPr id="68614" name="Line 6"/>
          <p:cNvSpPr>
            <a:spLocks noChangeShapeType="1"/>
          </p:cNvSpPr>
          <p:nvPr/>
        </p:nvSpPr>
        <p:spPr bwMode="auto">
          <a:xfrm>
            <a:off x="4343400" y="2819400"/>
            <a:ext cx="0" cy="304800"/>
          </a:xfrm>
          <a:prstGeom prst="line">
            <a:avLst/>
          </a:prstGeom>
          <a:noFill/>
          <a:ln w="19050">
            <a:solidFill>
              <a:schemeClr val="tx1"/>
            </a:solidFill>
            <a:round/>
            <a:headEnd/>
            <a:tailEnd type="triangle" w="med" len="med"/>
          </a:ln>
        </p:spPr>
        <p:txBody>
          <a:bodyPr/>
          <a:lstStyle/>
          <a:p>
            <a:endParaRPr lang="en-US"/>
          </a:p>
        </p:txBody>
      </p:sp>
      <p:sp>
        <p:nvSpPr>
          <p:cNvPr id="68615" name="Oval 6"/>
          <p:cNvSpPr>
            <a:spLocks noChangeArrowheads="1"/>
          </p:cNvSpPr>
          <p:nvPr/>
        </p:nvSpPr>
        <p:spPr bwMode="auto">
          <a:xfrm>
            <a:off x="1143000" y="2209800"/>
            <a:ext cx="1066800" cy="228600"/>
          </a:xfrm>
          <a:prstGeom prst="ellipse">
            <a:avLst/>
          </a:prstGeom>
          <a:noFill/>
          <a:ln w="19050" algn="ctr">
            <a:solidFill>
              <a:srgbClr val="080808"/>
            </a:solidFill>
            <a:round/>
            <a:headEnd/>
            <a:tailEnd/>
          </a:ln>
        </p:spPr>
        <p:txBody>
          <a:bodyPr/>
          <a:lstStyle/>
          <a:p>
            <a:pPr eaLnBrk="0" hangingPunct="0"/>
            <a:endParaRPr lang="en-US"/>
          </a:p>
        </p:txBody>
      </p:sp>
      <p:pic>
        <p:nvPicPr>
          <p:cNvPr id="68616" name="Picture 8"/>
          <p:cNvPicPr>
            <a:picLocks noChangeAspect="1" noChangeArrowheads="1"/>
          </p:cNvPicPr>
          <p:nvPr/>
        </p:nvPicPr>
        <p:blipFill>
          <a:blip r:embed="rId4" cstate="print"/>
          <a:srcRect r="6757" b="-10345"/>
          <a:stretch>
            <a:fillRect/>
          </a:stretch>
        </p:blipFill>
        <p:spPr bwMode="auto">
          <a:xfrm>
            <a:off x="6096000" y="1066800"/>
            <a:ext cx="1314450" cy="304800"/>
          </a:xfrm>
          <a:prstGeom prst="rect">
            <a:avLst/>
          </a:prstGeom>
          <a:noFill/>
          <a:ln w="9525">
            <a:noFill/>
            <a:miter lim="800000"/>
            <a:headEnd/>
            <a:tailEnd/>
          </a:ln>
        </p:spPr>
      </p:pic>
      <p:sp>
        <p:nvSpPr>
          <p:cNvPr id="68617" name="Oval 8"/>
          <p:cNvSpPr>
            <a:spLocks noChangeArrowheads="1"/>
          </p:cNvSpPr>
          <p:nvPr/>
        </p:nvSpPr>
        <p:spPr bwMode="auto">
          <a:xfrm>
            <a:off x="6096000" y="1066800"/>
            <a:ext cx="1447800" cy="304800"/>
          </a:xfrm>
          <a:prstGeom prst="ellipse">
            <a:avLst/>
          </a:prstGeom>
          <a:noFill/>
          <a:ln w="19050" algn="ctr">
            <a:solidFill>
              <a:srgbClr val="080808"/>
            </a:solidFill>
            <a:round/>
            <a:headEnd/>
            <a:tailEnd/>
          </a:ln>
        </p:spPr>
        <p:txBody>
          <a:bodyPr/>
          <a:lstStyle/>
          <a:p>
            <a:pPr eaLnBrk="0" hangingPunct="0"/>
            <a:endParaRPr lang="en-US"/>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Reconciliation cycle</a:t>
            </a:r>
          </a:p>
        </p:txBody>
      </p:sp>
      <p:sp>
        <p:nvSpPr>
          <p:cNvPr id="16387" name="Rectangle 3"/>
          <p:cNvSpPr>
            <a:spLocks noGrp="1" noChangeArrowheads="1"/>
          </p:cNvSpPr>
          <p:nvPr>
            <p:ph idx="1"/>
          </p:nvPr>
        </p:nvSpPr>
        <p:spPr>
          <a:xfrm>
            <a:off x="457200" y="990600"/>
            <a:ext cx="8255000" cy="5638800"/>
          </a:xfrm>
        </p:spPr>
        <p:txBody>
          <a:bodyPr/>
          <a:lstStyle/>
          <a:p>
            <a:pPr eaLnBrk="1" hangingPunct="1">
              <a:lnSpc>
                <a:spcPct val="110000"/>
              </a:lnSpc>
            </a:pPr>
            <a:r>
              <a:rPr lang="en-US" sz="2000" dirty="0" smtClean="0"/>
              <a:t>Approver period/deadline</a:t>
            </a:r>
          </a:p>
          <a:p>
            <a:pPr lvl="1" eaLnBrk="1" hangingPunct="1">
              <a:lnSpc>
                <a:spcPct val="110000"/>
              </a:lnSpc>
            </a:pPr>
            <a:r>
              <a:rPr lang="en-US" sz="1800" dirty="0" smtClean="0"/>
              <a:t>An email will be sent to the approver once the cardholder has finished reviewing the statement indicating to the approver that the statement is now ready to be reviewed/approved. </a:t>
            </a:r>
          </a:p>
          <a:p>
            <a:pPr lvl="1" eaLnBrk="1" hangingPunct="1">
              <a:lnSpc>
                <a:spcPct val="110000"/>
              </a:lnSpc>
            </a:pPr>
            <a:r>
              <a:rPr lang="en-US" sz="1800" dirty="0" smtClean="0"/>
              <a:t>Approvers must have all statements approved </a:t>
            </a:r>
            <a:r>
              <a:rPr lang="en-US" sz="1800" dirty="0" smtClean="0"/>
              <a:t>by </a:t>
            </a:r>
            <a:r>
              <a:rPr lang="en-US" sz="1800" dirty="0" smtClean="0">
                <a:solidFill>
                  <a:srgbClr val="BB0826"/>
                </a:solidFill>
              </a:rPr>
              <a:t>4 </a:t>
            </a:r>
            <a:r>
              <a:rPr lang="en-US" sz="1800" dirty="0" smtClean="0">
                <a:solidFill>
                  <a:srgbClr val="BB0826"/>
                </a:solidFill>
              </a:rPr>
              <a:t>calendar </a:t>
            </a:r>
            <a:r>
              <a:rPr lang="en-US" sz="1800" dirty="0" smtClean="0"/>
              <a:t>day after the end of the cardholder period.</a:t>
            </a:r>
          </a:p>
          <a:p>
            <a:pPr lvl="1" eaLnBrk="1" hangingPunct="1">
              <a:lnSpc>
                <a:spcPct val="110000"/>
              </a:lnSpc>
            </a:pPr>
            <a:r>
              <a:rPr lang="en-US" sz="1800" dirty="0" smtClean="0"/>
              <a:t>If you are on vacation or do not have access to a computer, contact your program administrator so a secondary approver can be assigned to your cardholders.</a:t>
            </a:r>
          </a:p>
          <a:p>
            <a:pPr lvl="1" eaLnBrk="1" hangingPunct="1">
              <a:lnSpc>
                <a:spcPct val="110000"/>
              </a:lnSpc>
            </a:pPr>
            <a:endParaRPr lang="en-US" sz="900" dirty="0" smtClean="0"/>
          </a:p>
          <a:p>
            <a:pPr eaLnBrk="1" hangingPunct="1">
              <a:lnSpc>
                <a:spcPct val="110000"/>
              </a:lnSpc>
              <a:buFont typeface="Wingdings" pitchFamily="2" charset="2"/>
              <a:buNone/>
            </a:pPr>
            <a:r>
              <a:rPr lang="en-US" sz="2000" dirty="0" smtClean="0"/>
              <a:t>Approver deadline:</a:t>
            </a:r>
          </a:p>
          <a:p>
            <a:pPr eaLnBrk="1" hangingPunct="1">
              <a:lnSpc>
                <a:spcPct val="110000"/>
              </a:lnSpc>
              <a:buFont typeface="Wingdings" pitchFamily="2" charset="2"/>
              <a:buNone/>
            </a:pPr>
            <a:r>
              <a:rPr lang="en-US" sz="1800" dirty="0" smtClean="0">
                <a:solidFill>
                  <a:srgbClr val="BB0826"/>
                </a:solidFill>
              </a:rPr>
              <a:t>Every other Saturday</a:t>
            </a:r>
          </a:p>
          <a:p>
            <a:pPr eaLnBrk="1" hangingPunct="1">
              <a:lnSpc>
                <a:spcPct val="110000"/>
              </a:lnSpc>
              <a:buFont typeface="Wingdings" pitchFamily="2" charset="2"/>
              <a:buNone/>
            </a:pPr>
            <a:r>
              <a:rPr lang="en-US" sz="1800" dirty="0" smtClean="0">
                <a:solidFill>
                  <a:srgbClr val="BB0826"/>
                </a:solidFill>
              </a:rPr>
              <a:t>(cardholder review period is Tuesday-Friday)</a:t>
            </a:r>
          </a:p>
        </p:txBody>
      </p:sp>
      <p:sp>
        <p:nvSpPr>
          <p:cNvPr id="16388" name="Slide Number Placeholder 3"/>
          <p:cNvSpPr>
            <a:spLocks noGrp="1"/>
          </p:cNvSpPr>
          <p:nvPr>
            <p:ph type="sldNum" sz="quarter" idx="10"/>
          </p:nvPr>
        </p:nvSpPr>
        <p:spPr>
          <a:noFill/>
        </p:spPr>
        <p:txBody>
          <a:bodyPr/>
          <a:lstStyle/>
          <a:p>
            <a:fld id="{972E577F-1E26-4339-83D4-081AD6653569}" type="slidenum">
              <a:rPr lang="en-US" smtClean="0">
                <a:ea typeface="ＭＳ Ｐゴシック"/>
                <a:cs typeface="ＭＳ Ｐゴシック"/>
              </a:rPr>
              <a:pPr/>
              <a:t>5</a:t>
            </a:fld>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434975" y="2306638"/>
            <a:ext cx="7335838" cy="611187"/>
          </a:xfrm>
        </p:spPr>
        <p:txBody>
          <a:bodyPr tIns="0"/>
          <a:lstStyle/>
          <a:p>
            <a:r>
              <a:rPr lang="en-US" sz="5000" smtClean="0"/>
              <a:t>Thank you!</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57200" y="1371600"/>
            <a:ext cx="8458200" cy="5140325"/>
          </a:xfrm>
          <a:prstGeom prst="rect">
            <a:avLst/>
          </a:prstGeom>
          <a:noFill/>
          <a:ln w="9525">
            <a:noFill/>
            <a:miter lim="800000"/>
            <a:headEnd/>
            <a:tailEnd/>
          </a:ln>
        </p:spPr>
        <p:txBody>
          <a:bodyPr>
            <a:spAutoFit/>
          </a:bodyPr>
          <a:lstStyle/>
          <a:p>
            <a:pPr eaLnBrk="0" hangingPunct="0">
              <a:spcBef>
                <a:spcPts val="0"/>
              </a:spcBef>
              <a:defRPr/>
            </a:pPr>
            <a:r>
              <a:rPr lang="en-US" sz="2000" b="1" dirty="0">
                <a:solidFill>
                  <a:srgbClr val="0033CC"/>
                </a:solidFill>
                <a:latin typeface="+mn-lt"/>
                <a:ea typeface="MS PGothic" pitchFamily="34" charset="-128"/>
                <a:cs typeface="Times New Roman" pitchFamily="18" charset="0"/>
              </a:rPr>
              <a:t>Approver mail (after grace period end date)</a:t>
            </a:r>
          </a:p>
          <a:p>
            <a:pPr eaLnBrk="0" hangingPunct="0">
              <a:spcBef>
                <a:spcPts val="0"/>
              </a:spcBef>
              <a:defRPr/>
            </a:pPr>
            <a:endParaRPr lang="en-US" sz="2000" b="1" dirty="0">
              <a:solidFill>
                <a:srgbClr val="0033CC"/>
              </a:solidFill>
              <a:latin typeface="+mn-lt"/>
              <a:ea typeface="MS PGothic" pitchFamily="34" charset="-128"/>
              <a:cs typeface="Times New Roman" pitchFamily="18" charset="0"/>
            </a:endParaRPr>
          </a:p>
          <a:p>
            <a:pPr eaLnBrk="0" hangingPunct="0">
              <a:spcBef>
                <a:spcPts val="0"/>
              </a:spcBef>
              <a:defRPr/>
            </a:pPr>
            <a:r>
              <a:rPr lang="en-US" sz="1800" dirty="0">
                <a:solidFill>
                  <a:schemeClr val="tx1"/>
                </a:solidFill>
                <a:latin typeface="+mn-lt"/>
                <a:ea typeface="MS PGothic" pitchFamily="34" charset="-128"/>
                <a:cs typeface="Times New Roman" pitchFamily="18" charset="0"/>
              </a:rPr>
              <a:t>Cardholder statement review overdue for 05/31/20XX</a:t>
            </a:r>
          </a:p>
          <a:p>
            <a:pPr eaLnBrk="0" hangingPunct="0">
              <a:spcBef>
                <a:spcPts val="0"/>
              </a:spcBef>
              <a:defRPr/>
            </a:pPr>
            <a:endParaRPr lang="en-US" sz="1800" dirty="0">
              <a:solidFill>
                <a:schemeClr val="tx1"/>
              </a:solidFill>
              <a:latin typeface="+mn-lt"/>
              <a:ea typeface="MS PGothic" pitchFamily="34" charset="-128"/>
              <a:cs typeface="Times New Roman" pitchFamily="18" charset="0"/>
            </a:endParaRPr>
          </a:p>
          <a:p>
            <a:pPr eaLnBrk="0" hangingPunct="0">
              <a:spcBef>
                <a:spcPts val="0"/>
              </a:spcBef>
              <a:defRPr/>
            </a:pPr>
            <a:r>
              <a:rPr lang="en-US" sz="1800" dirty="0">
                <a:solidFill>
                  <a:schemeClr val="tx1"/>
                </a:solidFill>
                <a:latin typeface="+mn-lt"/>
                <a:ea typeface="MS PGothic" pitchFamily="34" charset="-128"/>
                <a:cs typeface="Times New Roman" pitchFamily="18" charset="0"/>
              </a:rPr>
              <a:t>Dear Approver:</a:t>
            </a:r>
          </a:p>
          <a:p>
            <a:pPr eaLnBrk="0" hangingPunct="0">
              <a:spcBef>
                <a:spcPts val="0"/>
              </a:spcBef>
              <a:defRPr/>
            </a:pPr>
            <a:endParaRPr lang="en-US" sz="1800" dirty="0">
              <a:solidFill>
                <a:schemeClr val="tx1"/>
              </a:solidFill>
              <a:latin typeface="+mn-lt"/>
              <a:ea typeface="MS PGothic" pitchFamily="34" charset="-128"/>
              <a:cs typeface="Times New Roman" pitchFamily="18" charset="0"/>
            </a:endParaRPr>
          </a:p>
          <a:p>
            <a:pPr eaLnBrk="0" hangingPunct="0">
              <a:spcBef>
                <a:spcPts val="0"/>
              </a:spcBef>
              <a:defRPr/>
            </a:pPr>
            <a:r>
              <a:rPr lang="en-US" sz="1800" dirty="0">
                <a:solidFill>
                  <a:schemeClr val="tx1"/>
                </a:solidFill>
                <a:latin typeface="+mn-lt"/>
                <a:ea typeface="MS PGothic" pitchFamily="34" charset="-128"/>
                <a:cs typeface="Times New Roman" pitchFamily="18" charset="0"/>
              </a:rPr>
              <a:t>The following cardholder(s) have not reviewed their most recent statement:</a:t>
            </a:r>
          </a:p>
          <a:p>
            <a:pPr eaLnBrk="0" hangingPunct="0">
              <a:spcBef>
                <a:spcPts val="0"/>
              </a:spcBef>
              <a:defRPr/>
            </a:pPr>
            <a:endParaRPr lang="en-US" sz="1800" dirty="0">
              <a:solidFill>
                <a:schemeClr val="tx1"/>
              </a:solidFill>
              <a:latin typeface="+mn-lt"/>
              <a:ea typeface="MS PGothic" pitchFamily="34" charset="-128"/>
              <a:cs typeface="Times New Roman" pitchFamily="18" charset="0"/>
            </a:endParaRPr>
          </a:p>
          <a:p>
            <a:pPr eaLnBrk="0" hangingPunct="0">
              <a:spcBef>
                <a:spcPts val="0"/>
              </a:spcBef>
              <a:defRPr/>
            </a:pPr>
            <a:r>
              <a:rPr lang="en-US" sz="1800" b="1" dirty="0">
                <a:solidFill>
                  <a:srgbClr val="000000"/>
                </a:solidFill>
                <a:latin typeface="+mn-lt"/>
                <a:ea typeface="MS PGothic" pitchFamily="34" charset="-128"/>
                <a:cs typeface="Arial" charset="0"/>
              </a:rPr>
              <a:t>Lastname, Firstname xxxx-xxxx-xxxx-1234</a:t>
            </a:r>
            <a:endParaRPr lang="en-US" sz="1800" b="1" dirty="0">
              <a:solidFill>
                <a:srgbClr val="000000"/>
              </a:solidFill>
              <a:latin typeface="+mn-lt"/>
              <a:ea typeface="MS PGothic" pitchFamily="34" charset="-128"/>
              <a:cs typeface="Tahoma" charset="0"/>
            </a:endParaRPr>
          </a:p>
          <a:p>
            <a:pPr eaLnBrk="0" hangingPunct="0">
              <a:spcBef>
                <a:spcPts val="0"/>
              </a:spcBef>
              <a:defRPr/>
            </a:pPr>
            <a:r>
              <a:rPr lang="en-US" sz="1800" b="1" dirty="0">
                <a:solidFill>
                  <a:srgbClr val="000000"/>
                </a:solidFill>
                <a:latin typeface="+mn-lt"/>
                <a:ea typeface="MS PGothic" pitchFamily="34" charset="-128"/>
                <a:cs typeface="Arial" charset="0"/>
              </a:rPr>
              <a:t>Lastname, Firstname xxxx-xxxx-xxxx-5678</a:t>
            </a:r>
            <a:endParaRPr lang="en-US" sz="1800" dirty="0">
              <a:solidFill>
                <a:schemeClr val="tx1"/>
              </a:solidFill>
              <a:latin typeface="+mn-lt"/>
              <a:ea typeface="MS PGothic" pitchFamily="34" charset="-128"/>
              <a:cs typeface="Times New Roman" pitchFamily="18" charset="0"/>
            </a:endParaRPr>
          </a:p>
          <a:p>
            <a:pPr eaLnBrk="0" hangingPunct="0">
              <a:spcBef>
                <a:spcPts val="0"/>
              </a:spcBef>
              <a:defRPr/>
            </a:pPr>
            <a:r>
              <a:rPr lang="en-US" sz="1800" dirty="0">
                <a:solidFill>
                  <a:schemeClr val="tx1"/>
                </a:solidFill>
                <a:latin typeface="+mn-lt"/>
                <a:ea typeface="MS PGothic" pitchFamily="34" charset="-128"/>
                <a:cs typeface="Times New Roman" pitchFamily="18" charset="0"/>
              </a:rPr>
              <a:t> </a:t>
            </a:r>
          </a:p>
          <a:p>
            <a:pPr eaLnBrk="0" hangingPunct="0">
              <a:spcBef>
                <a:spcPts val="0"/>
              </a:spcBef>
              <a:defRPr/>
            </a:pPr>
            <a:r>
              <a:rPr lang="en-US" sz="1800" dirty="0">
                <a:solidFill>
                  <a:schemeClr val="tx1"/>
                </a:solidFill>
                <a:latin typeface="+mn-lt"/>
                <a:ea typeface="MS PGothic" pitchFamily="34" charset="-128"/>
                <a:cs typeface="Times New Roman" pitchFamily="18" charset="0"/>
              </a:rPr>
              <a:t>Notifications have been sent to each cardholder but they have still failed to review their statement. If you choose, you may review the statement on the cardholder’s behalf by accessing the Wells Fargo Commercial Card Expense Reporting system.</a:t>
            </a:r>
          </a:p>
          <a:p>
            <a:pPr eaLnBrk="0" hangingPunct="0">
              <a:spcBef>
                <a:spcPts val="0"/>
              </a:spcBef>
              <a:defRPr/>
            </a:pPr>
            <a:r>
              <a:rPr lang="en-US" sz="1800" dirty="0">
                <a:solidFill>
                  <a:schemeClr val="tx1"/>
                </a:solidFill>
                <a:latin typeface="+mn-lt"/>
                <a:ea typeface="MS PGothic" pitchFamily="34" charset="-128"/>
                <a:cs typeface="Times New Roman" pitchFamily="18" charset="0"/>
              </a:rPr>
              <a:t> </a:t>
            </a:r>
          </a:p>
          <a:p>
            <a:pPr eaLnBrk="0" hangingPunct="0">
              <a:spcBef>
                <a:spcPts val="0"/>
              </a:spcBef>
              <a:defRPr/>
            </a:pPr>
            <a:r>
              <a:rPr lang="en-US" sz="1800" dirty="0">
                <a:solidFill>
                  <a:schemeClr val="tx1"/>
                </a:solidFill>
                <a:latin typeface="+mn-lt"/>
                <a:ea typeface="MS PGothic" pitchFamily="34" charset="-128"/>
                <a:cs typeface="Times New Roman" pitchFamily="18" charset="0"/>
              </a:rPr>
              <a:t>This is an automated email. Please do not reply to this message.</a:t>
            </a:r>
            <a:endParaRPr lang="en-US" sz="1800" dirty="0">
              <a:solidFill>
                <a:schemeClr val="tx1"/>
              </a:solidFill>
              <a:latin typeface="+mn-lt"/>
              <a:ea typeface="MS PGothic" pitchFamily="34" charset="-128"/>
              <a:cs typeface="+mn-cs"/>
            </a:endParaRPr>
          </a:p>
        </p:txBody>
      </p:sp>
      <p:sp>
        <p:nvSpPr>
          <p:cNvPr id="17411" name="Title 6"/>
          <p:cNvSpPr>
            <a:spLocks noGrp="1"/>
          </p:cNvSpPr>
          <p:nvPr>
            <p:ph type="title"/>
          </p:nvPr>
        </p:nvSpPr>
        <p:spPr/>
        <p:txBody>
          <a:bodyPr/>
          <a:lstStyle/>
          <a:p>
            <a:pPr eaLnBrk="1" hangingPunct="1"/>
            <a:r>
              <a:rPr lang="en-US" smtClean="0"/>
              <a:t>E-Mail notification</a:t>
            </a:r>
          </a:p>
        </p:txBody>
      </p:sp>
      <p:sp>
        <p:nvSpPr>
          <p:cNvPr id="17412" name="Slide Number Placeholder 3"/>
          <p:cNvSpPr>
            <a:spLocks noGrp="1"/>
          </p:cNvSpPr>
          <p:nvPr>
            <p:ph type="sldNum" sz="quarter" idx="10"/>
          </p:nvPr>
        </p:nvSpPr>
        <p:spPr>
          <a:noFill/>
        </p:spPr>
        <p:txBody>
          <a:bodyPr/>
          <a:lstStyle/>
          <a:p>
            <a:fld id="{7727264A-8F13-45D3-971F-F51310D0ADE9}" type="slidenum">
              <a:rPr lang="en-US" smtClean="0">
                <a:ea typeface="ＭＳ Ｐゴシック"/>
                <a:cs typeface="ＭＳ Ｐゴシック"/>
              </a:rPr>
              <a:pPr/>
              <a:t>6</a:t>
            </a:fld>
            <a:endParaRPr lang="en-US" smtClean="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57200" y="1219200"/>
            <a:ext cx="8077200" cy="5248275"/>
          </a:xfrm>
          <a:prstGeom prst="rect">
            <a:avLst/>
          </a:prstGeom>
          <a:noFill/>
          <a:ln w="9525">
            <a:noFill/>
            <a:miter lim="800000"/>
            <a:headEnd/>
            <a:tailEnd/>
          </a:ln>
        </p:spPr>
        <p:txBody>
          <a:bodyPr>
            <a:spAutoFit/>
          </a:bodyPr>
          <a:lstStyle/>
          <a:p>
            <a:pPr eaLnBrk="0" hangingPunct="0">
              <a:spcBef>
                <a:spcPct val="50000"/>
              </a:spcBef>
              <a:defRPr/>
            </a:pPr>
            <a:r>
              <a:rPr lang="en-US" sz="2000" b="1" dirty="0">
                <a:solidFill>
                  <a:srgbClr val="0033CC"/>
                </a:solidFill>
                <a:latin typeface="+mn-lt"/>
                <a:ea typeface="MS PGothic" pitchFamily="34" charset="-128"/>
                <a:cs typeface="Times New Roman" pitchFamily="18" charset="0"/>
              </a:rPr>
              <a:t>Cardholder review of statement is complete</a:t>
            </a:r>
          </a:p>
          <a:p>
            <a:pPr eaLnBrk="0" hangingPunct="0">
              <a:spcBef>
                <a:spcPct val="50000"/>
              </a:spcBef>
              <a:defRPr/>
            </a:pPr>
            <a:r>
              <a:rPr lang="en-US" sz="1800" dirty="0">
                <a:solidFill>
                  <a:schemeClr val="tx1"/>
                </a:solidFill>
                <a:latin typeface="+mn-lt"/>
                <a:ea typeface="MS PGothic" pitchFamily="34" charset="-128"/>
                <a:cs typeface="Times New Roman" pitchFamily="18" charset="0"/>
              </a:rPr>
              <a:t>Cardholder statement review complete</a:t>
            </a:r>
          </a:p>
          <a:p>
            <a:pPr eaLnBrk="0" hangingPunct="0">
              <a:spcBef>
                <a:spcPct val="50000"/>
              </a:spcBef>
              <a:defRPr/>
            </a:pPr>
            <a:r>
              <a:rPr lang="en-US" sz="1800" dirty="0">
                <a:solidFill>
                  <a:schemeClr val="tx1"/>
                </a:solidFill>
                <a:latin typeface="+mn-lt"/>
                <a:ea typeface="MS PGothic" pitchFamily="34" charset="-128"/>
                <a:cs typeface="Times New Roman" pitchFamily="18" charset="0"/>
              </a:rPr>
              <a:t>Dear Approver: </a:t>
            </a:r>
          </a:p>
          <a:p>
            <a:pPr eaLnBrk="0" hangingPunct="0">
              <a:spcBef>
                <a:spcPct val="50000"/>
              </a:spcBef>
              <a:defRPr/>
            </a:pPr>
            <a:endParaRPr lang="en-US" sz="1800" dirty="0">
              <a:solidFill>
                <a:schemeClr val="tx1"/>
              </a:solidFill>
              <a:latin typeface="+mn-lt"/>
              <a:ea typeface="MS PGothic" pitchFamily="34" charset="-128"/>
              <a:cs typeface="Times New Roman" pitchFamily="18" charset="0"/>
            </a:endParaRPr>
          </a:p>
          <a:p>
            <a:pPr eaLnBrk="0" hangingPunct="0">
              <a:spcBef>
                <a:spcPts val="0"/>
              </a:spcBef>
              <a:defRPr/>
            </a:pPr>
            <a:r>
              <a:rPr lang="en-US" sz="1800" dirty="0">
                <a:solidFill>
                  <a:schemeClr val="tx1"/>
                </a:solidFill>
                <a:latin typeface="+mn-lt"/>
                <a:ea typeface="MS PGothic" pitchFamily="34" charset="-128"/>
                <a:cs typeface="Times New Roman" pitchFamily="18" charset="0"/>
              </a:rPr>
              <a:t>The most recent statement has been reviewed for the following cardholder:</a:t>
            </a:r>
          </a:p>
          <a:p>
            <a:pPr eaLnBrk="0" hangingPunct="0">
              <a:spcBef>
                <a:spcPts val="0"/>
              </a:spcBef>
              <a:defRPr/>
            </a:pPr>
            <a:endParaRPr lang="en-US" sz="1800" dirty="0">
              <a:solidFill>
                <a:schemeClr val="tx1"/>
              </a:solidFill>
              <a:latin typeface="+mn-lt"/>
              <a:ea typeface="MS PGothic" pitchFamily="34" charset="-128"/>
              <a:cs typeface="Times New Roman" pitchFamily="18" charset="0"/>
            </a:endParaRPr>
          </a:p>
          <a:p>
            <a:pPr eaLnBrk="0" hangingPunct="0">
              <a:spcBef>
                <a:spcPts val="0"/>
              </a:spcBef>
              <a:defRPr/>
            </a:pPr>
            <a:r>
              <a:rPr lang="en-US" sz="1800" dirty="0">
                <a:solidFill>
                  <a:schemeClr val="tx1"/>
                </a:solidFill>
                <a:latin typeface="+mn-lt"/>
                <a:ea typeface="MS PGothic" pitchFamily="34" charset="-128"/>
                <a:cs typeface="Times New Roman" pitchFamily="18" charset="0"/>
              </a:rPr>
              <a:t> </a:t>
            </a:r>
            <a:r>
              <a:rPr lang="en-US" sz="1800" b="1" dirty="0">
                <a:solidFill>
                  <a:schemeClr val="tx1"/>
                </a:solidFill>
                <a:latin typeface="+mn-lt"/>
                <a:ea typeface="MS PGothic" pitchFamily="34" charset="-128"/>
                <a:cs typeface="Times New Roman" pitchFamily="18" charset="0"/>
              </a:rPr>
              <a:t>Lastname, Firstname</a:t>
            </a:r>
          </a:p>
          <a:p>
            <a:pPr eaLnBrk="0" hangingPunct="0">
              <a:spcBef>
                <a:spcPts val="0"/>
              </a:spcBef>
              <a:defRPr/>
            </a:pPr>
            <a:endParaRPr lang="en-US" sz="1800" dirty="0">
              <a:solidFill>
                <a:schemeClr val="tx1"/>
              </a:solidFill>
              <a:latin typeface="+mn-lt"/>
              <a:ea typeface="MS PGothic" pitchFamily="34" charset="-128"/>
              <a:cs typeface="Times New Roman" pitchFamily="18" charset="0"/>
            </a:endParaRPr>
          </a:p>
          <a:p>
            <a:pPr eaLnBrk="0" hangingPunct="0">
              <a:spcBef>
                <a:spcPts val="0"/>
              </a:spcBef>
              <a:defRPr/>
            </a:pPr>
            <a:r>
              <a:rPr lang="en-US" sz="1800" b="1" dirty="0">
                <a:solidFill>
                  <a:srgbClr val="000000"/>
                </a:solidFill>
                <a:latin typeface="+mn-lt"/>
                <a:ea typeface="MS PGothic" pitchFamily="34" charset="-128"/>
                <a:cs typeface="Times New Roman" pitchFamily="18" charset="0"/>
              </a:rPr>
              <a:t>xxxx-xxxx-xxxx-1234</a:t>
            </a:r>
            <a:endParaRPr lang="en-US" sz="1800" dirty="0">
              <a:solidFill>
                <a:schemeClr val="tx1"/>
              </a:solidFill>
              <a:latin typeface="+mn-lt"/>
              <a:ea typeface="MS PGothic" pitchFamily="34" charset="-128"/>
              <a:cs typeface="Times New Roman" pitchFamily="18" charset="0"/>
            </a:endParaRPr>
          </a:p>
          <a:p>
            <a:pPr eaLnBrk="0" hangingPunct="0">
              <a:spcBef>
                <a:spcPts val="0"/>
              </a:spcBef>
              <a:defRPr/>
            </a:pPr>
            <a:r>
              <a:rPr lang="en-US" sz="1800" b="1" dirty="0">
                <a:solidFill>
                  <a:srgbClr val="000000"/>
                </a:solidFill>
                <a:latin typeface="+mn-lt"/>
                <a:ea typeface="MS PGothic" pitchFamily="34" charset="-128"/>
                <a:cs typeface="Times New Roman" pitchFamily="18" charset="0"/>
              </a:rPr>
              <a:t>xxxx-xxxx-xxxx-5678</a:t>
            </a:r>
          </a:p>
          <a:p>
            <a:pPr eaLnBrk="0" hangingPunct="0">
              <a:spcBef>
                <a:spcPts val="0"/>
              </a:spcBef>
              <a:defRPr/>
            </a:pPr>
            <a:endParaRPr lang="en-US" sz="1800" dirty="0">
              <a:solidFill>
                <a:schemeClr val="tx1"/>
              </a:solidFill>
              <a:latin typeface="+mn-lt"/>
              <a:ea typeface="MS PGothic" pitchFamily="34" charset="-128"/>
              <a:cs typeface="Times New Roman" pitchFamily="18" charset="0"/>
            </a:endParaRPr>
          </a:p>
          <a:p>
            <a:pPr eaLnBrk="0" hangingPunct="0">
              <a:spcBef>
                <a:spcPts val="0"/>
              </a:spcBef>
              <a:defRPr/>
            </a:pPr>
            <a:r>
              <a:rPr lang="en-US" sz="1800" dirty="0">
                <a:solidFill>
                  <a:schemeClr val="tx1"/>
                </a:solidFill>
                <a:latin typeface="+mn-lt"/>
                <a:ea typeface="MS PGothic" pitchFamily="34" charset="-128"/>
                <a:cs typeface="Times New Roman" pitchFamily="18" charset="0"/>
              </a:rPr>
              <a:t>The statement(s) are ready for your review by accessing the</a:t>
            </a:r>
          </a:p>
          <a:p>
            <a:pPr eaLnBrk="0" hangingPunct="0">
              <a:spcBef>
                <a:spcPts val="0"/>
              </a:spcBef>
              <a:defRPr/>
            </a:pPr>
            <a:r>
              <a:rPr lang="en-US" sz="1800" dirty="0">
                <a:solidFill>
                  <a:schemeClr val="tx1"/>
                </a:solidFill>
                <a:latin typeface="+mn-lt"/>
                <a:ea typeface="MS PGothic" pitchFamily="34" charset="-128"/>
                <a:cs typeface="Times New Roman" pitchFamily="18" charset="0"/>
              </a:rPr>
              <a:t>Wells Fargo Commercial Card Expense Reporting system</a:t>
            </a:r>
          </a:p>
          <a:p>
            <a:pPr eaLnBrk="0" hangingPunct="0">
              <a:spcBef>
                <a:spcPts val="0"/>
              </a:spcBef>
              <a:defRPr/>
            </a:pPr>
            <a:endParaRPr lang="en-US" sz="1800" dirty="0">
              <a:solidFill>
                <a:schemeClr val="tx1"/>
              </a:solidFill>
              <a:latin typeface="+mn-lt"/>
              <a:ea typeface="MS PGothic" pitchFamily="34" charset="-128"/>
              <a:cs typeface="Times New Roman" pitchFamily="18" charset="0"/>
            </a:endParaRPr>
          </a:p>
          <a:p>
            <a:pPr eaLnBrk="0" hangingPunct="0">
              <a:spcBef>
                <a:spcPts val="0"/>
              </a:spcBef>
              <a:defRPr/>
            </a:pPr>
            <a:r>
              <a:rPr lang="en-US" sz="1800" dirty="0">
                <a:solidFill>
                  <a:schemeClr val="tx1"/>
                </a:solidFill>
                <a:latin typeface="+mn-lt"/>
                <a:ea typeface="MS PGothic" pitchFamily="34" charset="-128"/>
                <a:cs typeface="Times New Roman" pitchFamily="18" charset="0"/>
              </a:rPr>
              <a:t>Please complete your review in a timely manner.</a:t>
            </a:r>
          </a:p>
          <a:p>
            <a:pPr eaLnBrk="0" hangingPunct="0">
              <a:spcBef>
                <a:spcPts val="0"/>
              </a:spcBef>
              <a:defRPr/>
            </a:pPr>
            <a:r>
              <a:rPr lang="en-US" sz="1800" dirty="0">
                <a:solidFill>
                  <a:schemeClr val="tx1"/>
                </a:solidFill>
                <a:latin typeface="+mn-lt"/>
                <a:ea typeface="MS PGothic" pitchFamily="34" charset="-128"/>
                <a:cs typeface="Times New Roman" pitchFamily="18" charset="0"/>
              </a:rPr>
              <a:t>This is an automated email. Please do not reply to this message.</a:t>
            </a:r>
          </a:p>
        </p:txBody>
      </p:sp>
      <p:sp>
        <p:nvSpPr>
          <p:cNvPr id="18435" name="Title 6"/>
          <p:cNvSpPr>
            <a:spLocks noGrp="1"/>
          </p:cNvSpPr>
          <p:nvPr>
            <p:ph type="title"/>
          </p:nvPr>
        </p:nvSpPr>
        <p:spPr/>
        <p:txBody>
          <a:bodyPr/>
          <a:lstStyle/>
          <a:p>
            <a:pPr eaLnBrk="1" hangingPunct="1"/>
            <a:r>
              <a:rPr lang="en-US" smtClean="0"/>
              <a:t>E-Mail notification</a:t>
            </a:r>
          </a:p>
        </p:txBody>
      </p:sp>
      <p:sp>
        <p:nvSpPr>
          <p:cNvPr id="18436" name="Slide Number Placeholder 3"/>
          <p:cNvSpPr>
            <a:spLocks noGrp="1"/>
          </p:cNvSpPr>
          <p:nvPr>
            <p:ph type="sldNum" sz="quarter" idx="10"/>
          </p:nvPr>
        </p:nvSpPr>
        <p:spPr>
          <a:noFill/>
        </p:spPr>
        <p:txBody>
          <a:bodyPr/>
          <a:lstStyle/>
          <a:p>
            <a:fld id="{DE729AD7-F9C0-4C48-B7C6-E55950208FCE}" type="slidenum">
              <a:rPr lang="en-US" smtClean="0">
                <a:ea typeface="ＭＳ Ｐゴシック"/>
                <a:cs typeface="ＭＳ Ｐゴシック"/>
              </a:rPr>
              <a:pPr/>
              <a:t>7</a:t>
            </a:fld>
            <a:endParaRPr lang="en-US" smtClean="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Logging in</a:t>
            </a:r>
          </a:p>
        </p:txBody>
      </p:sp>
      <p:sp>
        <p:nvSpPr>
          <p:cNvPr id="19459" name="Slide Number Placeholder 5"/>
          <p:cNvSpPr>
            <a:spLocks noGrp="1"/>
          </p:cNvSpPr>
          <p:nvPr>
            <p:ph type="sldNum" sz="quarter" idx="10"/>
          </p:nvPr>
        </p:nvSpPr>
        <p:spPr>
          <a:noFill/>
        </p:spPr>
        <p:txBody>
          <a:bodyPr/>
          <a:lstStyle/>
          <a:p>
            <a:fld id="{19374906-5DB5-4CFA-9AC0-44825FF35BA7}" type="slidenum">
              <a:rPr lang="en-US" smtClean="0">
                <a:ea typeface="ＭＳ Ｐゴシック"/>
                <a:cs typeface="ＭＳ Ｐゴシック"/>
              </a:rPr>
              <a:pPr/>
              <a:t>8</a:t>
            </a:fld>
            <a:endParaRPr lang="en-US" smtClean="0">
              <a:ea typeface="ＭＳ Ｐゴシック"/>
              <a:cs typeface="ＭＳ Ｐゴシック"/>
            </a:endParaRPr>
          </a:p>
        </p:txBody>
      </p:sp>
      <p:sp>
        <p:nvSpPr>
          <p:cNvPr id="19460" name="Text Box 3"/>
          <p:cNvSpPr txBox="1">
            <a:spLocks noChangeArrowheads="1"/>
          </p:cNvSpPr>
          <p:nvPr/>
        </p:nvSpPr>
        <p:spPr bwMode="auto">
          <a:xfrm>
            <a:off x="152400" y="6248400"/>
            <a:ext cx="8534400" cy="369888"/>
          </a:xfrm>
          <a:prstGeom prst="rect">
            <a:avLst/>
          </a:prstGeom>
          <a:noFill/>
          <a:ln w="9525" algn="ctr">
            <a:noFill/>
            <a:miter lim="800000"/>
            <a:headEnd/>
            <a:tailEnd/>
          </a:ln>
        </p:spPr>
        <p:txBody>
          <a:bodyPr>
            <a:spAutoFit/>
          </a:bodyPr>
          <a:lstStyle/>
          <a:p>
            <a:pPr algn="ctr" eaLnBrk="0" hangingPunct="0">
              <a:defRPr/>
            </a:pPr>
            <a:r>
              <a:rPr lang="en-US" sz="1800" dirty="0">
                <a:solidFill>
                  <a:schemeClr val="tx1"/>
                </a:solidFill>
              </a:rPr>
              <a:t>Go to </a:t>
            </a:r>
            <a:r>
              <a:rPr lang="en-US" sz="1800" b="1" dirty="0">
                <a:solidFill>
                  <a:srgbClr val="5A5D62"/>
                </a:solidFill>
                <a:ea typeface="MS PGothic" pitchFamily="34" charset="-128"/>
                <a:cs typeface="+mn-cs"/>
                <a:hlinkClick r:id="rId3"/>
              </a:rPr>
              <a:t>www.wellsfargo.com</a:t>
            </a:r>
            <a:r>
              <a:rPr lang="en-US" sz="1800" b="1" dirty="0">
                <a:solidFill>
                  <a:schemeClr val="tx1"/>
                </a:solidFill>
              </a:rPr>
              <a:t> </a:t>
            </a:r>
            <a:r>
              <a:rPr lang="en-US" sz="1800" dirty="0">
                <a:solidFill>
                  <a:schemeClr val="tx1"/>
                </a:solidFill>
              </a:rPr>
              <a:t>    Click on the “Commercial” tab</a:t>
            </a:r>
          </a:p>
        </p:txBody>
      </p:sp>
      <p:pic>
        <p:nvPicPr>
          <p:cNvPr id="19461" name="Picture 6"/>
          <p:cNvPicPr>
            <a:picLocks noChangeAspect="1" noChangeArrowheads="1"/>
          </p:cNvPicPr>
          <p:nvPr/>
        </p:nvPicPr>
        <p:blipFill>
          <a:blip r:embed="rId4" cstate="print"/>
          <a:srcRect l="10625" t="10400" r="11874" b="20799"/>
          <a:stretch>
            <a:fillRect/>
          </a:stretch>
        </p:blipFill>
        <p:spPr bwMode="auto">
          <a:xfrm>
            <a:off x="533400" y="762000"/>
            <a:ext cx="7696200" cy="5337175"/>
          </a:xfrm>
          <a:prstGeom prst="rect">
            <a:avLst/>
          </a:prstGeom>
          <a:noFill/>
          <a:ln w="9525">
            <a:noFill/>
            <a:miter lim="800000"/>
            <a:headEnd/>
            <a:tailEnd/>
          </a:ln>
        </p:spPr>
      </p:pic>
      <p:cxnSp>
        <p:nvCxnSpPr>
          <p:cNvPr id="19462" name="Straight Arrow Connector 7"/>
          <p:cNvCxnSpPr>
            <a:cxnSpLocks noChangeShapeType="1"/>
          </p:cNvCxnSpPr>
          <p:nvPr/>
        </p:nvCxnSpPr>
        <p:spPr bwMode="auto">
          <a:xfrm rot="16200000" flipV="1">
            <a:off x="2362200" y="3810000"/>
            <a:ext cx="4800600" cy="76200"/>
          </a:xfrm>
          <a:prstGeom prst="straightConnector1">
            <a:avLst/>
          </a:prstGeom>
          <a:noFill/>
          <a:ln w="28575" algn="ctr">
            <a:solidFill>
              <a:srgbClr val="080808"/>
            </a:solidFill>
            <a:round/>
            <a:headEnd/>
            <a:tailEnd type="arrow" w="med" len="med"/>
          </a:ln>
        </p:spPr>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34975" y="187325"/>
            <a:ext cx="8255000" cy="1108075"/>
          </a:xfrm>
        </p:spPr>
        <p:txBody>
          <a:bodyPr/>
          <a:lstStyle/>
          <a:p>
            <a:pPr eaLnBrk="1" hangingPunct="1"/>
            <a:r>
              <a:rPr lang="en-US" smtClean="0"/>
              <a:t>Logging in</a:t>
            </a:r>
          </a:p>
        </p:txBody>
      </p:sp>
      <p:sp>
        <p:nvSpPr>
          <p:cNvPr id="20483" name="Slide Number Placeholder 5"/>
          <p:cNvSpPr>
            <a:spLocks noGrp="1"/>
          </p:cNvSpPr>
          <p:nvPr>
            <p:ph type="sldNum" sz="quarter" idx="10"/>
          </p:nvPr>
        </p:nvSpPr>
        <p:spPr>
          <a:noFill/>
        </p:spPr>
        <p:txBody>
          <a:bodyPr/>
          <a:lstStyle/>
          <a:p>
            <a:fld id="{03425093-F553-4CEA-AC19-D137B97732C7}" type="slidenum">
              <a:rPr lang="en-US" smtClean="0">
                <a:ea typeface="ＭＳ Ｐゴシック"/>
                <a:cs typeface="ＭＳ Ｐゴシック"/>
              </a:rPr>
              <a:pPr/>
              <a:t>9</a:t>
            </a:fld>
            <a:endParaRPr lang="en-US" smtClean="0">
              <a:ea typeface="ＭＳ Ｐゴシック"/>
              <a:cs typeface="ＭＳ Ｐゴシック"/>
            </a:endParaRPr>
          </a:p>
        </p:txBody>
      </p:sp>
      <p:sp>
        <p:nvSpPr>
          <p:cNvPr id="20484" name="Text Box 4"/>
          <p:cNvSpPr txBox="1">
            <a:spLocks noChangeArrowheads="1"/>
          </p:cNvSpPr>
          <p:nvPr/>
        </p:nvSpPr>
        <p:spPr bwMode="auto">
          <a:xfrm>
            <a:off x="457200" y="6324600"/>
            <a:ext cx="8534400" cy="366713"/>
          </a:xfrm>
          <a:prstGeom prst="rect">
            <a:avLst/>
          </a:prstGeom>
          <a:noFill/>
          <a:ln w="9525" algn="ctr">
            <a:noFill/>
            <a:miter lim="800000"/>
            <a:headEnd/>
            <a:tailEnd/>
          </a:ln>
        </p:spPr>
        <p:txBody>
          <a:bodyPr>
            <a:spAutoFit/>
          </a:bodyPr>
          <a:lstStyle/>
          <a:p>
            <a:pPr eaLnBrk="0" hangingPunct="0"/>
            <a:r>
              <a:rPr lang="en-US" sz="1800">
                <a:solidFill>
                  <a:schemeClr val="tx1"/>
                </a:solidFill>
              </a:rPr>
              <a:t>Click on “Sign On”</a:t>
            </a:r>
          </a:p>
        </p:txBody>
      </p:sp>
      <p:pic>
        <p:nvPicPr>
          <p:cNvPr id="20485" name="Picture 8"/>
          <p:cNvPicPr>
            <a:picLocks noChangeAspect="1" noChangeArrowheads="1"/>
          </p:cNvPicPr>
          <p:nvPr/>
        </p:nvPicPr>
        <p:blipFill>
          <a:blip r:embed="rId3" cstate="print"/>
          <a:srcRect/>
          <a:stretch>
            <a:fillRect/>
          </a:stretch>
        </p:blipFill>
        <p:spPr bwMode="auto">
          <a:xfrm>
            <a:off x="457200" y="838200"/>
            <a:ext cx="8305800" cy="5408613"/>
          </a:xfrm>
          <a:prstGeom prst="rect">
            <a:avLst/>
          </a:prstGeom>
          <a:noFill/>
          <a:ln w="9525">
            <a:noFill/>
            <a:miter lim="800000"/>
            <a:headEnd/>
            <a:tailEnd/>
          </a:ln>
        </p:spPr>
      </p:pic>
      <p:cxnSp>
        <p:nvCxnSpPr>
          <p:cNvPr id="20486" name="Straight Arrow Connector 9"/>
          <p:cNvCxnSpPr>
            <a:cxnSpLocks noChangeShapeType="1"/>
          </p:cNvCxnSpPr>
          <p:nvPr/>
        </p:nvCxnSpPr>
        <p:spPr bwMode="auto">
          <a:xfrm flipV="1">
            <a:off x="914400" y="2362200"/>
            <a:ext cx="0" cy="4038600"/>
          </a:xfrm>
          <a:prstGeom prst="straightConnector1">
            <a:avLst/>
          </a:prstGeom>
          <a:noFill/>
          <a:ln w="19050" algn="ctr">
            <a:solidFill>
              <a:schemeClr val="tx1"/>
            </a:solidFill>
            <a:round/>
            <a:headEnd/>
            <a:tailEnd type="arrow" w="med" len="med"/>
          </a:ln>
        </p:spPr>
      </p:cxn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WFB_Template">
  <a:themeElements>
    <a:clrScheme name="">
      <a:dk1>
        <a:srgbClr val="000000"/>
      </a:dk1>
      <a:lt1>
        <a:srgbClr val="FFFFFF"/>
      </a:lt1>
      <a:dk2>
        <a:srgbClr val="D4002F"/>
      </a:dk2>
      <a:lt2>
        <a:srgbClr val="8E9091"/>
      </a:lt2>
      <a:accent1>
        <a:srgbClr val="688FCF"/>
      </a:accent1>
      <a:accent2>
        <a:srgbClr val="F25316"/>
      </a:accent2>
      <a:accent3>
        <a:srgbClr val="FFFFFF"/>
      </a:accent3>
      <a:accent4>
        <a:srgbClr val="000000"/>
      </a:accent4>
      <a:accent5>
        <a:srgbClr val="B9C6E4"/>
      </a:accent5>
      <a:accent6>
        <a:srgbClr val="DB4A13"/>
      </a:accent6>
      <a:hlink>
        <a:srgbClr val="739600"/>
      </a:hlink>
      <a:folHlink>
        <a:srgbClr val="F28B13"/>
      </a:folHlink>
    </a:clrScheme>
    <a:fontScheme name="WFB_Template">
      <a:majorFont>
        <a:latin typeface="Georgia"/>
        <a:ea typeface="MS PGothic"/>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rgbClr val="626366"/>
            </a:solidFill>
            <a:effectLst/>
            <a:latin typeface="Verdana" pitchFamily="34" charset="0"/>
            <a:ea typeface="MS PGothic" pitchFamily="34" charset="-128"/>
          </a:defRPr>
        </a:defPPr>
      </a:lstStyle>
    </a:lnDef>
  </a:objectDefaults>
  <a:extraClrSchemeLst>
    <a:extraClrScheme>
      <a:clrScheme name="WFB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FB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FB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FB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FB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FB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FB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FB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FB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FB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FB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FB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FB_Template 13">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704610"/>
        </a:folHlink>
      </a:clrScheme>
      <a:clrMap bg1="lt1" tx1="dk1" bg2="lt2" tx2="dk2" accent1="accent1" accent2="accent2" accent3="accent3" accent4="accent4" accent5="accent5" accent6="accent6" hlink="hlink" folHlink="folHlink"/>
    </a:extraClrScheme>
    <a:extraClrScheme>
      <a:clrScheme name="WFB_Template 14">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F28B13"/>
        </a:folHlink>
      </a:clrScheme>
      <a:clrMap bg1="lt1" tx1="dk1" bg2="lt2" tx2="dk2" accent1="accent1" accent2="accent2" accent3="accent3" accent4="accent4" accent5="accent5" accent6="accent6" hlink="hlink" folHlink="folHlink"/>
    </a:extraClrScheme>
    <a:extraClrScheme>
      <a:clrScheme name="WFB_Template 15">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A99070"/>
        </a:folHlink>
      </a:clrScheme>
      <a:clrMap bg1="lt1" tx1="dk1" bg2="lt2" tx2="dk2" accent1="accent1" accent2="accent2" accent3="accent3" accent4="accent4" accent5="accent5" accent6="accent6" hlink="hlink" folHlink="folHlink"/>
    </a:extraClrScheme>
    <a:extraClrScheme>
      <a:clrScheme name="WFB_Template 16">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8D6B4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68F492003F85644A9A91A2DDFBB624A" ma:contentTypeVersion="0" ma:contentTypeDescription="Create a new document." ma:contentTypeScope="" ma:versionID="7678ece2b83696007861834864b689d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7F2FBB-6209-4D4D-9B05-EBF6020CFBE5}">
  <ds:schemaRefs>
    <ds:schemaRef ds:uri="http://purl.org/dc/dcmitype/"/>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E216395-9A01-41E2-ABDA-6256ED041C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870421E-8B87-4DE4-B583-4CDB8F91DC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WFB_corp_Final_1</Template>
  <TotalTime>8674</TotalTime>
  <Words>2004</Words>
  <Application>Microsoft Office PowerPoint</Application>
  <PresentationFormat>On-screen Show (4:3)</PresentationFormat>
  <Paragraphs>337</Paragraphs>
  <Slides>50</Slides>
  <Notes>8</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WFB_Template</vt:lpstr>
      <vt:lpstr>Commercial Card  Expense Reporting (CCER) Brandeis University</vt:lpstr>
      <vt:lpstr>Commercial Card Expense Reporting (CCER)</vt:lpstr>
      <vt:lpstr>Reconciliation cycle</vt:lpstr>
      <vt:lpstr>E-Mail notification</vt:lpstr>
      <vt:lpstr>Reconciliation cycle</vt:lpstr>
      <vt:lpstr>E-Mail notification</vt:lpstr>
      <vt:lpstr>E-Mail notification</vt:lpstr>
      <vt:lpstr>Logging in</vt:lpstr>
      <vt:lpstr>Logging in</vt:lpstr>
      <vt:lpstr>Commercial Electronic Office sign on</vt:lpstr>
      <vt:lpstr>Your first sign-on</vt:lpstr>
      <vt:lpstr>Change password</vt:lpstr>
      <vt:lpstr>Change password</vt:lpstr>
      <vt:lpstr>Answer two secret questions</vt:lpstr>
      <vt:lpstr>Next steps</vt:lpstr>
      <vt:lpstr>Read and accept the CEO Terms of Use</vt:lpstr>
      <vt:lpstr>PowerPoint Presentation</vt:lpstr>
      <vt:lpstr>PowerPoint Presentation</vt:lpstr>
      <vt:lpstr>CEO Home Page</vt:lpstr>
      <vt:lpstr>Cardholder experience</vt:lpstr>
      <vt:lpstr>PowerPoint Presentation</vt:lpstr>
      <vt:lpstr>PowerPoint Presentation</vt:lpstr>
      <vt:lpstr>PowerPoint Presentation</vt:lpstr>
      <vt:lpstr>PowerPoint Presentation</vt:lpstr>
      <vt:lpstr>PowerPoint Presentation</vt:lpstr>
      <vt:lpstr>Reclassify screen</vt:lpstr>
      <vt:lpstr>Reclassify screen</vt:lpstr>
      <vt:lpstr>Add description screen</vt:lpstr>
      <vt:lpstr>Split and reclassify screen</vt:lpstr>
      <vt:lpstr>Dispute transaction screen</vt:lpstr>
      <vt:lpstr>Complete your review</vt:lpstr>
      <vt:lpstr>Receipt Imaging Cover Sheet</vt:lpstr>
      <vt:lpstr>Viewing images and printing prior cover sheets</vt:lpstr>
      <vt:lpstr>Viewing historical images</vt:lpstr>
      <vt:lpstr>Reports</vt:lpstr>
      <vt:lpstr>PowerPoint Presentation</vt:lpstr>
      <vt:lpstr>Cardholder Responsibility</vt:lpstr>
      <vt:lpstr>Contact information</vt:lpstr>
      <vt:lpstr>CCER access via CEO Mobile</vt:lpstr>
      <vt:lpstr>Approver experience</vt:lpstr>
      <vt:lpstr>PowerPoint Presentation</vt:lpstr>
      <vt:lpstr>Viewing images: statement approval and previous statements pages</vt:lpstr>
      <vt:lpstr>PowerPoint Presentation</vt:lpstr>
      <vt:lpstr>View reclassifications</vt:lpstr>
      <vt:lpstr>Statement approval</vt:lpstr>
      <vt:lpstr>PowerPoint Presentation</vt:lpstr>
      <vt:lpstr>Manage receipts:  Review receipts/view historical images tabs</vt:lpstr>
      <vt:lpstr>PowerPoint Presentation</vt:lpstr>
      <vt:lpstr>Reports - offline</vt:lpstr>
      <vt:lpstr>Thank you!</vt:lpstr>
    </vt:vector>
  </TitlesOfParts>
  <Company>Wells Fargo &amp; 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Commercial Card Expense Reporting (CCER)</dc:title>
  <dc:creator>Jimmy Hahn</dc:creator>
  <cp:lastModifiedBy>npkiker</cp:lastModifiedBy>
  <cp:revision>314</cp:revision>
  <dcterms:created xsi:type="dcterms:W3CDTF">2009-05-22T18:39:28Z</dcterms:created>
  <dcterms:modified xsi:type="dcterms:W3CDTF">2013-07-22T13:10:28Z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0x010100868F492003F85644A9A91A2DDFBB624A</vt:lpwstr>
  </property>
</Properties>
</file>