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3"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FGigcRH3gcbV8lDGADdbQW6fk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3"/>
    <p:restoredTop sz="94643"/>
  </p:normalViewPr>
  <p:slideViewPr>
    <p:cSldViewPr snapToGrid="0" snapToObjects="1">
      <p:cViewPr varScale="1">
        <p:scale>
          <a:sx n="120" d="100"/>
          <a:sy n="120" d="100"/>
        </p:scale>
        <p:origin x="592" y="176"/>
      </p:cViewPr>
      <p:guideLst/>
    </p:cSldViewPr>
  </p:slideViewPr>
  <p:outlineViewPr>
    <p:cViewPr>
      <p:scale>
        <a:sx n="33" d="100"/>
        <a:sy n="33" d="100"/>
      </p:scale>
      <p:origin x="0" y="-209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76730833f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776730833f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76730833f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776730833f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76730833f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776730833f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76730833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76730833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776730833f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4f740c34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4f740c34b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g84f740c34b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76730833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76730833f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g776730833f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4f740c34b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4f740c34b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84f740c34b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 name="Google Shape;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 name="Google Shape;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7673083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76730833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 name="Google Shape;79;g776730833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7d7456f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7d7456f5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77d7456f5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7d7456f5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7d7456f5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77d7456f52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7456f5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7456f52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77d7456f52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6730833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g776730833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11"/>
        <p:cNvGrpSpPr/>
        <p:nvPr/>
      </p:nvGrpSpPr>
      <p:grpSpPr>
        <a:xfrm>
          <a:off x="0" y="0"/>
          <a:ext cx="0" cy="0"/>
          <a:chOff x="0" y="0"/>
          <a:chExt cx="0" cy="0"/>
        </a:xfrm>
      </p:grpSpPr>
      <p:cxnSp>
        <p:nvCxnSpPr>
          <p:cNvPr id="12" name="Google Shape;12;p18"/>
          <p:cNvCxnSpPr/>
          <p:nvPr/>
        </p:nvCxnSpPr>
        <p:spPr>
          <a:xfrm>
            <a:off x="2438400" y="4191000"/>
            <a:ext cx="7315200" cy="0"/>
          </a:xfrm>
          <a:prstGeom prst="straightConnector1">
            <a:avLst/>
          </a:prstGeom>
          <a:noFill/>
          <a:ln w="9525" cap="flat" cmpd="sng">
            <a:solidFill>
              <a:schemeClr val="lt1"/>
            </a:solidFill>
            <a:prstDash val="solid"/>
            <a:miter lim="800000"/>
            <a:headEnd type="none" w="sm" len="sm"/>
            <a:tailEnd type="none" w="sm" len="sm"/>
          </a:ln>
        </p:spPr>
      </p:cxnSp>
      <p:sp>
        <p:nvSpPr>
          <p:cNvPr id="13" name="Google Shape;13;p18"/>
          <p:cNvSpPr txBox="1">
            <a:spLocks noGrp="1"/>
          </p:cNvSpPr>
          <p:nvPr>
            <p:ph type="title"/>
          </p:nvPr>
        </p:nvSpPr>
        <p:spPr>
          <a:xfrm>
            <a:off x="2438400" y="2057400"/>
            <a:ext cx="7315200" cy="18288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rgbClr val="003777"/>
        </a:solidFill>
        <a:effectLst/>
      </p:bgPr>
    </p:bg>
    <p:spTree>
      <p:nvGrpSpPr>
        <p:cNvPr id="1" name="Shape 16"/>
        <p:cNvGrpSpPr/>
        <p:nvPr/>
      </p:nvGrpSpPr>
      <p:grpSpPr>
        <a:xfrm>
          <a:off x="0" y="0"/>
          <a:ext cx="0" cy="0"/>
          <a:chOff x="0" y="0"/>
          <a:chExt cx="0" cy="0"/>
        </a:xfrm>
      </p:grpSpPr>
      <p:cxnSp>
        <p:nvCxnSpPr>
          <p:cNvPr id="17" name="Google Shape;17;p22"/>
          <p:cNvCxnSpPr/>
          <p:nvPr/>
        </p:nvCxnSpPr>
        <p:spPr>
          <a:xfrm>
            <a:off x="2438400" y="4191000"/>
            <a:ext cx="7315200" cy="0"/>
          </a:xfrm>
          <a:prstGeom prst="straightConnector1">
            <a:avLst/>
          </a:prstGeom>
          <a:noFill/>
          <a:ln w="9525" cap="flat" cmpd="sng">
            <a:solidFill>
              <a:schemeClr val="lt1"/>
            </a:solidFill>
            <a:prstDash val="solid"/>
            <a:miter lim="800000"/>
            <a:headEnd type="none" w="sm" len="sm"/>
            <a:tailEnd type="none" w="sm" len="sm"/>
          </a:ln>
        </p:spPr>
      </p:cxnSp>
      <p:sp>
        <p:nvSpPr>
          <p:cNvPr id="18" name="Google Shape;18;p22"/>
          <p:cNvSpPr txBox="1">
            <a:spLocks noGrp="1"/>
          </p:cNvSpPr>
          <p:nvPr>
            <p:ph type="title"/>
          </p:nvPr>
        </p:nvSpPr>
        <p:spPr>
          <a:xfrm>
            <a:off x="2438400" y="2057400"/>
            <a:ext cx="7315200" cy="18288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2"/>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22"/>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21"/>
        <p:cNvGrpSpPr/>
        <p:nvPr/>
      </p:nvGrpSpPr>
      <p:grpSpPr>
        <a:xfrm>
          <a:off x="0" y="0"/>
          <a:ext cx="0" cy="0"/>
          <a:chOff x="0" y="0"/>
          <a:chExt cx="0" cy="0"/>
        </a:xfrm>
      </p:grpSpPr>
      <p:cxnSp>
        <p:nvCxnSpPr>
          <p:cNvPr id="22" name="Google Shape;22;p23"/>
          <p:cNvCxnSpPr/>
          <p:nvPr/>
        </p:nvCxnSpPr>
        <p:spPr>
          <a:xfrm>
            <a:off x="2438400" y="4191000"/>
            <a:ext cx="7315200" cy="0"/>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23"/>
          <p:cNvSpPr txBox="1">
            <a:spLocks noGrp="1"/>
          </p:cNvSpPr>
          <p:nvPr>
            <p:ph type="title"/>
          </p:nvPr>
        </p:nvSpPr>
        <p:spPr>
          <a:xfrm>
            <a:off x="2438400" y="2057400"/>
            <a:ext cx="7315200" cy="18288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23"/>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3"/>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26"/>
        <p:cNvGrpSpPr/>
        <p:nvPr/>
      </p:nvGrpSpPr>
      <p:grpSpPr>
        <a:xfrm>
          <a:off x="0" y="0"/>
          <a:ext cx="0" cy="0"/>
          <a:chOff x="0" y="0"/>
          <a:chExt cx="0" cy="0"/>
        </a:xfrm>
      </p:grpSpPr>
      <p:cxnSp>
        <p:nvCxnSpPr>
          <p:cNvPr id="27" name="Google Shape;27;p24"/>
          <p:cNvCxnSpPr/>
          <p:nvPr/>
        </p:nvCxnSpPr>
        <p:spPr>
          <a:xfrm>
            <a:off x="2438400" y="4191000"/>
            <a:ext cx="7315200" cy="0"/>
          </a:xfrm>
          <a:prstGeom prst="straightConnector1">
            <a:avLst/>
          </a:prstGeom>
          <a:noFill/>
          <a:ln w="9525" cap="flat" cmpd="sng">
            <a:solidFill>
              <a:schemeClr val="lt1"/>
            </a:solidFill>
            <a:prstDash val="solid"/>
            <a:miter lim="800000"/>
            <a:headEnd type="none" w="sm" len="sm"/>
            <a:tailEnd type="none" w="sm" len="sm"/>
          </a:ln>
        </p:spPr>
      </p:cxnSp>
      <p:sp>
        <p:nvSpPr>
          <p:cNvPr id="28" name="Google Shape;28;p24"/>
          <p:cNvSpPr txBox="1">
            <a:spLocks noGrp="1"/>
          </p:cNvSpPr>
          <p:nvPr>
            <p:ph type="title"/>
          </p:nvPr>
        </p:nvSpPr>
        <p:spPr>
          <a:xfrm>
            <a:off x="2438400" y="2057400"/>
            <a:ext cx="7315200" cy="18288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4"/>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_1 line" userDrawn="1">
  <p:cSld name="Title Slide_1 line">
    <p:spTree>
      <p:nvGrpSpPr>
        <p:cNvPr id="1" name="Shape 35"/>
        <p:cNvGrpSpPr/>
        <p:nvPr/>
      </p:nvGrpSpPr>
      <p:grpSpPr>
        <a:xfrm>
          <a:off x="0" y="0"/>
          <a:ext cx="0" cy="0"/>
          <a:chOff x="0" y="0"/>
          <a:chExt cx="0" cy="0"/>
        </a:xfrm>
      </p:grpSpPr>
      <p:cxnSp>
        <p:nvCxnSpPr>
          <p:cNvPr id="36" name="Google Shape;36;p20"/>
          <p:cNvCxnSpPr/>
          <p:nvPr/>
        </p:nvCxnSpPr>
        <p:spPr>
          <a:xfrm>
            <a:off x="1524000" y="2057400"/>
            <a:ext cx="9144000" cy="0"/>
          </a:xfrm>
          <a:prstGeom prst="straightConnector1">
            <a:avLst/>
          </a:prstGeom>
          <a:noFill/>
          <a:ln w="25400" cap="flat" cmpd="sng">
            <a:solidFill>
              <a:srgbClr val="022E6D"/>
            </a:solidFill>
            <a:prstDash val="solid"/>
            <a:miter lim="800000"/>
            <a:headEnd type="none" w="sm" len="sm"/>
            <a:tailEnd type="none" w="sm" len="sm"/>
          </a:ln>
        </p:spPr>
      </p:cxnSp>
      <p:sp>
        <p:nvSpPr>
          <p:cNvPr id="37" name="Google Shape;37;p20"/>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20"/>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1000"/>
              </a:spcBef>
              <a:spcAft>
                <a:spcPts val="0"/>
              </a:spcAft>
              <a:buClr>
                <a:schemeClr val="dk1"/>
              </a:buClr>
              <a:buSzPts val="2400"/>
              <a:buFont typeface="Calibri"/>
              <a:buChar char="•"/>
              <a:defRPr sz="240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0"/>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_1 line" preserve="1">
  <p:cSld name="hidden-title">
    <p:spTree>
      <p:nvGrpSpPr>
        <p:cNvPr id="1" name="Shape 35"/>
        <p:cNvGrpSpPr/>
        <p:nvPr/>
      </p:nvGrpSpPr>
      <p:grpSpPr>
        <a:xfrm>
          <a:off x="0" y="0"/>
          <a:ext cx="0" cy="0"/>
          <a:chOff x="0" y="0"/>
          <a:chExt cx="0" cy="0"/>
        </a:xfrm>
      </p:grpSpPr>
      <p:cxnSp>
        <p:nvCxnSpPr>
          <p:cNvPr id="36" name="Google Shape;36;p20"/>
          <p:cNvCxnSpPr/>
          <p:nvPr/>
        </p:nvCxnSpPr>
        <p:spPr>
          <a:xfrm>
            <a:off x="1524000" y="2057400"/>
            <a:ext cx="9144000" cy="0"/>
          </a:xfrm>
          <a:prstGeom prst="straightConnector1">
            <a:avLst/>
          </a:prstGeom>
          <a:noFill/>
          <a:ln w="25400" cap="flat" cmpd="sng">
            <a:solidFill>
              <a:srgbClr val="022E6D"/>
            </a:solidFill>
            <a:prstDash val="solid"/>
            <a:miter lim="800000"/>
            <a:headEnd type="none" w="sm" len="sm"/>
            <a:tailEnd type="none" w="sm" len="sm"/>
          </a:ln>
        </p:spPr>
      </p:cxnSp>
      <p:sp>
        <p:nvSpPr>
          <p:cNvPr id="37" name="Google Shape;37;p20"/>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20"/>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1000"/>
              </a:spcBef>
              <a:spcAft>
                <a:spcPts val="0"/>
              </a:spcAft>
              <a:buClr>
                <a:schemeClr val="dk1"/>
              </a:buClr>
              <a:buSzPts val="2400"/>
              <a:buFont typeface="Calibri"/>
              <a:buChar char="•"/>
              <a:defRPr sz="240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0"/>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Title 1">
            <a:extLst>
              <a:ext uri="{FF2B5EF4-FFF2-40B4-BE49-F238E27FC236}">
                <a16:creationId xmlns:a16="http://schemas.microsoft.com/office/drawing/2014/main" id="{7091E980-6AD9-E640-A4ED-56654EB4E7B9}"/>
              </a:ext>
            </a:extLst>
          </p:cNvPr>
          <p:cNvSpPr>
            <a:spLocks noGrp="1"/>
          </p:cNvSpPr>
          <p:nvPr>
            <p:ph type="title"/>
          </p:nvPr>
        </p:nvSpPr>
        <p:spPr>
          <a:xfrm>
            <a:off x="838200" y="-1615281"/>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494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_1 line">
  <p:cSld name="1_Title Slide_1 line">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1000"/>
              </a:spcBef>
              <a:spcAft>
                <a:spcPts val="0"/>
              </a:spcAft>
              <a:buClr>
                <a:schemeClr val="dk1"/>
              </a:buClr>
              <a:buSzPts val="2400"/>
              <a:buFont typeface="Calibri"/>
              <a:buChar char="•"/>
              <a:defRPr sz="240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2 lines">
  <p:cSld name="Title_2 lines">
    <p:spTree>
      <p:nvGrpSpPr>
        <p:cNvPr id="1" name="Shape 44"/>
        <p:cNvGrpSpPr/>
        <p:nvPr/>
      </p:nvGrpSpPr>
      <p:grpSpPr>
        <a:xfrm>
          <a:off x="0" y="0"/>
          <a:ext cx="0" cy="0"/>
          <a:chOff x="0" y="0"/>
          <a:chExt cx="0" cy="0"/>
        </a:xfrm>
      </p:grpSpPr>
      <p:sp>
        <p:nvSpPr>
          <p:cNvPr id="45" name="Google Shape;45;p25"/>
          <p:cNvSpPr txBox="1">
            <a:spLocks noGrp="1"/>
          </p:cNvSpPr>
          <p:nvPr>
            <p:ph type="body" idx="1"/>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25"/>
          <p:cNvCxnSpPr/>
          <p:nvPr/>
        </p:nvCxnSpPr>
        <p:spPr>
          <a:xfrm>
            <a:off x="1524000" y="2590800"/>
            <a:ext cx="9144000" cy="0"/>
          </a:xfrm>
          <a:prstGeom prst="straightConnector1">
            <a:avLst/>
          </a:prstGeom>
          <a:noFill/>
          <a:ln w="25400" cap="flat" cmpd="sng">
            <a:solidFill>
              <a:srgbClr val="022E6D"/>
            </a:solidFill>
            <a:prstDash val="solid"/>
            <a:miter lim="800000"/>
            <a:headEnd type="none" w="sm" len="sm"/>
            <a:tailEnd type="none" w="sm" len="sm"/>
          </a:ln>
        </p:spPr>
      </p:cxnSp>
      <p:sp>
        <p:nvSpPr>
          <p:cNvPr id="47" name="Google Shape;47;p25"/>
          <p:cNvSpPr txBox="1">
            <a:spLocks noGrp="1"/>
          </p:cNvSpPr>
          <p:nvPr>
            <p:ph type="body" idx="2"/>
          </p:nvPr>
        </p:nvSpPr>
        <p:spPr>
          <a:xfrm>
            <a:off x="1524000" y="1371600"/>
            <a:ext cx="9144000" cy="1143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5"/>
          <p:cNvSpPr txBox="1">
            <a:spLocks noGrp="1"/>
          </p:cNvSpPr>
          <p:nvPr>
            <p:ph type="body" idx="3"/>
          </p:nvPr>
        </p:nvSpPr>
        <p:spPr>
          <a:xfrm>
            <a:off x="1524000" y="2819400"/>
            <a:ext cx="9144000" cy="358140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_2 lines">
  <p:cSld name="1_Title_2 lines">
    <p:spTree>
      <p:nvGrpSpPr>
        <p:cNvPr id="1" name="Shape 49"/>
        <p:cNvGrpSpPr/>
        <p:nvPr/>
      </p:nvGrpSpPr>
      <p:grpSpPr>
        <a:xfrm>
          <a:off x="0" y="0"/>
          <a:ext cx="0" cy="0"/>
          <a:chOff x="0" y="0"/>
          <a:chExt cx="0" cy="0"/>
        </a:xfrm>
      </p:grpSpPr>
      <p:sp>
        <p:nvSpPr>
          <p:cNvPr id="50" name="Google Shape;50;p26"/>
          <p:cNvSpPr txBox="1">
            <a:spLocks noGrp="1"/>
          </p:cNvSpPr>
          <p:nvPr>
            <p:ph type="body" idx="1"/>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26"/>
          <p:cNvSpPr txBox="1">
            <a:spLocks noGrp="1"/>
          </p:cNvSpPr>
          <p:nvPr>
            <p:ph type="body" idx="2"/>
          </p:nvPr>
        </p:nvSpPr>
        <p:spPr>
          <a:xfrm>
            <a:off x="1524000" y="1371600"/>
            <a:ext cx="9144000" cy="1143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26"/>
          <p:cNvSpPr txBox="1">
            <a:spLocks noGrp="1"/>
          </p:cNvSpPr>
          <p:nvPr>
            <p:ph type="body" idx="3"/>
          </p:nvPr>
        </p:nvSpPr>
        <p:spPr>
          <a:xfrm>
            <a:off x="1524000" y="2667000"/>
            <a:ext cx="9144000" cy="358140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7">
            <a:alphaModFix/>
          </a:blip>
          <a:srcRect/>
          <a:stretch/>
        </p:blipFill>
        <p:spPr>
          <a:xfrm>
            <a:off x="457200" y="409154"/>
            <a:ext cx="2362200" cy="7338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19"/>
          <p:cNvSpPr/>
          <p:nvPr/>
        </p:nvSpPr>
        <p:spPr>
          <a:xfrm>
            <a:off x="0" y="0"/>
            <a:ext cx="12192000" cy="977462"/>
          </a:xfrm>
          <a:prstGeom prst="rect">
            <a:avLst/>
          </a:prstGeom>
          <a:solidFill>
            <a:srgbClr val="003777"/>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 name="Google Shape;33;p19"/>
          <p:cNvPicPr preferRelativeResize="0"/>
          <p:nvPr/>
        </p:nvPicPr>
        <p:blipFill rotWithShape="1">
          <a:blip r:embed="rId7">
            <a:alphaModFix/>
          </a:blip>
          <a:srcRect/>
          <a:stretch/>
        </p:blipFill>
        <p:spPr>
          <a:xfrm>
            <a:off x="228600" y="228600"/>
            <a:ext cx="2057400" cy="603504"/>
          </a:xfrm>
          <a:prstGeom prst="rect">
            <a:avLst/>
          </a:prstGeom>
          <a:noFill/>
          <a:ln>
            <a:noFill/>
          </a:ln>
        </p:spPr>
      </p:pic>
      <p:sp>
        <p:nvSpPr>
          <p:cNvPr id="34" name="Google Shape;34;p19"/>
          <p:cNvSpPr txBox="1"/>
          <p:nvPr/>
        </p:nvSpPr>
        <p:spPr>
          <a:xfrm>
            <a:off x="10134600" y="6553200"/>
            <a:ext cx="1823888" cy="152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dk2"/>
                </a:solidFill>
                <a:latin typeface="Arial"/>
                <a:ea typeface="Arial"/>
                <a:cs typeface="Arial"/>
                <a:sym typeface="Arial"/>
              </a:rPr>
              <a:t>‹#›</a:t>
            </a:fld>
            <a:endParaRPr sz="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64">
          <p15:clr>
            <a:srgbClr val="F26B43"/>
          </p15:clr>
        </p15:guide>
        <p15:guide id="2" pos="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brandeis.onthehub.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knowbe4.com/homecour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randeis.edu/its/services/information-security/understanding.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phishingquiz.withgoogle.com/" TargetMode="External"/><Relationship Id="rId5" Type="http://schemas.openxmlformats.org/officeDocument/2006/relationships/hyperlink" Target="http://www.knowbe4.com/homecourse" TargetMode="External"/><Relationship Id="rId4" Type="http://schemas.openxmlformats.org/officeDocument/2006/relationships/hyperlink" Target="https://www.brandeis.edu/its/services/communication/zoombombing.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security@brandeis.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phishing@brandei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help@brandeis.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phishing@brandeis.edu"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2438400" y="2351850"/>
            <a:ext cx="7315200" cy="153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Arial"/>
              <a:buNone/>
            </a:pPr>
            <a:r>
              <a:rPr lang="en-US" dirty="0"/>
              <a:t>INFORMATION SECURITY AWARENESS WORKSHOP</a:t>
            </a:r>
            <a:endParaRPr dirty="0"/>
          </a:p>
        </p:txBody>
      </p:sp>
      <p:sp>
        <p:nvSpPr>
          <p:cNvPr id="58" name="Google Shape;58;p1"/>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2200"/>
              <a:buFont typeface="Arial"/>
              <a:buNone/>
            </a:pPr>
            <a:r>
              <a:rPr lang="en-US"/>
              <a:t>Information Technology Services</a:t>
            </a:r>
            <a:endParaRPr/>
          </a:p>
        </p:txBody>
      </p:sp>
      <p:sp>
        <p:nvSpPr>
          <p:cNvPr id="59" name="Google Shape;59;p1"/>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1400"/>
              <a:buFont typeface="Arial"/>
              <a:buNone/>
            </a:pPr>
            <a:r>
              <a:rPr lang="en-US" dirty="0"/>
              <a:t>May 14, 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4" name="Title 3">
            <a:extLst>
              <a:ext uri="{FF2B5EF4-FFF2-40B4-BE49-F238E27FC236}">
                <a16:creationId xmlns:a16="http://schemas.microsoft.com/office/drawing/2014/main" id="{2A617310-8607-B643-983D-A1A6515B5AFC}"/>
              </a:ext>
            </a:extLst>
          </p:cNvPr>
          <p:cNvSpPr>
            <a:spLocks noGrp="1"/>
          </p:cNvSpPr>
          <p:nvPr>
            <p:ph type="title"/>
          </p:nvPr>
        </p:nvSpPr>
        <p:spPr/>
        <p:txBody>
          <a:bodyPr/>
          <a:lstStyle/>
          <a:p>
            <a:r>
              <a:rPr lang="en-US" dirty="0">
                <a:solidFill>
                  <a:schemeClr val="tx2"/>
                </a:solidFill>
              </a:rPr>
              <a:t>Phishing</a:t>
            </a:r>
            <a:r>
              <a:rPr lang="en-US" baseline="0" dirty="0">
                <a:solidFill>
                  <a:schemeClr val="tx2"/>
                </a:solidFill>
              </a:rPr>
              <a:t> Example 1</a:t>
            </a:r>
            <a:endParaRPr lang="en-US" dirty="0">
              <a:solidFill>
                <a:schemeClr val="tx2"/>
              </a:solidFill>
            </a:endParaRPr>
          </a:p>
        </p:txBody>
      </p:sp>
      <p:sp>
        <p:nvSpPr>
          <p:cNvPr id="130" name="Google Shape;130;p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3777"/>
              </a:buClr>
              <a:buSzPts val="800"/>
              <a:buFont typeface="Arial"/>
              <a:buNone/>
            </a:pPr>
            <a:r>
              <a:rPr lang="en-US"/>
              <a:t>INFORMATION TECHNOLOGY SERVICES | SECURITY</a:t>
            </a:r>
            <a:endParaRPr/>
          </a:p>
          <a:p>
            <a:pPr marL="0" lvl="0" indent="0" algn="l" rtl="0">
              <a:lnSpc>
                <a:spcPct val="90000"/>
              </a:lnSpc>
              <a:spcBef>
                <a:spcPts val="0"/>
              </a:spcBef>
              <a:spcAft>
                <a:spcPts val="0"/>
              </a:spcAft>
              <a:buClr>
                <a:srgbClr val="003777"/>
              </a:buClr>
              <a:buSzPts val="800"/>
              <a:buFont typeface="Arial"/>
              <a:buNone/>
            </a:pPr>
            <a:endParaRPr/>
          </a:p>
        </p:txBody>
      </p:sp>
      <p:grpSp>
        <p:nvGrpSpPr>
          <p:cNvPr id="3" name="Group 2" descr="Phishing example message with social engineering cues including: &#10;Subject line of 'Urgent Request' which creates a sense of urgency. Email address of &quot;CEO@brandeis.edu&quot; where email address is an acceptable domain, but the address could be spoofed. Link in the email to a &quot;google doc&quot;  but where does it go; recommend checking link before clicking. Last, is the signature odd.">
            <a:extLst>
              <a:ext uri="{FF2B5EF4-FFF2-40B4-BE49-F238E27FC236}">
                <a16:creationId xmlns:a16="http://schemas.microsoft.com/office/drawing/2014/main" id="{2FD1876C-4B2E-8643-8AD3-A85865FA1D5C}"/>
              </a:ext>
            </a:extLst>
          </p:cNvPr>
          <p:cNvGrpSpPr/>
          <p:nvPr/>
        </p:nvGrpSpPr>
        <p:grpSpPr>
          <a:xfrm>
            <a:off x="1524000" y="1557417"/>
            <a:ext cx="9685025" cy="4924949"/>
            <a:chOff x="1456625" y="1399450"/>
            <a:chExt cx="9685025" cy="4924949"/>
          </a:xfrm>
        </p:grpSpPr>
        <p:cxnSp>
          <p:nvCxnSpPr>
            <p:cNvPr id="132" name="Google Shape;132;p8"/>
            <p:cNvCxnSpPr/>
            <p:nvPr/>
          </p:nvCxnSpPr>
          <p:spPr>
            <a:xfrm>
              <a:off x="2747825" y="3094175"/>
              <a:ext cx="1143000" cy="0"/>
            </a:xfrm>
            <a:prstGeom prst="straightConnector1">
              <a:avLst/>
            </a:prstGeom>
            <a:noFill/>
            <a:ln w="9525" cap="flat" cmpd="sng">
              <a:solidFill>
                <a:schemeClr val="dk2"/>
              </a:solidFill>
              <a:prstDash val="solid"/>
              <a:round/>
              <a:headEnd type="none" w="med" len="med"/>
              <a:tailEnd type="none" w="med" len="med"/>
            </a:ln>
          </p:spPr>
        </p:cxnSp>
        <p:grpSp>
          <p:nvGrpSpPr>
            <p:cNvPr id="2" name="Group 1">
              <a:extLst>
                <a:ext uri="{FF2B5EF4-FFF2-40B4-BE49-F238E27FC236}">
                  <a16:creationId xmlns:a16="http://schemas.microsoft.com/office/drawing/2014/main" id="{B11824A4-2B61-0D45-9093-5DE0A2C83920}"/>
                </a:ext>
              </a:extLst>
            </p:cNvPr>
            <p:cNvGrpSpPr/>
            <p:nvPr/>
          </p:nvGrpSpPr>
          <p:grpSpPr>
            <a:xfrm>
              <a:off x="1456625" y="1399450"/>
              <a:ext cx="9685025" cy="4924949"/>
              <a:chOff x="1456625" y="1399450"/>
              <a:chExt cx="9685025" cy="4924949"/>
            </a:xfrm>
          </p:grpSpPr>
          <p:pic>
            <p:nvPicPr>
              <p:cNvPr id="131" name="Google Shape;131;p8" descr="Subject: Urgent request&#10;From: CEO &lt;CEO@brandeis.edu&gt; &#10;Body:&#10;&#10;Hi Ravi,&#10;Hope you are safe from the outbreak? I have a request for you to handle on my behalf Please review this google doc (link) ASAP. &#10;&#10;Thanks! " title="Fake Email - urgent request"/>
              <p:cNvPicPr preferRelativeResize="0"/>
              <p:nvPr/>
            </p:nvPicPr>
            <p:blipFill>
              <a:blip r:embed="rId3">
                <a:alphaModFix/>
              </a:blip>
              <a:stretch>
                <a:fillRect/>
              </a:stretch>
            </p:blipFill>
            <p:spPr>
              <a:xfrm>
                <a:off x="1456625" y="2040275"/>
                <a:ext cx="9278777" cy="4284124"/>
              </a:xfrm>
              <a:prstGeom prst="rect">
                <a:avLst/>
              </a:prstGeom>
              <a:noFill/>
              <a:ln w="9525" cap="flat" cmpd="sng">
                <a:solidFill>
                  <a:srgbClr val="CCCCCC"/>
                </a:solidFill>
                <a:prstDash val="solid"/>
                <a:round/>
                <a:headEnd type="none" w="sm" len="sm"/>
                <a:tailEnd type="none" w="sm" len="sm"/>
              </a:ln>
              <a:effectLst>
                <a:outerShdw blurRad="57150" dist="19050" dir="5400000" algn="bl" rotWithShape="0">
                  <a:srgbClr val="434343">
                    <a:alpha val="50000"/>
                  </a:srgbClr>
                </a:outerShdw>
              </a:effectLst>
            </p:spPr>
          </p:pic>
          <p:sp>
            <p:nvSpPr>
              <p:cNvPr id="133" name="Google Shape;133;p8"/>
              <p:cNvSpPr/>
              <p:nvPr/>
            </p:nvSpPr>
            <p:spPr>
              <a:xfrm rot="401">
                <a:off x="6614850" y="2201200"/>
                <a:ext cx="2574600" cy="72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Email address in domain, but address could be spoofed</a:t>
                </a:r>
                <a:endParaRPr dirty="0"/>
              </a:p>
            </p:txBody>
          </p:sp>
          <p:cxnSp>
            <p:nvCxnSpPr>
              <p:cNvPr id="134" name="Google Shape;134;p8"/>
              <p:cNvCxnSpPr>
                <a:stCxn id="133" idx="1"/>
              </p:cNvCxnSpPr>
              <p:nvPr/>
            </p:nvCxnSpPr>
            <p:spPr>
              <a:xfrm flipH="1">
                <a:off x="3334350" y="2564650"/>
                <a:ext cx="3280500" cy="424500"/>
              </a:xfrm>
              <a:prstGeom prst="straightConnector1">
                <a:avLst/>
              </a:prstGeom>
              <a:noFill/>
              <a:ln w="19050" cap="flat" cmpd="sng">
                <a:solidFill>
                  <a:schemeClr val="dk2"/>
                </a:solidFill>
                <a:prstDash val="solid"/>
                <a:round/>
                <a:headEnd type="none" w="med" len="med"/>
                <a:tailEnd type="triangle" w="med" len="med"/>
              </a:ln>
            </p:spPr>
          </p:cxnSp>
          <p:cxnSp>
            <p:nvCxnSpPr>
              <p:cNvPr id="135" name="Google Shape;135;p8"/>
              <p:cNvCxnSpPr>
                <a:stCxn id="136" idx="1"/>
              </p:cNvCxnSpPr>
              <p:nvPr/>
            </p:nvCxnSpPr>
            <p:spPr>
              <a:xfrm flipH="1">
                <a:off x="3602250" y="1665850"/>
                <a:ext cx="3012600" cy="662100"/>
              </a:xfrm>
              <a:prstGeom prst="straightConnector1">
                <a:avLst/>
              </a:prstGeom>
              <a:noFill/>
              <a:ln w="19050" cap="flat" cmpd="sng">
                <a:solidFill>
                  <a:schemeClr val="dk2"/>
                </a:solidFill>
                <a:prstDash val="solid"/>
                <a:round/>
                <a:headEnd type="none" w="med" len="med"/>
                <a:tailEnd type="triangle" w="med" len="med"/>
              </a:ln>
            </p:spPr>
          </p:cxnSp>
          <p:sp>
            <p:nvSpPr>
              <p:cNvPr id="136" name="Google Shape;136;p8"/>
              <p:cNvSpPr/>
              <p:nvPr/>
            </p:nvSpPr>
            <p:spPr>
              <a:xfrm rot="492">
                <a:off x="6614850" y="1399450"/>
                <a:ext cx="2097600" cy="53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Subject to create sense of urgency</a:t>
                </a:r>
                <a:endParaRPr dirty="0"/>
              </a:p>
            </p:txBody>
          </p:sp>
          <p:cxnSp>
            <p:nvCxnSpPr>
              <p:cNvPr id="137" name="Google Shape;137;p8"/>
              <p:cNvCxnSpPr/>
              <p:nvPr/>
            </p:nvCxnSpPr>
            <p:spPr>
              <a:xfrm rot="10800000">
                <a:off x="3105825" y="5098600"/>
                <a:ext cx="1246800" cy="438600"/>
              </a:xfrm>
              <a:prstGeom prst="straightConnector1">
                <a:avLst/>
              </a:prstGeom>
              <a:noFill/>
              <a:ln w="19050" cap="flat" cmpd="sng">
                <a:solidFill>
                  <a:schemeClr val="dk2"/>
                </a:solidFill>
                <a:prstDash val="solid"/>
                <a:round/>
                <a:headEnd type="none" w="med" len="med"/>
                <a:tailEnd type="triangle" w="med" len="med"/>
              </a:ln>
            </p:spPr>
          </p:cxnSp>
          <p:sp>
            <p:nvSpPr>
              <p:cNvPr id="138" name="Google Shape;138;p8"/>
              <p:cNvSpPr/>
              <p:nvPr/>
            </p:nvSpPr>
            <p:spPr>
              <a:xfrm rot="643">
                <a:off x="4291400" y="5305525"/>
                <a:ext cx="1604700" cy="53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Odd signature?</a:t>
                </a:r>
                <a:endParaRPr/>
              </a:p>
            </p:txBody>
          </p:sp>
          <p:cxnSp>
            <p:nvCxnSpPr>
              <p:cNvPr id="139" name="Google Shape;139;p8"/>
              <p:cNvCxnSpPr/>
              <p:nvPr/>
            </p:nvCxnSpPr>
            <p:spPr>
              <a:xfrm rot="10800000" flipH="1">
                <a:off x="9871375" y="4292550"/>
                <a:ext cx="4500" cy="725100"/>
              </a:xfrm>
              <a:prstGeom prst="straightConnector1">
                <a:avLst/>
              </a:prstGeom>
              <a:noFill/>
              <a:ln w="19050" cap="flat" cmpd="sng">
                <a:solidFill>
                  <a:schemeClr val="dk2"/>
                </a:solidFill>
                <a:prstDash val="solid"/>
                <a:round/>
                <a:headEnd type="none" w="med" len="med"/>
                <a:tailEnd type="triangle" w="med" len="med"/>
              </a:ln>
            </p:spPr>
          </p:cxnSp>
          <p:sp>
            <p:nvSpPr>
              <p:cNvPr id="140" name="Google Shape;140;p8"/>
              <p:cNvSpPr/>
              <p:nvPr/>
            </p:nvSpPr>
            <p:spPr>
              <a:xfrm rot="408">
                <a:off x="8612950" y="5017800"/>
                <a:ext cx="2528700" cy="61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Hover over the link, where does it go? </a:t>
                </a:r>
                <a:endParaRPr/>
              </a:p>
            </p:txBody>
          </p:sp>
        </p:grpSp>
      </p:grpSp>
      <p:sp>
        <p:nvSpPr>
          <p:cNvPr id="128" name="Google Shape;128;p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a:t>Phishing Example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a:extLst>
              <a:ext uri="{FF2B5EF4-FFF2-40B4-BE49-F238E27FC236}">
                <a16:creationId xmlns:a16="http://schemas.microsoft.com/office/drawing/2014/main" id="{EF997189-E0BA-1B4C-85E3-A01341F304E8}"/>
              </a:ext>
            </a:extLst>
          </p:cNvPr>
          <p:cNvSpPr>
            <a:spLocks noGrp="1"/>
          </p:cNvSpPr>
          <p:nvPr>
            <p:ph type="title"/>
          </p:nvPr>
        </p:nvSpPr>
        <p:spPr/>
        <p:txBody>
          <a:bodyPr/>
          <a:lstStyle/>
          <a:p>
            <a:r>
              <a:rPr lang="en-US" dirty="0">
                <a:solidFill>
                  <a:schemeClr val="tx2"/>
                </a:solidFill>
              </a:rPr>
              <a:t>Phishing Example 2</a:t>
            </a:r>
          </a:p>
        </p:txBody>
      </p:sp>
      <p:grpSp>
        <p:nvGrpSpPr>
          <p:cNvPr id="6" name="Group 5" descr="Phishing example message with social engineering cues including: &#10;Subject line of 'Coronavirus Stimulus Checks' which is appealing to reel you in. Email address of &quot;noreply@stimulus-funds.com&quot; where all government-related emails will come from a &quot;dot-gov&quot; address. Text within email indicates deadline by which form must be submitted to create a sense of urgency. Link to form within email; check link to see where it will take you.">
            <a:extLst>
              <a:ext uri="{FF2B5EF4-FFF2-40B4-BE49-F238E27FC236}">
                <a16:creationId xmlns:a16="http://schemas.microsoft.com/office/drawing/2014/main" id="{51D89D05-E840-1B47-8A19-C163D4AC7635}"/>
              </a:ext>
            </a:extLst>
          </p:cNvPr>
          <p:cNvGrpSpPr/>
          <p:nvPr/>
        </p:nvGrpSpPr>
        <p:grpSpPr>
          <a:xfrm>
            <a:off x="1524000" y="1905000"/>
            <a:ext cx="10059478" cy="4681050"/>
            <a:chOff x="1457025" y="1719750"/>
            <a:chExt cx="10059478" cy="4681050"/>
          </a:xfrm>
        </p:grpSpPr>
        <p:pic>
          <p:nvPicPr>
            <p:cNvPr id="147" name="Google Shape;147;g776730833f_0_47"/>
            <p:cNvPicPr preferRelativeResize="0"/>
            <p:nvPr/>
          </p:nvPicPr>
          <p:blipFill>
            <a:blip r:embed="rId3">
              <a:alphaModFix/>
            </a:blip>
            <a:stretch>
              <a:fillRect/>
            </a:stretch>
          </p:blipFill>
          <p:spPr>
            <a:xfrm>
              <a:off x="1457025" y="2057400"/>
              <a:ext cx="10059478" cy="4343400"/>
            </a:xfrm>
            <a:prstGeom prst="rect">
              <a:avLst/>
            </a:prstGeom>
            <a:noFill/>
            <a:ln w="9525" cap="flat" cmpd="sng">
              <a:solidFill>
                <a:srgbClr val="CCCCCC"/>
              </a:solidFill>
              <a:prstDash val="solid"/>
              <a:round/>
              <a:headEnd type="none" w="sm" len="sm"/>
              <a:tailEnd type="none" w="sm" len="sm"/>
            </a:ln>
            <a:effectLst>
              <a:outerShdw blurRad="57150" dist="19050" dir="5400000" algn="bl" rotWithShape="0">
                <a:srgbClr val="434343">
                  <a:alpha val="50000"/>
                </a:srgbClr>
              </a:outerShdw>
            </a:effectLst>
          </p:spPr>
        </p:pic>
        <p:cxnSp>
          <p:nvCxnSpPr>
            <p:cNvPr id="148" name="Google Shape;148;g776730833f_0_47"/>
            <p:cNvCxnSpPr/>
            <p:nvPr/>
          </p:nvCxnSpPr>
          <p:spPr>
            <a:xfrm flipH="1">
              <a:off x="3984950" y="1950450"/>
              <a:ext cx="2380200" cy="283200"/>
            </a:xfrm>
            <a:prstGeom prst="straightConnector1">
              <a:avLst/>
            </a:prstGeom>
            <a:noFill/>
            <a:ln w="19050" cap="flat" cmpd="sng">
              <a:solidFill>
                <a:schemeClr val="dk2"/>
              </a:solidFill>
              <a:prstDash val="solid"/>
              <a:round/>
              <a:headEnd type="none" w="med" len="med"/>
              <a:tailEnd type="triangle" w="med" len="med"/>
            </a:ln>
          </p:spPr>
        </p:cxnSp>
        <p:sp>
          <p:nvSpPr>
            <p:cNvPr id="149" name="Google Shape;149;g776730833f_0_47"/>
            <p:cNvSpPr/>
            <p:nvPr/>
          </p:nvSpPr>
          <p:spPr>
            <a:xfrm>
              <a:off x="6365150" y="1719750"/>
              <a:ext cx="2485200" cy="40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Subject to reel you in</a:t>
              </a:r>
              <a:endParaRPr dirty="0"/>
            </a:p>
          </p:txBody>
        </p:sp>
        <p:cxnSp>
          <p:nvCxnSpPr>
            <p:cNvPr id="150" name="Google Shape;150;g776730833f_0_47"/>
            <p:cNvCxnSpPr/>
            <p:nvPr/>
          </p:nvCxnSpPr>
          <p:spPr>
            <a:xfrm flipH="1">
              <a:off x="4172475" y="2590100"/>
              <a:ext cx="2402400" cy="139200"/>
            </a:xfrm>
            <a:prstGeom prst="straightConnector1">
              <a:avLst/>
            </a:prstGeom>
            <a:noFill/>
            <a:ln w="19050" cap="flat" cmpd="sng">
              <a:solidFill>
                <a:schemeClr val="dk2"/>
              </a:solidFill>
              <a:prstDash val="solid"/>
              <a:round/>
              <a:headEnd type="none" w="med" len="med"/>
              <a:tailEnd type="triangle" w="med" len="med"/>
            </a:ln>
          </p:spPr>
        </p:cxnSp>
        <p:sp>
          <p:nvSpPr>
            <p:cNvPr id="151" name="Google Shape;151;g776730833f_0_47"/>
            <p:cNvSpPr/>
            <p:nvPr/>
          </p:nvSpPr>
          <p:spPr>
            <a:xfrm>
              <a:off x="6574875" y="2417450"/>
              <a:ext cx="2485200" cy="40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Government emails will come from a .gov address</a:t>
              </a:r>
              <a:endParaRPr/>
            </a:p>
          </p:txBody>
        </p:sp>
        <p:cxnSp>
          <p:nvCxnSpPr>
            <p:cNvPr id="153" name="Google Shape;153;g776730833f_0_47"/>
            <p:cNvCxnSpPr/>
            <p:nvPr/>
          </p:nvCxnSpPr>
          <p:spPr>
            <a:xfrm rot="10800000">
              <a:off x="6490975" y="5274575"/>
              <a:ext cx="1143000" cy="10500"/>
            </a:xfrm>
            <a:prstGeom prst="straightConnector1">
              <a:avLst/>
            </a:prstGeom>
            <a:noFill/>
            <a:ln w="19050" cap="flat" cmpd="sng">
              <a:solidFill>
                <a:schemeClr val="dk2"/>
              </a:solidFill>
              <a:prstDash val="solid"/>
              <a:round/>
              <a:headEnd type="none" w="med" len="med"/>
              <a:tailEnd type="triangle" w="med" len="med"/>
            </a:ln>
          </p:spPr>
        </p:cxnSp>
        <p:sp>
          <p:nvSpPr>
            <p:cNvPr id="154" name="Google Shape;154;g776730833f_0_47"/>
            <p:cNvSpPr/>
            <p:nvPr/>
          </p:nvSpPr>
          <p:spPr>
            <a:xfrm>
              <a:off x="7633975" y="5075375"/>
              <a:ext cx="2485200" cy="40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Deadline to create sense of urgency</a:t>
              </a:r>
              <a:endParaRPr/>
            </a:p>
          </p:txBody>
        </p:sp>
        <p:cxnSp>
          <p:nvCxnSpPr>
            <p:cNvPr id="155" name="Google Shape;155;g776730833f_0_47"/>
            <p:cNvCxnSpPr/>
            <p:nvPr/>
          </p:nvCxnSpPr>
          <p:spPr>
            <a:xfrm rot="10800000">
              <a:off x="7633975" y="5930300"/>
              <a:ext cx="1143000" cy="10500"/>
            </a:xfrm>
            <a:prstGeom prst="straightConnector1">
              <a:avLst/>
            </a:prstGeom>
            <a:noFill/>
            <a:ln w="19050" cap="flat" cmpd="sng">
              <a:solidFill>
                <a:schemeClr val="dk2"/>
              </a:solidFill>
              <a:prstDash val="solid"/>
              <a:round/>
              <a:headEnd type="none" w="med" len="med"/>
              <a:tailEnd type="triangle" w="med" len="med"/>
            </a:ln>
          </p:spPr>
        </p:cxnSp>
        <p:sp>
          <p:nvSpPr>
            <p:cNvPr id="156" name="Google Shape;156;g776730833f_0_47"/>
            <p:cNvSpPr/>
            <p:nvPr/>
          </p:nvSpPr>
          <p:spPr>
            <a:xfrm>
              <a:off x="8776975" y="5654900"/>
              <a:ext cx="2485200" cy="66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Hover your mouse over the button to see where the link will take you. </a:t>
              </a:r>
              <a:endParaRPr dirty="0"/>
            </a:p>
          </p:txBody>
        </p:sp>
      </p:grpSp>
      <p:sp>
        <p:nvSpPr>
          <p:cNvPr id="145" name="Google Shape;145;g776730833f_0_4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a:t>Phishing Example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Title 1">
            <a:extLst>
              <a:ext uri="{FF2B5EF4-FFF2-40B4-BE49-F238E27FC236}">
                <a16:creationId xmlns:a16="http://schemas.microsoft.com/office/drawing/2014/main" id="{063E3AF2-65A8-7C4F-9D77-ACC09A2C351F}"/>
              </a:ext>
            </a:extLst>
          </p:cNvPr>
          <p:cNvSpPr>
            <a:spLocks noGrp="1"/>
          </p:cNvSpPr>
          <p:nvPr>
            <p:ph type="title"/>
          </p:nvPr>
        </p:nvSpPr>
        <p:spPr/>
        <p:txBody>
          <a:bodyPr/>
          <a:lstStyle/>
          <a:p>
            <a:r>
              <a:rPr lang="en-US" dirty="0">
                <a:solidFill>
                  <a:schemeClr val="tx2"/>
                </a:solidFill>
              </a:rPr>
              <a:t>Phishing</a:t>
            </a:r>
            <a:r>
              <a:rPr lang="en-US" baseline="0" dirty="0">
                <a:solidFill>
                  <a:schemeClr val="tx2"/>
                </a:solidFill>
              </a:rPr>
              <a:t> Example 3</a:t>
            </a:r>
            <a:endParaRPr lang="en-US" dirty="0">
              <a:solidFill>
                <a:schemeClr val="tx2"/>
              </a:solidFill>
            </a:endParaRPr>
          </a:p>
        </p:txBody>
      </p:sp>
      <p:grpSp>
        <p:nvGrpSpPr>
          <p:cNvPr id="4" name="Group 3" descr="Phishing example message with social engineering cues including: &#10;Subject line of &quot;Teladoc Phone Consult Reminder&quot; - do you normally receive these emails at work?&#10;In example message, it indicates phone consults begins in 10 minutes, but do you have an appointment? If you do receive Teleadoc emails at work, and have an appointment, go to the website directly to manage your account, and not through the provided links.">
            <a:extLst>
              <a:ext uri="{FF2B5EF4-FFF2-40B4-BE49-F238E27FC236}">
                <a16:creationId xmlns:a16="http://schemas.microsoft.com/office/drawing/2014/main" id="{E4610E7C-C3C8-E243-A0B1-3A774AE8D4CB}"/>
              </a:ext>
            </a:extLst>
          </p:cNvPr>
          <p:cNvGrpSpPr/>
          <p:nvPr/>
        </p:nvGrpSpPr>
        <p:grpSpPr>
          <a:xfrm>
            <a:off x="1919700" y="2132241"/>
            <a:ext cx="8748300" cy="4441350"/>
            <a:chOff x="1524000" y="1828800"/>
            <a:chExt cx="8748300" cy="4441350"/>
          </a:xfrm>
        </p:grpSpPr>
        <p:pic>
          <p:nvPicPr>
            <p:cNvPr id="163" name="Google Shape;163;g776730833f_0_54"/>
            <p:cNvPicPr preferRelativeResize="0"/>
            <p:nvPr/>
          </p:nvPicPr>
          <p:blipFill>
            <a:blip r:embed="rId3">
              <a:alphaModFix/>
            </a:blip>
            <a:stretch>
              <a:fillRect/>
            </a:stretch>
          </p:blipFill>
          <p:spPr>
            <a:xfrm>
              <a:off x="1524000" y="2215475"/>
              <a:ext cx="5029198" cy="4054675"/>
            </a:xfrm>
            <a:prstGeom prst="rect">
              <a:avLst/>
            </a:prstGeom>
            <a:noFill/>
            <a:ln w="9525" cap="flat" cmpd="sng">
              <a:solidFill>
                <a:srgbClr val="CCCCCC"/>
              </a:solidFill>
              <a:prstDash val="solid"/>
              <a:round/>
              <a:headEnd type="none" w="sm" len="sm"/>
              <a:tailEnd type="none" w="sm" len="sm"/>
            </a:ln>
            <a:effectLst>
              <a:outerShdw blurRad="57150" dist="19050" dir="5400000" algn="bl" rotWithShape="0">
                <a:srgbClr val="434343">
                  <a:alpha val="50000"/>
                </a:srgbClr>
              </a:outerShdw>
            </a:effectLst>
          </p:spPr>
        </p:pic>
        <p:sp>
          <p:nvSpPr>
            <p:cNvPr id="164" name="Google Shape;164;g776730833f_0_54"/>
            <p:cNvSpPr/>
            <p:nvPr/>
          </p:nvSpPr>
          <p:spPr>
            <a:xfrm>
              <a:off x="6990600" y="1828800"/>
              <a:ext cx="2485200" cy="40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Do you normally receive these emails at work? </a:t>
              </a:r>
              <a:endParaRPr/>
            </a:p>
          </p:txBody>
        </p:sp>
        <p:cxnSp>
          <p:nvCxnSpPr>
            <p:cNvPr id="165" name="Google Shape;165;g776730833f_0_54"/>
            <p:cNvCxnSpPr>
              <a:stCxn id="164" idx="1"/>
            </p:cNvCxnSpPr>
            <p:nvPr/>
          </p:nvCxnSpPr>
          <p:spPr>
            <a:xfrm flipH="1">
              <a:off x="3958200" y="2033250"/>
              <a:ext cx="3032400" cy="264000"/>
            </a:xfrm>
            <a:prstGeom prst="straightConnector1">
              <a:avLst/>
            </a:prstGeom>
            <a:noFill/>
            <a:ln w="19050" cap="flat" cmpd="sng">
              <a:solidFill>
                <a:schemeClr val="dk2"/>
              </a:solidFill>
              <a:prstDash val="solid"/>
              <a:round/>
              <a:headEnd type="none" w="med" len="med"/>
              <a:tailEnd type="triangle" w="med" len="med"/>
            </a:ln>
          </p:spPr>
        </p:cxnSp>
        <p:sp>
          <p:nvSpPr>
            <p:cNvPr id="166" name="Google Shape;166;g776730833f_0_54"/>
            <p:cNvSpPr/>
            <p:nvPr/>
          </p:nvSpPr>
          <p:spPr>
            <a:xfrm>
              <a:off x="6990600" y="2718825"/>
              <a:ext cx="2598000" cy="65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Notice the modified domain. “alerts-teladoc.com” is not the same as “teladoc.com”</a:t>
              </a:r>
              <a:endParaRPr/>
            </a:p>
          </p:txBody>
        </p:sp>
        <p:cxnSp>
          <p:nvCxnSpPr>
            <p:cNvPr id="167" name="Google Shape;167;g776730833f_0_54"/>
            <p:cNvCxnSpPr>
              <a:stCxn id="166" idx="1"/>
            </p:cNvCxnSpPr>
            <p:nvPr/>
          </p:nvCxnSpPr>
          <p:spPr>
            <a:xfrm rot="10800000">
              <a:off x="3151200" y="2799375"/>
              <a:ext cx="3839400" cy="249000"/>
            </a:xfrm>
            <a:prstGeom prst="straightConnector1">
              <a:avLst/>
            </a:prstGeom>
            <a:noFill/>
            <a:ln w="19050" cap="flat" cmpd="sng">
              <a:solidFill>
                <a:schemeClr val="dk2"/>
              </a:solidFill>
              <a:prstDash val="solid"/>
              <a:round/>
              <a:headEnd type="none" w="med" len="med"/>
              <a:tailEnd type="triangle" w="med" len="med"/>
            </a:ln>
          </p:spPr>
        </p:cxnSp>
        <p:sp>
          <p:nvSpPr>
            <p:cNvPr id="168" name="Google Shape;168;g776730833f_0_54"/>
            <p:cNvSpPr/>
            <p:nvPr/>
          </p:nvSpPr>
          <p:spPr>
            <a:xfrm>
              <a:off x="6990600" y="4817550"/>
              <a:ext cx="3281700" cy="13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If you do receive Teladoc emails at work, and have an appointment, go to the website directly to manage your account, and not through the provided links. </a:t>
              </a:r>
              <a:endParaRPr/>
            </a:p>
          </p:txBody>
        </p:sp>
        <p:cxnSp>
          <p:nvCxnSpPr>
            <p:cNvPr id="169" name="Google Shape;169;g776730833f_0_54"/>
            <p:cNvCxnSpPr>
              <a:stCxn id="168" idx="1"/>
            </p:cNvCxnSpPr>
            <p:nvPr/>
          </p:nvCxnSpPr>
          <p:spPr>
            <a:xfrm flipH="1">
              <a:off x="3455400" y="5467650"/>
              <a:ext cx="3535200" cy="384300"/>
            </a:xfrm>
            <a:prstGeom prst="straightConnector1">
              <a:avLst/>
            </a:prstGeom>
            <a:noFill/>
            <a:ln w="19050" cap="flat" cmpd="sng">
              <a:solidFill>
                <a:schemeClr val="dk2"/>
              </a:solidFill>
              <a:prstDash val="solid"/>
              <a:round/>
              <a:headEnd type="none" w="med" len="med"/>
              <a:tailEnd type="triangle" w="med" len="med"/>
            </a:ln>
          </p:spPr>
        </p:cxnSp>
        <p:sp>
          <p:nvSpPr>
            <p:cNvPr id="170" name="Google Shape;170;g776730833f_0_54"/>
            <p:cNvSpPr/>
            <p:nvPr/>
          </p:nvSpPr>
          <p:spPr>
            <a:xfrm>
              <a:off x="7491500" y="3859050"/>
              <a:ext cx="2598000" cy="65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Do you have an appointment?</a:t>
              </a:r>
              <a:endParaRPr/>
            </a:p>
          </p:txBody>
        </p:sp>
        <p:cxnSp>
          <p:nvCxnSpPr>
            <p:cNvPr id="171" name="Google Shape;171;g776730833f_0_54"/>
            <p:cNvCxnSpPr/>
            <p:nvPr/>
          </p:nvCxnSpPr>
          <p:spPr>
            <a:xfrm flipH="1">
              <a:off x="4168400" y="4243525"/>
              <a:ext cx="3323100" cy="33600"/>
            </a:xfrm>
            <a:prstGeom prst="straightConnector1">
              <a:avLst/>
            </a:prstGeom>
            <a:noFill/>
            <a:ln w="19050" cap="flat" cmpd="sng">
              <a:solidFill>
                <a:schemeClr val="dk2"/>
              </a:solidFill>
              <a:prstDash val="solid"/>
              <a:round/>
              <a:headEnd type="none" w="med" len="med"/>
              <a:tailEnd type="triangle" w="med" len="med"/>
            </a:ln>
          </p:spPr>
        </p:cxnSp>
      </p:grpSp>
      <p:sp>
        <p:nvSpPr>
          <p:cNvPr id="161" name="Google Shape;161;g776730833f_0_54"/>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a:t>Phishing Example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Title 1">
            <a:extLst>
              <a:ext uri="{FF2B5EF4-FFF2-40B4-BE49-F238E27FC236}">
                <a16:creationId xmlns:a16="http://schemas.microsoft.com/office/drawing/2014/main" id="{D4C241B5-B6E1-1744-92B1-0053FDD591A7}"/>
              </a:ext>
            </a:extLst>
          </p:cNvPr>
          <p:cNvSpPr>
            <a:spLocks noGrp="1"/>
          </p:cNvSpPr>
          <p:nvPr>
            <p:ph type="title"/>
          </p:nvPr>
        </p:nvSpPr>
        <p:spPr/>
        <p:txBody>
          <a:bodyPr/>
          <a:lstStyle/>
          <a:p>
            <a:r>
              <a:rPr lang="en-US" dirty="0">
                <a:solidFill>
                  <a:schemeClr val="tx2"/>
                </a:solidFill>
              </a:rPr>
              <a:t>Securing</a:t>
            </a:r>
            <a:r>
              <a:rPr lang="en-US" baseline="0" dirty="0">
                <a:solidFill>
                  <a:schemeClr val="tx2"/>
                </a:solidFill>
              </a:rPr>
              <a:t> Your Devices</a:t>
            </a:r>
            <a:endParaRPr lang="en-US" dirty="0">
              <a:solidFill>
                <a:schemeClr val="tx2"/>
              </a:solidFill>
            </a:endParaRPr>
          </a:p>
        </p:txBody>
      </p:sp>
      <p:sp>
        <p:nvSpPr>
          <p:cNvPr id="178" name="Google Shape;178;g776730833f_0_14"/>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a:t>INFORMATION TECHNOLOGY SERVICES | SECURITY</a:t>
            </a:r>
            <a:endParaRPr/>
          </a:p>
        </p:txBody>
      </p:sp>
      <p:pic>
        <p:nvPicPr>
          <p:cNvPr id="179" name="Google Shape;179;g776730833f_0_14" descr="Image of scrabble letters spelling out &quot;updates&quot; near earbuds"/>
          <p:cNvPicPr preferRelativeResize="0"/>
          <p:nvPr/>
        </p:nvPicPr>
        <p:blipFill>
          <a:blip r:embed="rId3">
            <a:alphaModFix/>
          </a:blip>
          <a:stretch>
            <a:fillRect/>
          </a:stretch>
        </p:blipFill>
        <p:spPr>
          <a:xfrm>
            <a:off x="7243100" y="2988450"/>
            <a:ext cx="4004801" cy="2252700"/>
          </a:xfrm>
          <a:prstGeom prst="rect">
            <a:avLst/>
          </a:prstGeom>
          <a:noFill/>
          <a:ln>
            <a:noFill/>
          </a:ln>
          <a:effectLst>
            <a:outerShdw blurRad="57150" dist="19050" dir="5400000" algn="bl" rotWithShape="0">
              <a:srgbClr val="999999">
                <a:alpha val="50000"/>
              </a:srgbClr>
            </a:outerShdw>
          </a:effectLst>
        </p:spPr>
      </p:pic>
      <p:sp>
        <p:nvSpPr>
          <p:cNvPr id="177" name="Google Shape;177;g776730833f_0_14"/>
          <p:cNvSpPr txBox="1">
            <a:spLocks noGrp="1"/>
          </p:cNvSpPr>
          <p:nvPr>
            <p:ph type="body" idx="2"/>
          </p:nvPr>
        </p:nvSpPr>
        <p:spPr>
          <a:xfrm>
            <a:off x="1524000" y="2209800"/>
            <a:ext cx="5719100" cy="3810000"/>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SzPts val="2400"/>
              <a:buChar char="•"/>
            </a:pPr>
            <a:r>
              <a:rPr lang="en-US" dirty="0"/>
              <a:t>Install Operating System updates</a:t>
            </a:r>
            <a:endParaRPr dirty="0"/>
          </a:p>
          <a:p>
            <a:pPr marL="914400" lvl="1" indent="-368300" algn="l" rtl="0">
              <a:lnSpc>
                <a:spcPct val="90000"/>
              </a:lnSpc>
              <a:spcBef>
                <a:spcPts val="0"/>
              </a:spcBef>
              <a:spcAft>
                <a:spcPts val="0"/>
              </a:spcAft>
              <a:buSzPts val="2200"/>
              <a:buChar char="•"/>
            </a:pPr>
            <a:r>
              <a:rPr lang="en-US" sz="2200" dirty="0"/>
              <a:t>Desktop/Laptop: Windows, MacOS</a:t>
            </a:r>
            <a:endParaRPr sz="2200" dirty="0"/>
          </a:p>
          <a:p>
            <a:pPr marL="914400" lvl="1" indent="-355600" algn="l" rtl="0">
              <a:lnSpc>
                <a:spcPct val="90000"/>
              </a:lnSpc>
              <a:spcBef>
                <a:spcPts val="0"/>
              </a:spcBef>
              <a:spcAft>
                <a:spcPts val="0"/>
              </a:spcAft>
              <a:buSzPts val="2000"/>
              <a:buChar char="•"/>
            </a:pPr>
            <a:r>
              <a:rPr lang="en-US" sz="2200" dirty="0"/>
              <a:t>Mobile/Smartphone: Android, iOS</a:t>
            </a:r>
            <a:br>
              <a:rPr lang="en-US" dirty="0"/>
            </a:br>
            <a:endParaRPr dirty="0"/>
          </a:p>
          <a:p>
            <a:pPr marL="457200" lvl="0" indent="-381000" algn="l" rtl="0">
              <a:lnSpc>
                <a:spcPct val="90000"/>
              </a:lnSpc>
              <a:spcBef>
                <a:spcPts val="0"/>
              </a:spcBef>
              <a:spcAft>
                <a:spcPts val="0"/>
              </a:spcAft>
              <a:buSzPts val="2400"/>
              <a:buChar char="•"/>
            </a:pPr>
            <a:r>
              <a:rPr lang="en-US" dirty="0"/>
              <a:t>Install application updates when prompted</a:t>
            </a:r>
            <a:endParaRPr dirty="0"/>
          </a:p>
          <a:p>
            <a:pPr marL="914400" lvl="1" indent="-355600" algn="l" rtl="0">
              <a:lnSpc>
                <a:spcPct val="90000"/>
              </a:lnSpc>
              <a:spcBef>
                <a:spcPts val="0"/>
              </a:spcBef>
              <a:spcAft>
                <a:spcPts val="0"/>
              </a:spcAft>
              <a:buSzPts val="2000"/>
              <a:buChar char="•"/>
            </a:pPr>
            <a:r>
              <a:rPr lang="en-US" sz="2200" dirty="0"/>
              <a:t>Antivirus, Adobe products, Microsoft Office, Zoom</a:t>
            </a:r>
            <a:br>
              <a:rPr lang="en-US" dirty="0"/>
            </a:br>
            <a:endParaRPr dirty="0"/>
          </a:p>
          <a:p>
            <a:pPr marL="457200" lvl="0" indent="-381000" algn="l" rtl="0">
              <a:lnSpc>
                <a:spcPct val="90000"/>
              </a:lnSpc>
              <a:spcBef>
                <a:spcPts val="0"/>
              </a:spcBef>
              <a:spcAft>
                <a:spcPts val="0"/>
              </a:spcAft>
              <a:buSzPts val="2400"/>
              <a:buChar char="•"/>
            </a:pPr>
            <a:r>
              <a:rPr lang="en-US" dirty="0"/>
              <a:t>Get McAfee Anti-virus for home use</a:t>
            </a:r>
            <a:endParaRPr dirty="0"/>
          </a:p>
          <a:p>
            <a:pPr marL="914400" lvl="1" indent="-368300" algn="l" rtl="0">
              <a:lnSpc>
                <a:spcPct val="90000"/>
              </a:lnSpc>
              <a:spcBef>
                <a:spcPts val="0"/>
              </a:spcBef>
              <a:spcAft>
                <a:spcPts val="0"/>
              </a:spcAft>
              <a:buSzPts val="2200"/>
              <a:buChar char="•"/>
            </a:pPr>
            <a:r>
              <a:rPr lang="en-US" sz="2200" u="sng" dirty="0">
                <a:solidFill>
                  <a:schemeClr val="hlink"/>
                </a:solidFill>
                <a:hlinkClick r:id="rId4"/>
              </a:rPr>
              <a:t>brandeis.onthehub.com</a:t>
            </a:r>
            <a:r>
              <a:rPr lang="en-US" sz="2200" dirty="0"/>
              <a:t> </a:t>
            </a:r>
            <a:endParaRPr sz="2200" dirty="0"/>
          </a:p>
          <a:p>
            <a:pPr marL="0" lvl="0" indent="0" algn="l" rtl="0">
              <a:lnSpc>
                <a:spcPct val="90000"/>
              </a:lnSpc>
              <a:spcBef>
                <a:spcPts val="1000"/>
              </a:spcBef>
              <a:spcAft>
                <a:spcPts val="0"/>
              </a:spcAft>
              <a:buNone/>
            </a:pPr>
            <a:endParaRPr dirty="0"/>
          </a:p>
        </p:txBody>
      </p:sp>
      <p:sp>
        <p:nvSpPr>
          <p:cNvPr id="176" name="Google Shape;176;g776730833f_0_14"/>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a:t>Securing Your Devices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Title 1">
            <a:extLst>
              <a:ext uri="{FF2B5EF4-FFF2-40B4-BE49-F238E27FC236}">
                <a16:creationId xmlns:a16="http://schemas.microsoft.com/office/drawing/2014/main" id="{E3BE5372-F44C-BC4F-B552-03449CE3896E}"/>
              </a:ext>
            </a:extLst>
          </p:cNvPr>
          <p:cNvSpPr>
            <a:spLocks noGrp="1"/>
          </p:cNvSpPr>
          <p:nvPr>
            <p:ph type="title"/>
          </p:nvPr>
        </p:nvSpPr>
        <p:spPr/>
        <p:txBody>
          <a:bodyPr/>
          <a:lstStyle/>
          <a:p>
            <a:r>
              <a:rPr lang="en-US" dirty="0">
                <a:solidFill>
                  <a:schemeClr val="tx2"/>
                </a:solidFill>
              </a:rPr>
              <a:t>Securing</a:t>
            </a:r>
            <a:r>
              <a:rPr lang="en-US" baseline="0" dirty="0">
                <a:solidFill>
                  <a:schemeClr val="tx2"/>
                </a:solidFill>
              </a:rPr>
              <a:t> Your Workplace</a:t>
            </a:r>
            <a:endParaRPr lang="en-US" dirty="0">
              <a:solidFill>
                <a:schemeClr val="tx2"/>
              </a:solidFill>
            </a:endParaRPr>
          </a:p>
        </p:txBody>
      </p:sp>
      <p:sp>
        <p:nvSpPr>
          <p:cNvPr id="187" name="Google Shape;187;g776730833f_0_20"/>
          <p:cNvSpPr txBox="1">
            <a:spLocks noGrp="1"/>
          </p:cNvSpPr>
          <p:nvPr>
            <p:ph type="body" idx="3"/>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rgbClr val="003777"/>
              </a:buClr>
              <a:buSzPts val="800"/>
              <a:buFont typeface="Arial"/>
              <a:buNone/>
            </a:pPr>
            <a:r>
              <a:rPr lang="en-US"/>
              <a:t>INFORMATION TECHNOLOGY SERVICES | SECURITY</a:t>
            </a:r>
            <a:endParaRPr/>
          </a:p>
        </p:txBody>
      </p:sp>
      <p:pic>
        <p:nvPicPr>
          <p:cNvPr id="188" name="Google Shape;188;g776730833f_0_20" descr="Image of dog wearing glasses sitting in front of open laptop"/>
          <p:cNvPicPr preferRelativeResize="0"/>
          <p:nvPr/>
        </p:nvPicPr>
        <p:blipFill>
          <a:blip r:embed="rId3">
            <a:alphaModFix/>
          </a:blip>
          <a:stretch>
            <a:fillRect/>
          </a:stretch>
        </p:blipFill>
        <p:spPr>
          <a:xfrm>
            <a:off x="7285150" y="2401738"/>
            <a:ext cx="4008624" cy="3426125"/>
          </a:xfrm>
          <a:prstGeom prst="rect">
            <a:avLst/>
          </a:prstGeom>
          <a:noFill/>
          <a:ln>
            <a:noFill/>
          </a:ln>
          <a:effectLst>
            <a:outerShdw blurRad="57150" dist="19050" dir="5400000" algn="bl" rotWithShape="0">
              <a:srgbClr val="999999">
                <a:alpha val="50000"/>
              </a:srgbClr>
            </a:outerShdw>
          </a:effectLst>
        </p:spPr>
      </p:pic>
      <p:sp>
        <p:nvSpPr>
          <p:cNvPr id="186" name="Google Shape;186;g776730833f_0_20"/>
          <p:cNvSpPr txBox="1">
            <a:spLocks noGrp="1"/>
          </p:cNvSpPr>
          <p:nvPr>
            <p:ph type="body" idx="2"/>
          </p:nvPr>
        </p:nvSpPr>
        <p:spPr>
          <a:xfrm>
            <a:off x="1524000" y="2209800"/>
            <a:ext cx="5761150" cy="38100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dirty="0"/>
              <a:t>Secure your network</a:t>
            </a:r>
            <a:endParaRPr dirty="0"/>
          </a:p>
          <a:p>
            <a:pPr marL="914400" lvl="1" indent="-368300" algn="l" rtl="0">
              <a:spcBef>
                <a:spcPts val="0"/>
              </a:spcBef>
              <a:spcAft>
                <a:spcPts val="0"/>
              </a:spcAft>
              <a:buSzPts val="2200"/>
              <a:buChar char="•"/>
            </a:pPr>
            <a:r>
              <a:rPr lang="en-US" sz="2200" dirty="0"/>
              <a:t>Password protect </a:t>
            </a:r>
            <a:r>
              <a:rPr lang="en-US" sz="2200" dirty="0" err="1"/>
              <a:t>WiFi</a:t>
            </a:r>
            <a:r>
              <a:rPr lang="en-US" sz="2200" dirty="0"/>
              <a:t> Network</a:t>
            </a:r>
            <a:endParaRPr sz="2200" dirty="0"/>
          </a:p>
          <a:p>
            <a:pPr marL="914400" lvl="1" indent="-368300" algn="l" rtl="0">
              <a:spcBef>
                <a:spcPts val="0"/>
              </a:spcBef>
              <a:spcAft>
                <a:spcPts val="0"/>
              </a:spcAft>
              <a:buSzPts val="2200"/>
              <a:buChar char="•"/>
            </a:pPr>
            <a:r>
              <a:rPr lang="en-US" sz="2200" dirty="0"/>
              <a:t>Use Brandeis VPN (Pulse Secure) in unsecured locations</a:t>
            </a:r>
            <a:endParaRPr sz="2200" dirty="0"/>
          </a:p>
          <a:p>
            <a:pPr marL="457200" lvl="0" indent="-381000" algn="l" rtl="0">
              <a:spcBef>
                <a:spcPts val="0"/>
              </a:spcBef>
              <a:spcAft>
                <a:spcPts val="0"/>
              </a:spcAft>
              <a:buSzPts val="2400"/>
              <a:buChar char="•"/>
            </a:pPr>
            <a:r>
              <a:rPr lang="en-US" dirty="0"/>
              <a:t>Protect your data</a:t>
            </a:r>
            <a:endParaRPr dirty="0"/>
          </a:p>
          <a:p>
            <a:pPr marL="914400" lvl="1" indent="-368300" algn="l" rtl="0">
              <a:spcBef>
                <a:spcPts val="0"/>
              </a:spcBef>
              <a:spcAft>
                <a:spcPts val="0"/>
              </a:spcAft>
              <a:buSzPts val="2200"/>
              <a:buChar char="•"/>
            </a:pPr>
            <a:r>
              <a:rPr lang="en-US" sz="2200" dirty="0"/>
              <a:t>Lock your computer screen</a:t>
            </a:r>
            <a:endParaRPr sz="2200" dirty="0"/>
          </a:p>
          <a:p>
            <a:pPr marL="914400" lvl="1" indent="-368300" algn="l" rtl="0">
              <a:spcBef>
                <a:spcPts val="0"/>
              </a:spcBef>
              <a:spcAft>
                <a:spcPts val="0"/>
              </a:spcAft>
              <a:buSzPts val="2200"/>
              <a:buChar char="•"/>
            </a:pPr>
            <a:r>
              <a:rPr lang="en-US" sz="2200" dirty="0"/>
              <a:t>Adopt a “clean desk” policy, storing your computer and any sensitive documents</a:t>
            </a:r>
            <a:br>
              <a:rPr lang="en-US" sz="2200" dirty="0"/>
            </a:br>
            <a:r>
              <a:rPr lang="en-US" sz="2200" dirty="0"/>
              <a:t>in a secure location</a:t>
            </a:r>
            <a:endParaRPr sz="2200" dirty="0"/>
          </a:p>
          <a:p>
            <a:pPr marL="914400" lvl="1" indent="-368300" algn="l" rtl="0">
              <a:spcBef>
                <a:spcPts val="0"/>
              </a:spcBef>
              <a:spcAft>
                <a:spcPts val="0"/>
              </a:spcAft>
              <a:buSzPts val="2200"/>
              <a:buChar char="•"/>
            </a:pPr>
            <a:r>
              <a:rPr lang="en-US" sz="2200" dirty="0"/>
              <a:t>Separate work and personal use</a:t>
            </a:r>
            <a:endParaRPr sz="2200" dirty="0"/>
          </a:p>
        </p:txBody>
      </p:sp>
      <p:sp>
        <p:nvSpPr>
          <p:cNvPr id="185" name="Google Shape;185;g776730833f_0_20"/>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Securing Your Workplace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 name="Title 1">
            <a:extLst>
              <a:ext uri="{FF2B5EF4-FFF2-40B4-BE49-F238E27FC236}">
                <a16:creationId xmlns:a16="http://schemas.microsoft.com/office/drawing/2014/main" id="{977D7756-85DA-6B44-A2F1-AF122F00E63F}"/>
              </a:ext>
            </a:extLst>
          </p:cNvPr>
          <p:cNvSpPr>
            <a:spLocks noGrp="1"/>
          </p:cNvSpPr>
          <p:nvPr>
            <p:ph type="title"/>
          </p:nvPr>
        </p:nvSpPr>
        <p:spPr/>
        <p:txBody>
          <a:bodyPr/>
          <a:lstStyle/>
          <a:p>
            <a:r>
              <a:rPr lang="en-US" dirty="0">
                <a:solidFill>
                  <a:schemeClr val="tx2"/>
                </a:solidFill>
              </a:rPr>
              <a:t>Collaborate Securely</a:t>
            </a:r>
          </a:p>
        </p:txBody>
      </p:sp>
      <p:sp>
        <p:nvSpPr>
          <p:cNvPr id="196" name="Google Shape;196;g84f740c34b_0_9"/>
          <p:cNvSpPr txBox="1">
            <a:spLocks noGrp="1"/>
          </p:cNvSpPr>
          <p:nvPr>
            <p:ph type="body" idx="3"/>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rgbClr val="003777"/>
              </a:buClr>
              <a:buSzPts val="800"/>
              <a:buFont typeface="Arial"/>
              <a:buNone/>
            </a:pPr>
            <a:r>
              <a:rPr lang="en-US"/>
              <a:t>INFORMATION TECHNOLOGY SERVICES | SECURITY</a:t>
            </a:r>
            <a:endParaRPr/>
          </a:p>
        </p:txBody>
      </p:sp>
      <p:sp>
        <p:nvSpPr>
          <p:cNvPr id="195" name="Google Shape;195;g84f740c34b_0_9"/>
          <p:cNvSpPr txBox="1">
            <a:spLocks noGrp="1"/>
          </p:cNvSpPr>
          <p:nvPr>
            <p:ph type="body" idx="2"/>
          </p:nvPr>
        </p:nvSpPr>
        <p:spPr>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a:t>Share files via approved channels</a:t>
            </a:r>
            <a:endParaRPr/>
          </a:p>
          <a:p>
            <a:pPr marL="914400" lvl="1" indent="-368300" algn="l" rtl="0">
              <a:spcBef>
                <a:spcPts val="0"/>
              </a:spcBef>
              <a:spcAft>
                <a:spcPts val="0"/>
              </a:spcAft>
              <a:buSzPts val="2200"/>
              <a:buChar char="•"/>
            </a:pPr>
            <a:r>
              <a:rPr lang="en-US" sz="2200"/>
              <a:t>Google Drive, Docs, Sheets, Slides (not suitable for sensitive information)</a:t>
            </a:r>
            <a:endParaRPr sz="2200"/>
          </a:p>
          <a:p>
            <a:pPr marL="914400" lvl="1" indent="-368300" algn="l" rtl="0">
              <a:spcBef>
                <a:spcPts val="0"/>
              </a:spcBef>
              <a:spcAft>
                <a:spcPts val="0"/>
              </a:spcAft>
              <a:buSzPts val="2200"/>
              <a:buChar char="•"/>
            </a:pPr>
            <a:r>
              <a:rPr lang="en-US" sz="2200"/>
              <a:t>Box </a:t>
            </a:r>
            <a:endParaRPr sz="2200"/>
          </a:p>
          <a:p>
            <a:pPr marL="914400" lvl="1" indent="-368300" algn="l" rtl="0">
              <a:spcBef>
                <a:spcPts val="0"/>
              </a:spcBef>
              <a:spcAft>
                <a:spcPts val="0"/>
              </a:spcAft>
              <a:buSzPts val="2200"/>
              <a:buChar char="•"/>
            </a:pPr>
            <a:r>
              <a:rPr lang="en-US" sz="2200"/>
              <a:t>Files.brandeis.edu file share, requires VPN</a:t>
            </a:r>
            <a:endParaRPr sz="2200"/>
          </a:p>
          <a:p>
            <a:pPr marL="457200" lvl="0" indent="-381000" algn="l" rtl="0">
              <a:spcBef>
                <a:spcPts val="0"/>
              </a:spcBef>
              <a:spcAft>
                <a:spcPts val="0"/>
              </a:spcAft>
              <a:buSzPts val="2400"/>
              <a:buChar char="•"/>
            </a:pPr>
            <a:r>
              <a:rPr lang="en-US"/>
              <a:t>Share passwords via LastPass Enterprise</a:t>
            </a:r>
            <a:endParaRPr/>
          </a:p>
          <a:p>
            <a:pPr marL="914400" lvl="1" indent="-368300" algn="l" rtl="0">
              <a:spcBef>
                <a:spcPts val="0"/>
              </a:spcBef>
              <a:spcAft>
                <a:spcPts val="0"/>
              </a:spcAft>
              <a:buSzPts val="2200"/>
              <a:buChar char="•"/>
            </a:pPr>
            <a:r>
              <a:rPr lang="en-US" sz="2200"/>
              <a:t>LastPass is a password manager that stores your passwords in a vault</a:t>
            </a:r>
            <a:endParaRPr sz="2200"/>
          </a:p>
          <a:p>
            <a:pPr marL="914400" lvl="1" indent="-368300" algn="l" rtl="0">
              <a:spcBef>
                <a:spcPts val="0"/>
              </a:spcBef>
              <a:spcAft>
                <a:spcPts val="0"/>
              </a:spcAft>
              <a:buSzPts val="2200"/>
              <a:buChar char="•"/>
            </a:pPr>
            <a:r>
              <a:rPr lang="en-US" sz="2200"/>
              <a:t>Enroll at go.brandeis.edu/lastpass</a:t>
            </a:r>
            <a:endParaRPr sz="2200"/>
          </a:p>
          <a:p>
            <a:pPr marL="914400" lvl="1" indent="-368300" algn="l" rtl="0">
              <a:spcBef>
                <a:spcPts val="0"/>
              </a:spcBef>
              <a:spcAft>
                <a:spcPts val="0"/>
              </a:spcAft>
              <a:buSzPts val="2200"/>
              <a:buChar char="•"/>
            </a:pPr>
            <a:r>
              <a:rPr lang="en-US" sz="2200"/>
              <a:t>Emailing passwords is insecure</a:t>
            </a:r>
            <a:endParaRPr sz="2200"/>
          </a:p>
        </p:txBody>
      </p:sp>
      <p:sp>
        <p:nvSpPr>
          <p:cNvPr id="194" name="Google Shape;194;g84f740c34b_0_9"/>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Collaborate Securely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Title 1">
            <a:extLst>
              <a:ext uri="{FF2B5EF4-FFF2-40B4-BE49-F238E27FC236}">
                <a16:creationId xmlns:a16="http://schemas.microsoft.com/office/drawing/2014/main" id="{0FC04614-6785-4C44-9F01-4CC32D815032}"/>
              </a:ext>
            </a:extLst>
          </p:cNvPr>
          <p:cNvSpPr>
            <a:spLocks noGrp="1"/>
          </p:cNvSpPr>
          <p:nvPr>
            <p:ph type="title"/>
          </p:nvPr>
        </p:nvSpPr>
        <p:spPr/>
        <p:txBody>
          <a:bodyPr/>
          <a:lstStyle/>
          <a:p>
            <a:r>
              <a:rPr lang="en-US" dirty="0">
                <a:solidFill>
                  <a:schemeClr val="tx2"/>
                </a:solidFill>
              </a:rPr>
              <a:t>Accessing Sensitive Information</a:t>
            </a:r>
          </a:p>
        </p:txBody>
      </p:sp>
      <p:sp>
        <p:nvSpPr>
          <p:cNvPr id="204" name="Google Shape;204;g776730833f_0_28"/>
          <p:cNvSpPr txBox="1">
            <a:spLocks noGrp="1"/>
          </p:cNvSpPr>
          <p:nvPr>
            <p:ph type="body" idx="3"/>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rgbClr val="003777"/>
              </a:buClr>
              <a:buSzPts val="800"/>
              <a:buFont typeface="Arial"/>
              <a:buNone/>
            </a:pPr>
            <a:r>
              <a:rPr lang="en-US"/>
              <a:t>INFORMATION TECHNOLOGY SERVICES | SECURITY</a:t>
            </a:r>
            <a:endParaRPr/>
          </a:p>
        </p:txBody>
      </p:sp>
      <p:sp>
        <p:nvSpPr>
          <p:cNvPr id="203" name="Google Shape;203;g776730833f_0_28"/>
          <p:cNvSpPr txBox="1">
            <a:spLocks noGrp="1"/>
          </p:cNvSpPr>
          <p:nvPr>
            <p:ph type="body" idx="2"/>
          </p:nvPr>
        </p:nvSpPr>
        <p:spPr>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a:t>Avoid accessing sensitive information (SSNs, credit card numbers, etc.) on personal devices or in public places</a:t>
            </a:r>
            <a:endParaRPr/>
          </a:p>
          <a:p>
            <a:pPr marL="914400" lvl="1" indent="-368300" algn="l" rtl="0">
              <a:spcBef>
                <a:spcPts val="0"/>
              </a:spcBef>
              <a:spcAft>
                <a:spcPts val="0"/>
              </a:spcAft>
              <a:buSzPts val="2200"/>
              <a:buChar char="•"/>
            </a:pPr>
            <a:r>
              <a:rPr lang="en-US" sz="2200"/>
              <a:t>Use VPN (Pulse Secure) to access these types of data on Brandeis systems</a:t>
            </a:r>
            <a:endParaRPr sz="2200"/>
          </a:p>
          <a:p>
            <a:pPr marL="457200" lvl="0" indent="-381000" algn="l" rtl="0">
              <a:spcBef>
                <a:spcPts val="0"/>
              </a:spcBef>
              <a:spcAft>
                <a:spcPts val="0"/>
              </a:spcAft>
              <a:buSzPts val="2400"/>
              <a:buChar char="•"/>
            </a:pPr>
            <a:r>
              <a:rPr lang="en-US"/>
              <a:t>Sensitive data should only be shared via Box (brandeis.box.com) or files.brandeis.edu server  </a:t>
            </a:r>
            <a:endParaRPr/>
          </a:p>
          <a:p>
            <a:pPr marL="914400" lvl="1" indent="-368300" algn="l" rtl="0">
              <a:spcBef>
                <a:spcPts val="0"/>
              </a:spcBef>
              <a:spcAft>
                <a:spcPts val="0"/>
              </a:spcAft>
              <a:buSzPts val="2200"/>
              <a:buChar char="•"/>
            </a:pPr>
            <a:r>
              <a:rPr lang="en-US" sz="2200"/>
              <a:t>Email, Google Drive, Dropbox or any other service should not be used for these kinds of data</a:t>
            </a:r>
            <a:endParaRPr sz="2200"/>
          </a:p>
          <a:p>
            <a:pPr marL="457200" lvl="0" indent="-381000" algn="l" rtl="0">
              <a:spcBef>
                <a:spcPts val="0"/>
              </a:spcBef>
              <a:spcAft>
                <a:spcPts val="0"/>
              </a:spcAft>
              <a:buSzPts val="2400"/>
              <a:buChar char="•"/>
            </a:pPr>
            <a:r>
              <a:rPr lang="en-US"/>
              <a:t>Delete any sensitive data from your computer if unneeded, and remove from cloud storage if no longer in use</a:t>
            </a:r>
            <a:endParaRPr/>
          </a:p>
          <a:p>
            <a:pPr marL="914400" lvl="1" indent="-368300" algn="l" rtl="0">
              <a:spcBef>
                <a:spcPts val="0"/>
              </a:spcBef>
              <a:spcAft>
                <a:spcPts val="0"/>
              </a:spcAft>
              <a:buSzPts val="2200"/>
              <a:buChar char="•"/>
            </a:pPr>
            <a:r>
              <a:rPr lang="en-US" sz="2200"/>
              <a:t>Don’t forget to empty the Recycle Bin / Trash! </a:t>
            </a:r>
            <a:endParaRPr sz="2200"/>
          </a:p>
          <a:p>
            <a:pPr marL="0" lvl="0" indent="0" algn="l" rtl="0">
              <a:spcBef>
                <a:spcPts val="1000"/>
              </a:spcBef>
              <a:spcAft>
                <a:spcPts val="0"/>
              </a:spcAft>
              <a:buNone/>
            </a:pPr>
            <a:endParaRPr/>
          </a:p>
        </p:txBody>
      </p:sp>
      <p:sp>
        <p:nvSpPr>
          <p:cNvPr id="202" name="Google Shape;202;g776730833f_0_28"/>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Accessing Sensitive Information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 name="Title 1">
            <a:extLst>
              <a:ext uri="{FF2B5EF4-FFF2-40B4-BE49-F238E27FC236}">
                <a16:creationId xmlns:a16="http://schemas.microsoft.com/office/drawing/2014/main" id="{97F425BC-B299-374C-A0AB-202BAB9C79FE}"/>
              </a:ext>
            </a:extLst>
          </p:cNvPr>
          <p:cNvSpPr>
            <a:spLocks noGrp="1"/>
          </p:cNvSpPr>
          <p:nvPr>
            <p:ph type="title"/>
          </p:nvPr>
        </p:nvSpPr>
        <p:spPr/>
        <p:txBody>
          <a:bodyPr/>
          <a:lstStyle/>
          <a:p>
            <a:r>
              <a:rPr lang="en-US" dirty="0">
                <a:solidFill>
                  <a:schemeClr val="tx2"/>
                </a:solidFill>
              </a:rPr>
              <a:t>Learn More</a:t>
            </a:r>
          </a:p>
        </p:txBody>
      </p:sp>
      <p:pic>
        <p:nvPicPr>
          <p:cNvPr id="212" name="Google Shape;212;g84f740c34b_0_23" descr="Image of key with the word hacker simulating access to personal data"/>
          <p:cNvPicPr preferRelativeResize="0"/>
          <p:nvPr/>
        </p:nvPicPr>
        <p:blipFill>
          <a:blip r:embed="rId3">
            <a:alphaModFix/>
          </a:blip>
          <a:stretch>
            <a:fillRect/>
          </a:stretch>
        </p:blipFill>
        <p:spPr>
          <a:xfrm>
            <a:off x="7573325" y="2618938"/>
            <a:ext cx="4313876" cy="2991725"/>
          </a:xfrm>
          <a:prstGeom prst="rect">
            <a:avLst/>
          </a:prstGeom>
          <a:noFill/>
          <a:ln>
            <a:noFill/>
          </a:ln>
        </p:spPr>
      </p:pic>
      <p:sp>
        <p:nvSpPr>
          <p:cNvPr id="211" name="Google Shape;211;g84f740c34b_0_23"/>
          <p:cNvSpPr txBox="1">
            <a:spLocks noGrp="1"/>
          </p:cNvSpPr>
          <p:nvPr>
            <p:ph type="body" idx="2"/>
          </p:nvPr>
        </p:nvSpPr>
        <p:spPr>
          <a:xfrm>
            <a:off x="1524000" y="2209800"/>
            <a:ext cx="6049325" cy="3810000"/>
          </a:xfrm>
          <a:prstGeom prst="rect">
            <a:avLst/>
          </a:prstGeom>
        </p:spPr>
        <p:txBody>
          <a:bodyPr spcFirstLastPara="1" wrap="square" lIns="0" tIns="0" rIns="0" bIns="0" anchor="t" anchorCtr="0">
            <a:noAutofit/>
          </a:bodyPr>
          <a:lstStyle/>
          <a:p>
            <a:pPr marL="457200" marR="0" lvl="0" indent="-381000" algn="l" rtl="0">
              <a:lnSpc>
                <a:spcPct val="100000"/>
              </a:lnSpc>
              <a:spcBef>
                <a:spcPts val="1000"/>
              </a:spcBef>
              <a:spcAft>
                <a:spcPts val="0"/>
              </a:spcAft>
              <a:buSzPts val="2400"/>
              <a:buChar char="•"/>
            </a:pPr>
            <a:r>
              <a:rPr lang="en-US" dirty="0"/>
              <a:t>Learn internet security and best practices to protect you and your family from security threats at home</a:t>
            </a:r>
            <a:endParaRPr dirty="0"/>
          </a:p>
          <a:p>
            <a:pPr marL="457200" lvl="0" indent="-381000" algn="l" rtl="0">
              <a:spcBef>
                <a:spcPts val="0"/>
              </a:spcBef>
              <a:spcAft>
                <a:spcPts val="0"/>
              </a:spcAft>
              <a:buSzPts val="2400"/>
              <a:buChar char="•"/>
            </a:pPr>
            <a:r>
              <a:rPr lang="en-US" dirty="0"/>
              <a:t>Partnered with KnowBe4 to provide home security course</a:t>
            </a:r>
            <a:endParaRPr dirty="0"/>
          </a:p>
          <a:p>
            <a:pPr marL="914400" lvl="1" indent="-368300" algn="l" rtl="0">
              <a:spcBef>
                <a:spcPts val="0"/>
              </a:spcBef>
              <a:spcAft>
                <a:spcPts val="0"/>
              </a:spcAft>
              <a:buSzPts val="2200"/>
              <a:buChar char="•"/>
            </a:pPr>
            <a:r>
              <a:rPr lang="en-US" sz="2200" dirty="0"/>
              <a:t>Access: </a:t>
            </a:r>
            <a:r>
              <a:rPr lang="en-US" sz="2200" u="sng" dirty="0">
                <a:solidFill>
                  <a:schemeClr val="hlink"/>
                </a:solidFill>
                <a:hlinkClick r:id="rId4"/>
              </a:rPr>
              <a:t>www.knowbe4.com/homecourse</a:t>
            </a:r>
            <a:endParaRPr sz="2200" dirty="0"/>
          </a:p>
          <a:p>
            <a:pPr marL="914400" lvl="1" indent="-368300" algn="l" rtl="0">
              <a:spcBef>
                <a:spcPts val="500"/>
              </a:spcBef>
              <a:spcAft>
                <a:spcPts val="0"/>
              </a:spcAft>
              <a:buSzPts val="2200"/>
              <a:buChar char="•"/>
            </a:pPr>
            <a:r>
              <a:rPr lang="en-US" sz="2200" dirty="0">
                <a:latin typeface="Courier New"/>
                <a:ea typeface="Courier New"/>
                <a:cs typeface="Courier New"/>
                <a:sym typeface="Courier New"/>
              </a:rPr>
              <a:t>Password: </a:t>
            </a:r>
            <a:r>
              <a:rPr lang="en-US" sz="2200" b="1" dirty="0" err="1">
                <a:latin typeface="Courier New"/>
                <a:ea typeface="Courier New"/>
                <a:cs typeface="Courier New"/>
                <a:sym typeface="Courier New"/>
              </a:rPr>
              <a:t>homecourse</a:t>
            </a:r>
            <a:endParaRPr sz="2200" dirty="0"/>
          </a:p>
          <a:p>
            <a:pPr marL="457200" lvl="0" indent="-381000" algn="l" rtl="0">
              <a:spcBef>
                <a:spcPts val="0"/>
              </a:spcBef>
              <a:spcAft>
                <a:spcPts val="0"/>
              </a:spcAft>
              <a:buSzPts val="2400"/>
              <a:buChar char="•"/>
            </a:pPr>
            <a:r>
              <a:rPr lang="en-US" dirty="0"/>
              <a:t>Topics include</a:t>
            </a:r>
            <a:endParaRPr dirty="0"/>
          </a:p>
          <a:p>
            <a:pPr marL="914400" lvl="1" indent="-368300" algn="l" rtl="0">
              <a:spcBef>
                <a:spcPts val="0"/>
              </a:spcBef>
              <a:spcAft>
                <a:spcPts val="0"/>
              </a:spcAft>
              <a:buSzPts val="2200"/>
              <a:buChar char="•"/>
            </a:pPr>
            <a:r>
              <a:rPr lang="en-US" sz="2200" dirty="0"/>
              <a:t>password management</a:t>
            </a:r>
            <a:endParaRPr sz="2200" dirty="0"/>
          </a:p>
          <a:p>
            <a:pPr marL="914400" lvl="1" indent="-368300" algn="l" rtl="0">
              <a:spcBef>
                <a:spcPts val="0"/>
              </a:spcBef>
              <a:spcAft>
                <a:spcPts val="0"/>
              </a:spcAft>
              <a:buSzPts val="2200"/>
              <a:buChar char="•"/>
            </a:pPr>
            <a:r>
              <a:rPr lang="en-US" sz="2200" dirty="0"/>
              <a:t>online banking security</a:t>
            </a:r>
            <a:endParaRPr sz="2200" dirty="0"/>
          </a:p>
          <a:p>
            <a:pPr marL="914400" lvl="1" indent="-368300" algn="l" rtl="0">
              <a:spcBef>
                <a:spcPts val="0"/>
              </a:spcBef>
              <a:spcAft>
                <a:spcPts val="0"/>
              </a:spcAft>
              <a:buSzPts val="2200"/>
              <a:buChar char="•"/>
            </a:pPr>
            <a:r>
              <a:rPr lang="en-US" sz="2200" dirty="0"/>
              <a:t>avoiding malware </a:t>
            </a:r>
            <a:endParaRPr sz="2200" dirty="0"/>
          </a:p>
          <a:p>
            <a:pPr marL="914400" lvl="1" indent="-368300" algn="l" rtl="0">
              <a:spcBef>
                <a:spcPts val="0"/>
              </a:spcBef>
              <a:spcAft>
                <a:spcPts val="0"/>
              </a:spcAft>
              <a:buSzPts val="2200"/>
              <a:buChar char="•"/>
            </a:pPr>
            <a:r>
              <a:rPr lang="en-US" sz="2200" dirty="0"/>
              <a:t>home network security</a:t>
            </a:r>
            <a:endParaRPr sz="2200" dirty="0"/>
          </a:p>
        </p:txBody>
      </p:sp>
      <p:sp>
        <p:nvSpPr>
          <p:cNvPr id="210" name="Google Shape;210;g84f740c34b_0_23"/>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Learn More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4" name="Title 3">
            <a:extLst>
              <a:ext uri="{FF2B5EF4-FFF2-40B4-BE49-F238E27FC236}">
                <a16:creationId xmlns:a16="http://schemas.microsoft.com/office/drawing/2014/main" id="{911D6B16-F5E4-8143-9B2E-2F6683DD45AB}"/>
              </a:ext>
            </a:extLst>
          </p:cNvPr>
          <p:cNvSpPr>
            <a:spLocks noGrp="1"/>
          </p:cNvSpPr>
          <p:nvPr>
            <p:ph type="title"/>
          </p:nvPr>
        </p:nvSpPr>
        <p:spPr/>
        <p:txBody>
          <a:bodyPr/>
          <a:lstStyle/>
          <a:p>
            <a:r>
              <a:rPr lang="en-US" dirty="0">
                <a:solidFill>
                  <a:schemeClr val="tx2"/>
                </a:solidFill>
              </a:rPr>
              <a:t>Resources</a:t>
            </a:r>
          </a:p>
        </p:txBody>
      </p:sp>
      <p:sp>
        <p:nvSpPr>
          <p:cNvPr id="220" name="Google Shape;220;p15"/>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dirty="0"/>
              <a:t>INFORMATION TECHNOLOGY SERVICES | SECURITY</a:t>
            </a:r>
            <a:endParaRPr dirty="0"/>
          </a:p>
        </p:txBody>
      </p:sp>
      <p:sp>
        <p:nvSpPr>
          <p:cNvPr id="219" name="Google Shape;219;p15"/>
          <p:cNvSpPr txBox="1">
            <a:spLocks noGrp="1"/>
          </p:cNvSpPr>
          <p:nvPr>
            <p:ph type="body" idx="2"/>
          </p:nvPr>
        </p:nvSpPr>
        <p:spPr>
          <a:prstGeom prst="rect">
            <a:avLst/>
          </a:prstGeom>
          <a:noFill/>
          <a:ln>
            <a:noFill/>
          </a:ln>
        </p:spPr>
        <p:txBody>
          <a:bodyPr spcFirstLastPara="1" wrap="square" lIns="0" tIns="0" rIns="0" bIns="0" anchor="t" anchorCtr="0">
            <a:noAutofit/>
          </a:bodyPr>
          <a:lstStyle/>
          <a:p>
            <a:pPr marL="228600" lvl="0" indent="-190500" algn="l" rtl="0">
              <a:lnSpc>
                <a:spcPct val="90000"/>
              </a:lnSpc>
              <a:spcBef>
                <a:spcPts val="0"/>
              </a:spcBef>
              <a:spcAft>
                <a:spcPts val="0"/>
              </a:spcAft>
              <a:buClr>
                <a:schemeClr val="dk1"/>
              </a:buClr>
              <a:buSzPts val="1800"/>
              <a:buChar char="•"/>
            </a:pPr>
            <a:r>
              <a:rPr lang="en-US" sz="1800" dirty="0"/>
              <a:t>ITS Security website</a:t>
            </a:r>
            <a:endParaRPr sz="1800" dirty="0"/>
          </a:p>
          <a:p>
            <a:pPr marL="685800" lvl="1" indent="-228600" algn="l" rtl="0">
              <a:lnSpc>
                <a:spcPct val="90000"/>
              </a:lnSpc>
              <a:spcBef>
                <a:spcPts val="500"/>
              </a:spcBef>
              <a:spcAft>
                <a:spcPts val="0"/>
              </a:spcAft>
              <a:buClr>
                <a:schemeClr val="dk1"/>
              </a:buClr>
              <a:buSzPts val="1800"/>
              <a:buFont typeface="Calibri"/>
              <a:buChar char="•"/>
            </a:pPr>
            <a:r>
              <a:rPr lang="en-US" sz="1800" dirty="0" err="1"/>
              <a:t>go.brandeis.edu</a:t>
            </a:r>
            <a:r>
              <a:rPr lang="en-US" sz="1800" dirty="0"/>
              <a:t>/security</a:t>
            </a:r>
            <a:endParaRPr sz="1800" dirty="0"/>
          </a:p>
          <a:p>
            <a:pPr marL="228600" lvl="0" indent="-190500" algn="l" rtl="0">
              <a:lnSpc>
                <a:spcPct val="90000"/>
              </a:lnSpc>
              <a:spcBef>
                <a:spcPts val="1000"/>
              </a:spcBef>
              <a:spcAft>
                <a:spcPts val="0"/>
              </a:spcAft>
              <a:buClr>
                <a:schemeClr val="dk1"/>
              </a:buClr>
              <a:buSzPts val="1800"/>
              <a:buChar char="•"/>
            </a:pPr>
            <a:r>
              <a:rPr lang="en-US" sz="1800" dirty="0"/>
              <a:t>Understanding Security Tools</a:t>
            </a:r>
            <a:endParaRPr sz="1800" dirty="0"/>
          </a:p>
          <a:p>
            <a:pPr marL="685800" lvl="1" indent="-228600" algn="l" rtl="0">
              <a:lnSpc>
                <a:spcPct val="90000"/>
              </a:lnSpc>
              <a:spcBef>
                <a:spcPts val="500"/>
              </a:spcBef>
              <a:spcAft>
                <a:spcPts val="0"/>
              </a:spcAft>
              <a:buClr>
                <a:schemeClr val="dk1"/>
              </a:buClr>
              <a:buSzPts val="1800"/>
              <a:buFont typeface="Calibri"/>
              <a:buChar char="•"/>
            </a:pPr>
            <a:r>
              <a:rPr lang="en-US" sz="1800" u="sng" dirty="0">
                <a:solidFill>
                  <a:schemeClr val="hlink"/>
                </a:solidFill>
                <a:hlinkClick r:id="rId3"/>
              </a:rPr>
              <a:t>www.brandeis.edu/its/services/information-security/understanding.html</a:t>
            </a:r>
            <a:endParaRPr sz="1800" dirty="0"/>
          </a:p>
          <a:p>
            <a:pPr marL="685800" lvl="1" indent="-228600" algn="l" rtl="0">
              <a:lnSpc>
                <a:spcPct val="90000"/>
              </a:lnSpc>
              <a:spcBef>
                <a:spcPts val="500"/>
              </a:spcBef>
              <a:spcAft>
                <a:spcPts val="0"/>
              </a:spcAft>
              <a:buClr>
                <a:schemeClr val="dk1"/>
              </a:buClr>
              <a:buSzPts val="1800"/>
              <a:buFont typeface="Calibri"/>
              <a:buChar char="•"/>
            </a:pPr>
            <a:r>
              <a:rPr lang="en-US" sz="1800" dirty="0"/>
              <a:t>Google search -&gt; Brandeis Security Tools</a:t>
            </a:r>
            <a:endParaRPr sz="1800" dirty="0"/>
          </a:p>
          <a:p>
            <a:pPr marL="228600" lvl="0" indent="-228600" algn="l" rtl="0">
              <a:lnSpc>
                <a:spcPct val="90000"/>
              </a:lnSpc>
              <a:spcBef>
                <a:spcPts val="500"/>
              </a:spcBef>
              <a:spcAft>
                <a:spcPts val="0"/>
              </a:spcAft>
              <a:buSzPts val="1800"/>
              <a:buChar char="•"/>
            </a:pPr>
            <a:r>
              <a:rPr lang="en-US" sz="1800" dirty="0"/>
              <a:t>Protect Your Zoom Meetings</a:t>
            </a:r>
            <a:endParaRPr sz="1800" dirty="0"/>
          </a:p>
          <a:p>
            <a:pPr marL="685800" marR="0" lvl="1" indent="-228600" algn="l" rtl="0">
              <a:lnSpc>
                <a:spcPct val="90000"/>
              </a:lnSpc>
              <a:spcBef>
                <a:spcPts val="500"/>
              </a:spcBef>
              <a:spcAft>
                <a:spcPts val="0"/>
              </a:spcAft>
              <a:buSzPts val="1800"/>
              <a:buFont typeface="Calibri"/>
              <a:buChar char="•"/>
            </a:pPr>
            <a:r>
              <a:rPr lang="en-US" sz="1800" u="sng" dirty="0">
                <a:solidFill>
                  <a:schemeClr val="hlink"/>
                </a:solidFill>
                <a:hlinkClick r:id="rId4"/>
              </a:rPr>
              <a:t>www.brandeis.edu/its/services/communication/zoombombing.html</a:t>
            </a:r>
            <a:endParaRPr sz="1800" u="sng" dirty="0">
              <a:solidFill>
                <a:schemeClr val="hlink"/>
              </a:solidFill>
            </a:endParaRPr>
          </a:p>
          <a:p>
            <a:pPr marL="685800" lvl="1" indent="-228600" algn="l" rtl="0">
              <a:lnSpc>
                <a:spcPct val="90000"/>
              </a:lnSpc>
              <a:spcBef>
                <a:spcPts val="500"/>
              </a:spcBef>
              <a:spcAft>
                <a:spcPts val="0"/>
              </a:spcAft>
              <a:buSzPts val="1800"/>
              <a:buFont typeface="Calibri"/>
              <a:buChar char="•"/>
            </a:pPr>
            <a:r>
              <a:rPr lang="en-US" sz="1800" dirty="0"/>
              <a:t>Google search -&gt; Brandeis </a:t>
            </a:r>
            <a:r>
              <a:rPr lang="en-US" sz="1800" dirty="0" err="1"/>
              <a:t>Zoombombing</a:t>
            </a:r>
            <a:endParaRPr sz="1800" u="sng" dirty="0">
              <a:solidFill>
                <a:schemeClr val="hlink"/>
              </a:solidFill>
            </a:endParaRPr>
          </a:p>
          <a:p>
            <a:pPr marL="228600" lvl="0" indent="-228600" algn="l" rtl="0">
              <a:lnSpc>
                <a:spcPct val="90000"/>
              </a:lnSpc>
              <a:spcBef>
                <a:spcPts val="500"/>
              </a:spcBef>
              <a:spcAft>
                <a:spcPts val="0"/>
              </a:spcAft>
              <a:buSzPts val="1800"/>
              <a:buChar char="•"/>
            </a:pPr>
            <a:r>
              <a:rPr lang="en-US" sz="1800" dirty="0"/>
              <a:t>Home Security Course</a:t>
            </a:r>
            <a:endParaRPr sz="1800" dirty="0"/>
          </a:p>
          <a:p>
            <a:pPr marL="685800" lvl="1" indent="-190500" algn="l" rtl="0">
              <a:lnSpc>
                <a:spcPct val="90000"/>
              </a:lnSpc>
              <a:spcBef>
                <a:spcPts val="500"/>
              </a:spcBef>
              <a:spcAft>
                <a:spcPts val="0"/>
              </a:spcAft>
              <a:buSzPts val="1800"/>
              <a:buFont typeface="Calibri"/>
              <a:buChar char="•"/>
            </a:pPr>
            <a:r>
              <a:rPr lang="en-US" sz="1800" u="sng" dirty="0">
                <a:solidFill>
                  <a:schemeClr val="hlink"/>
                </a:solidFill>
                <a:hlinkClick r:id="rId5"/>
              </a:rPr>
              <a:t>www.knowbe4.com/homecourse</a:t>
            </a:r>
            <a:endParaRPr sz="1800" dirty="0"/>
          </a:p>
          <a:p>
            <a:pPr marL="685800" lvl="1" indent="-190500" algn="l" rtl="0">
              <a:lnSpc>
                <a:spcPct val="100000"/>
              </a:lnSpc>
              <a:spcBef>
                <a:spcPts val="500"/>
              </a:spcBef>
              <a:spcAft>
                <a:spcPts val="0"/>
              </a:spcAft>
              <a:buSzPts val="1800"/>
              <a:buFont typeface="Calibri"/>
              <a:buChar char="•"/>
            </a:pPr>
            <a:r>
              <a:rPr lang="en-US" sz="1800" dirty="0">
                <a:latin typeface="Courier New"/>
                <a:ea typeface="Courier New"/>
                <a:cs typeface="Courier New"/>
                <a:sym typeface="Courier New"/>
              </a:rPr>
              <a:t>Password: </a:t>
            </a:r>
            <a:r>
              <a:rPr lang="en-US" sz="1800" b="1" dirty="0" err="1">
                <a:latin typeface="Courier New"/>
                <a:ea typeface="Courier New"/>
                <a:cs typeface="Courier New"/>
                <a:sym typeface="Courier New"/>
              </a:rPr>
              <a:t>homecourse</a:t>
            </a:r>
            <a:endParaRPr sz="1800" b="1" dirty="0">
              <a:latin typeface="Courier New"/>
              <a:ea typeface="Courier New"/>
              <a:cs typeface="Courier New"/>
              <a:sym typeface="Courier New"/>
            </a:endParaRPr>
          </a:p>
          <a:p>
            <a:pPr marL="228600" lvl="0" indent="-228600" algn="l" rtl="0">
              <a:lnSpc>
                <a:spcPct val="90000"/>
              </a:lnSpc>
              <a:spcBef>
                <a:spcPts val="500"/>
              </a:spcBef>
              <a:spcAft>
                <a:spcPts val="0"/>
              </a:spcAft>
              <a:buSzPts val="1800"/>
              <a:buChar char="•"/>
            </a:pPr>
            <a:r>
              <a:rPr lang="en-US" sz="1800" dirty="0"/>
              <a:t>Test your ability to spot phishing emails! </a:t>
            </a:r>
            <a:endParaRPr sz="1800" dirty="0"/>
          </a:p>
          <a:p>
            <a:pPr marL="685800" lvl="1" indent="-190500" algn="l" rtl="0">
              <a:lnSpc>
                <a:spcPct val="90000"/>
              </a:lnSpc>
              <a:spcBef>
                <a:spcPts val="500"/>
              </a:spcBef>
              <a:spcAft>
                <a:spcPts val="0"/>
              </a:spcAft>
              <a:buSzPts val="1800"/>
              <a:buFont typeface="Calibri"/>
              <a:buChar char="•"/>
            </a:pPr>
            <a:r>
              <a:rPr lang="en-US" sz="1800" dirty="0"/>
              <a:t>Try Google’s phishing quiz: </a:t>
            </a:r>
            <a:r>
              <a:rPr lang="en-US" sz="1800" u="sng" dirty="0">
                <a:solidFill>
                  <a:schemeClr val="hlink"/>
                </a:solidFill>
                <a:hlinkClick r:id="rId6"/>
              </a:rPr>
              <a:t>phishingquiz.withgoogle.com/</a:t>
            </a:r>
            <a:endParaRPr sz="1800" dirty="0"/>
          </a:p>
        </p:txBody>
      </p:sp>
      <p:sp>
        <p:nvSpPr>
          <p:cNvPr id="218" name="Google Shape;218;p15"/>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dirty="0"/>
              <a:t>Resources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Title 3">
            <a:extLst>
              <a:ext uri="{FF2B5EF4-FFF2-40B4-BE49-F238E27FC236}">
                <a16:creationId xmlns:a16="http://schemas.microsoft.com/office/drawing/2014/main" id="{14C6D61F-210E-1244-969E-2EA2E3C42C59}"/>
              </a:ext>
            </a:extLst>
          </p:cNvPr>
          <p:cNvSpPr>
            <a:spLocks noGrp="1"/>
          </p:cNvSpPr>
          <p:nvPr>
            <p:ph type="title"/>
          </p:nvPr>
        </p:nvSpPr>
        <p:spPr/>
        <p:txBody>
          <a:bodyPr/>
          <a:lstStyle/>
          <a:p>
            <a:r>
              <a:rPr lang="en-US" dirty="0">
                <a:solidFill>
                  <a:schemeClr val="tx2"/>
                </a:solidFill>
              </a:rPr>
              <a:t>Questions</a:t>
            </a:r>
          </a:p>
        </p:txBody>
      </p:sp>
      <p:sp>
        <p:nvSpPr>
          <p:cNvPr id="227" name="Google Shape;227;p16"/>
          <p:cNvSpPr/>
          <p:nvPr/>
        </p:nvSpPr>
        <p:spPr>
          <a:xfrm>
            <a:off x="2992566" y="3429000"/>
            <a:ext cx="6206867" cy="1155575"/>
          </a:xfrm>
          <a:prstGeom prst="roundRect">
            <a:avLst>
              <a:gd name="adj" fmla="val 16667"/>
            </a:avLst>
          </a:prstGeom>
          <a:solidFill>
            <a:srgbClr val="D0E0F5"/>
          </a:solidFill>
          <a:ln w="12700" cap="flat" cmpd="sng">
            <a:solidFill>
              <a:srgbClr val="003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err="1">
                <a:solidFill>
                  <a:srgbClr val="003F87"/>
                </a:solidFill>
                <a:latin typeface="Arial"/>
                <a:ea typeface="Arial"/>
                <a:cs typeface="Arial"/>
                <a:sym typeface="Arial"/>
              </a:rPr>
              <a:t>security@brandeis.edu</a:t>
            </a:r>
            <a:endParaRPr sz="4000" b="1" i="0" u="none" strike="noStrike" cap="none" dirty="0">
              <a:solidFill>
                <a:srgbClr val="003F87"/>
              </a:solidFill>
              <a:latin typeface="Arial"/>
              <a:ea typeface="Arial"/>
              <a:cs typeface="Arial"/>
              <a:sym typeface="Arial"/>
            </a:endParaRPr>
          </a:p>
        </p:txBody>
      </p:sp>
      <p:sp>
        <p:nvSpPr>
          <p:cNvPr id="225" name="Google Shape;225;p16"/>
          <p:cNvSpPr txBox="1">
            <a:spLocks noGrp="1"/>
          </p:cNvSpPr>
          <p:nvPr>
            <p:ph type="body" idx="1"/>
          </p:nvPr>
        </p:nvSpPr>
        <p:spPr>
          <a:xfrm>
            <a:off x="1524000" y="1389100"/>
            <a:ext cx="9144000" cy="533400"/>
          </a:xfrm>
          <a:prstGeom prst="rect">
            <a:avLst/>
          </a:prstGeom>
          <a:noFill/>
          <a:ln>
            <a:noFill/>
          </a:ln>
        </p:spPr>
        <p:txBody>
          <a:bodyPr spcFirstLastPara="1" wrap="square" lIns="0" tIns="0" rIns="0" bIns="0" anchor="t" anchorCtr="0">
            <a:noAutofit/>
          </a:bodyPr>
          <a:lstStyle/>
          <a:p>
            <a:pPr marL="0" lvl="0" indent="0" rtl="0">
              <a:lnSpc>
                <a:spcPct val="90000"/>
              </a:lnSpc>
              <a:spcBef>
                <a:spcPts val="0"/>
              </a:spcBef>
              <a:spcAft>
                <a:spcPts val="0"/>
              </a:spcAft>
              <a:buClr>
                <a:srgbClr val="003777"/>
              </a:buClr>
              <a:buSzPts val="4800"/>
              <a:buNone/>
            </a:pPr>
            <a:r>
              <a:rPr lang="en-US" sz="4800" dirty="0"/>
              <a:t>Questions?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4" name="Title 3">
            <a:extLst>
              <a:ext uri="{FF2B5EF4-FFF2-40B4-BE49-F238E27FC236}">
                <a16:creationId xmlns:a16="http://schemas.microsoft.com/office/drawing/2014/main" id="{3F71432D-BA24-624A-83A3-50A6BEBB556C}"/>
              </a:ext>
            </a:extLst>
          </p:cNvPr>
          <p:cNvSpPr>
            <a:spLocks noGrp="1"/>
          </p:cNvSpPr>
          <p:nvPr>
            <p:ph type="title"/>
          </p:nvPr>
        </p:nvSpPr>
        <p:spPr>
          <a:prstGeom prst="rect">
            <a:avLst/>
          </a:prstGeom>
        </p:spPr>
        <p:txBody>
          <a:bodyPr/>
          <a:lstStyle/>
          <a:p>
            <a:r>
              <a:rPr lang="en-US" dirty="0">
                <a:solidFill>
                  <a:schemeClr val="tx2"/>
                </a:solidFill>
              </a:rPr>
              <a:t>Agenda</a:t>
            </a:r>
          </a:p>
        </p:txBody>
      </p:sp>
      <p:sp>
        <p:nvSpPr>
          <p:cNvPr id="67" name="Google Shape;67;p3"/>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dirty="0"/>
              <a:t>INFORMATION TECHNOLOGY SERVICES | SECURITY</a:t>
            </a:r>
            <a:endParaRPr dirty="0"/>
          </a:p>
        </p:txBody>
      </p:sp>
      <p:sp>
        <p:nvSpPr>
          <p:cNvPr id="66" name="Google Shape;66;p3"/>
          <p:cNvSpPr txBox="1">
            <a:spLocks noGrp="1"/>
          </p:cNvSpPr>
          <p:nvPr>
            <p:ph type="body" idx="2"/>
          </p:nvPr>
        </p:nvSpPr>
        <p:spPr>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400"/>
              <a:buChar char="•"/>
            </a:pPr>
            <a:r>
              <a:rPr lang="en-US" dirty="0"/>
              <a:t>Welcome &amp; </a:t>
            </a:r>
            <a:r>
              <a:rPr lang="en-US" sz="2400" dirty="0"/>
              <a:t>Introductions</a:t>
            </a:r>
            <a:endParaRPr dirty="0"/>
          </a:p>
          <a:p>
            <a:pPr marL="228600" lvl="0" indent="-228600" algn="l" rtl="0">
              <a:lnSpc>
                <a:spcPct val="90000"/>
              </a:lnSpc>
              <a:spcBef>
                <a:spcPts val="1000"/>
              </a:spcBef>
              <a:spcAft>
                <a:spcPts val="0"/>
              </a:spcAft>
              <a:buClr>
                <a:schemeClr val="dk1"/>
              </a:buClr>
              <a:buSzPts val="2400"/>
              <a:buChar char="•"/>
            </a:pPr>
            <a:r>
              <a:rPr lang="en-US" dirty="0"/>
              <a:t>Evolving security threats in remote environment</a:t>
            </a:r>
            <a:endParaRPr dirty="0"/>
          </a:p>
          <a:p>
            <a:pPr marL="685800" lvl="1" indent="-228600" algn="l" rtl="0">
              <a:lnSpc>
                <a:spcPct val="90000"/>
              </a:lnSpc>
              <a:spcBef>
                <a:spcPts val="1000"/>
              </a:spcBef>
              <a:spcAft>
                <a:spcPts val="0"/>
              </a:spcAft>
              <a:buSzPts val="2400"/>
              <a:buChar char="•"/>
            </a:pPr>
            <a:r>
              <a:rPr lang="en-US" sz="2400" dirty="0" err="1"/>
              <a:t>Zoombombing</a:t>
            </a:r>
            <a:r>
              <a:rPr lang="en-US" sz="2400" dirty="0"/>
              <a:t> on the rise</a:t>
            </a:r>
            <a:endParaRPr sz="2400" dirty="0"/>
          </a:p>
          <a:p>
            <a:pPr marL="685800" lvl="1" indent="-228600" algn="l" rtl="0">
              <a:lnSpc>
                <a:spcPct val="90000"/>
              </a:lnSpc>
              <a:spcBef>
                <a:spcPts val="1000"/>
              </a:spcBef>
              <a:spcAft>
                <a:spcPts val="0"/>
              </a:spcAft>
              <a:buSzPts val="2400"/>
              <a:buChar char="•"/>
            </a:pPr>
            <a:r>
              <a:rPr lang="en-US" sz="2400" dirty="0"/>
              <a:t>Phishing scams</a:t>
            </a:r>
            <a:endParaRPr sz="2400" dirty="0"/>
          </a:p>
          <a:p>
            <a:pPr marL="685800" lvl="1" indent="-228600" algn="l" rtl="0">
              <a:lnSpc>
                <a:spcPct val="90000"/>
              </a:lnSpc>
              <a:spcBef>
                <a:spcPts val="1000"/>
              </a:spcBef>
              <a:spcAft>
                <a:spcPts val="0"/>
              </a:spcAft>
              <a:buSzPts val="2400"/>
              <a:buChar char="•"/>
            </a:pPr>
            <a:r>
              <a:rPr lang="en-US" sz="2400" dirty="0"/>
              <a:t>Viruses, viruses, and more viruses</a:t>
            </a:r>
            <a:endParaRPr sz="2400" dirty="0"/>
          </a:p>
          <a:p>
            <a:pPr marL="228600" lvl="0" indent="-228600" algn="l" rtl="0">
              <a:lnSpc>
                <a:spcPct val="90000"/>
              </a:lnSpc>
              <a:spcBef>
                <a:spcPts val="1000"/>
              </a:spcBef>
              <a:spcAft>
                <a:spcPts val="0"/>
              </a:spcAft>
              <a:buClr>
                <a:schemeClr val="dk1"/>
              </a:buClr>
              <a:buSzPts val="2400"/>
              <a:buChar char="•"/>
            </a:pPr>
            <a:r>
              <a:rPr lang="en-US" sz="2400" dirty="0"/>
              <a:t>Best practices while working remotely</a:t>
            </a:r>
            <a:endParaRPr sz="2400" dirty="0"/>
          </a:p>
          <a:p>
            <a:pPr marL="228600" lvl="0" indent="-228600" algn="l" rtl="0">
              <a:lnSpc>
                <a:spcPct val="90000"/>
              </a:lnSpc>
              <a:spcBef>
                <a:spcPts val="1000"/>
              </a:spcBef>
              <a:spcAft>
                <a:spcPts val="0"/>
              </a:spcAft>
              <a:buSzPts val="2400"/>
              <a:buChar char="•"/>
            </a:pPr>
            <a:r>
              <a:rPr lang="en-US" dirty="0"/>
              <a:t>Q&amp;A</a:t>
            </a:r>
            <a:endParaRPr dirty="0"/>
          </a:p>
        </p:txBody>
      </p:sp>
      <p:sp>
        <p:nvSpPr>
          <p:cNvPr id="65" name="Google Shape;65;p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dirty="0"/>
              <a:t>Agenda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44353F1E-9DFC-714B-BDC0-98C5C6112CC3}"/>
              </a:ext>
            </a:extLst>
          </p:cNvPr>
          <p:cNvSpPr>
            <a:spLocks noGrp="1"/>
          </p:cNvSpPr>
          <p:nvPr>
            <p:ph type="title"/>
          </p:nvPr>
        </p:nvSpPr>
        <p:spPr/>
        <p:txBody>
          <a:bodyPr/>
          <a:lstStyle/>
          <a:p>
            <a:r>
              <a:rPr lang="en-US" dirty="0">
                <a:solidFill>
                  <a:schemeClr val="tx2"/>
                </a:solidFill>
              </a:rPr>
              <a:t>Today’s Presenters</a:t>
            </a:r>
          </a:p>
        </p:txBody>
      </p:sp>
      <p:sp>
        <p:nvSpPr>
          <p:cNvPr id="74" name="Google Shape;74;p2"/>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dirty="0"/>
              <a:t>INFORMATION TECHNOLOGY SERVICES | SECURITY</a:t>
            </a:r>
            <a:endParaRPr dirty="0"/>
          </a:p>
        </p:txBody>
      </p:sp>
      <p:sp>
        <p:nvSpPr>
          <p:cNvPr id="75" name="Google Shape;75;p2"/>
          <p:cNvSpPr/>
          <p:nvPr/>
        </p:nvSpPr>
        <p:spPr>
          <a:xfrm>
            <a:off x="2107050" y="4953000"/>
            <a:ext cx="7977900" cy="1066800"/>
          </a:xfrm>
          <a:prstGeom prst="roundRect">
            <a:avLst>
              <a:gd name="adj" fmla="val 16667"/>
            </a:avLst>
          </a:prstGeom>
          <a:solidFill>
            <a:srgbClr val="D0E0F5"/>
          </a:solidFill>
          <a:ln w="12700" cap="flat" cmpd="sng">
            <a:solidFill>
              <a:srgbClr val="003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a:solidFill>
                  <a:srgbClr val="003F87"/>
                </a:solidFill>
              </a:rPr>
              <a:t>Contact ITS Security: </a:t>
            </a:r>
            <a:r>
              <a:rPr lang="en-US" sz="2600" b="1" i="0" u="sng" strike="noStrike" cap="none">
                <a:solidFill>
                  <a:schemeClr val="hlink"/>
                </a:solidFill>
                <a:latin typeface="Arial"/>
                <a:ea typeface="Arial"/>
                <a:cs typeface="Arial"/>
                <a:sym typeface="Arial"/>
                <a:hlinkClick r:id="rId3"/>
              </a:rPr>
              <a:t>security@brandeis.edu</a:t>
            </a:r>
            <a:endParaRPr sz="2600" b="1" i="0" u="none" strike="noStrike" cap="none">
              <a:solidFill>
                <a:srgbClr val="003F87"/>
              </a:solidFill>
              <a:latin typeface="Arial"/>
              <a:ea typeface="Arial"/>
              <a:cs typeface="Arial"/>
              <a:sym typeface="Arial"/>
            </a:endParaRPr>
          </a:p>
          <a:p>
            <a:pPr marL="0" marR="0" lvl="0" indent="0" algn="ctr" rtl="0">
              <a:spcBef>
                <a:spcPts val="0"/>
              </a:spcBef>
              <a:spcAft>
                <a:spcPts val="0"/>
              </a:spcAft>
              <a:buNone/>
            </a:pPr>
            <a:r>
              <a:rPr lang="en-US" sz="2600" b="1">
                <a:solidFill>
                  <a:srgbClr val="003F87"/>
                </a:solidFill>
              </a:rPr>
              <a:t>Report Phishing: </a:t>
            </a:r>
            <a:r>
              <a:rPr lang="en-US" sz="2600" b="1" u="sng">
                <a:solidFill>
                  <a:schemeClr val="hlink"/>
                </a:solidFill>
                <a:hlinkClick r:id="rId4"/>
              </a:rPr>
              <a:t>phishing@brandeis.edu</a:t>
            </a:r>
            <a:endParaRPr sz="2600" b="1">
              <a:solidFill>
                <a:srgbClr val="003F87"/>
              </a:solidFill>
            </a:endParaRPr>
          </a:p>
        </p:txBody>
      </p:sp>
      <p:sp>
        <p:nvSpPr>
          <p:cNvPr id="73" name="Google Shape;73;p2"/>
          <p:cNvSpPr txBox="1">
            <a:spLocks noGrp="1"/>
          </p:cNvSpPr>
          <p:nvPr>
            <p:ph type="body" idx="2"/>
          </p:nvPr>
        </p:nvSpPr>
        <p:spPr>
          <a:prstGeom prst="rect">
            <a:avLst/>
          </a:prstGeom>
          <a:noFill/>
          <a:ln>
            <a:noFill/>
          </a:ln>
        </p:spPr>
        <p:txBody>
          <a:bodyPr spcFirstLastPara="1" wrap="square" lIns="0" tIns="0" rIns="0" bIns="0" anchor="t" anchorCtr="0">
            <a:noAutofit/>
          </a:bodyPr>
          <a:lstStyle/>
          <a:p>
            <a:pPr marL="228600" lvl="0" indent="-266700" algn="l" rtl="0">
              <a:lnSpc>
                <a:spcPct val="115000"/>
              </a:lnSpc>
              <a:spcBef>
                <a:spcPts val="1000"/>
              </a:spcBef>
              <a:spcAft>
                <a:spcPts val="0"/>
              </a:spcAft>
              <a:buSzPts val="2400"/>
              <a:buChar char="•"/>
            </a:pPr>
            <a:r>
              <a:rPr lang="en-US" dirty="0"/>
              <a:t>Ravi Kotecha, Privacy &amp; Information Security Analyst</a:t>
            </a:r>
            <a:endParaRPr dirty="0"/>
          </a:p>
          <a:p>
            <a:pPr marL="228600" lvl="0" indent="-266700" algn="l" rtl="0">
              <a:lnSpc>
                <a:spcPct val="115000"/>
              </a:lnSpc>
              <a:spcBef>
                <a:spcPts val="1000"/>
              </a:spcBef>
              <a:spcAft>
                <a:spcPts val="0"/>
              </a:spcAft>
              <a:buSzPts val="2400"/>
              <a:buChar char="•"/>
            </a:pPr>
            <a:r>
              <a:rPr lang="en-US" dirty="0"/>
              <a:t>Dan Jennings, Media &amp; Computing Specialist</a:t>
            </a:r>
            <a:endParaRPr dirty="0"/>
          </a:p>
          <a:p>
            <a:pPr marL="228600" lvl="0" indent="-266700" algn="l" rtl="0">
              <a:lnSpc>
                <a:spcPct val="115000"/>
              </a:lnSpc>
              <a:spcBef>
                <a:spcPts val="1000"/>
              </a:spcBef>
              <a:spcAft>
                <a:spcPts val="0"/>
              </a:spcAft>
              <a:buSzPts val="2400"/>
              <a:buChar char="•"/>
            </a:pPr>
            <a:r>
              <a:rPr lang="en-US" sz="2400" dirty="0"/>
              <a:t>David Albrecht, Chief Information Security Officer</a:t>
            </a:r>
            <a:endParaRPr dirty="0"/>
          </a:p>
          <a:p>
            <a:pPr marL="228600" lvl="0" indent="-76200" algn="l" rtl="0">
              <a:lnSpc>
                <a:spcPct val="90000"/>
              </a:lnSpc>
              <a:spcBef>
                <a:spcPts val="1000"/>
              </a:spcBef>
              <a:spcAft>
                <a:spcPts val="0"/>
              </a:spcAft>
              <a:buClr>
                <a:schemeClr val="dk1"/>
              </a:buClr>
              <a:buSzPts val="2400"/>
              <a:buNone/>
            </a:pPr>
            <a:endParaRPr sz="2400" dirty="0"/>
          </a:p>
        </p:txBody>
      </p:sp>
      <p:sp>
        <p:nvSpPr>
          <p:cNvPr id="72" name="Google Shape;72;p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dirty="0"/>
              <a:t>Today’s Presenters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3" name="Title 2">
            <a:extLst>
              <a:ext uri="{FF2B5EF4-FFF2-40B4-BE49-F238E27FC236}">
                <a16:creationId xmlns:a16="http://schemas.microsoft.com/office/drawing/2014/main" id="{1C267243-540C-3444-AF96-6F1953A63CE5}"/>
              </a:ext>
            </a:extLst>
          </p:cNvPr>
          <p:cNvSpPr>
            <a:spLocks noGrp="1"/>
          </p:cNvSpPr>
          <p:nvPr>
            <p:ph type="title"/>
          </p:nvPr>
        </p:nvSpPr>
        <p:spPr/>
        <p:txBody>
          <a:bodyPr/>
          <a:lstStyle/>
          <a:p>
            <a:r>
              <a:rPr lang="en-US" dirty="0">
                <a:solidFill>
                  <a:schemeClr val="tx2"/>
                </a:solidFill>
              </a:rPr>
              <a:t>Protect Your Zoom Meetings</a:t>
            </a:r>
          </a:p>
        </p:txBody>
      </p:sp>
      <p:sp>
        <p:nvSpPr>
          <p:cNvPr id="83" name="Google Shape;83;g776730833f_0_0"/>
          <p:cNvSpPr txBox="1">
            <a:spLocks noGrp="1"/>
          </p:cNvSpPr>
          <p:nvPr>
            <p:ph type="body" idx="3"/>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rgbClr val="003777"/>
              </a:buClr>
              <a:buSzPts val="800"/>
              <a:buFont typeface="Arial"/>
              <a:buNone/>
            </a:pPr>
            <a:r>
              <a:rPr lang="en-US"/>
              <a:t>INFORMATION TECHNOLOGY SERVICES | SECURITY</a:t>
            </a:r>
            <a:endParaRPr/>
          </a:p>
          <a:p>
            <a:pPr marL="0" lvl="0" indent="0" algn="l" rtl="0">
              <a:spcBef>
                <a:spcPts val="1000"/>
              </a:spcBef>
              <a:spcAft>
                <a:spcPts val="0"/>
              </a:spcAft>
              <a:buNone/>
            </a:pPr>
            <a:endParaRPr/>
          </a:p>
        </p:txBody>
      </p:sp>
      <p:sp>
        <p:nvSpPr>
          <p:cNvPr id="82" name="Google Shape;82;g776730833f_0_0"/>
          <p:cNvSpPr txBox="1">
            <a:spLocks noGrp="1"/>
          </p:cNvSpPr>
          <p:nvPr>
            <p:ph type="body" idx="2"/>
          </p:nvPr>
        </p:nvSpPr>
        <p:spPr>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a:t>Zoomboming, a new threat</a:t>
            </a:r>
            <a:endParaRPr/>
          </a:p>
          <a:p>
            <a:pPr marL="914400" lvl="1" indent="-368300" algn="l" rtl="0">
              <a:spcBef>
                <a:spcPts val="0"/>
              </a:spcBef>
              <a:spcAft>
                <a:spcPts val="0"/>
              </a:spcAft>
              <a:buSzPts val="2200"/>
              <a:buChar char="•"/>
            </a:pPr>
            <a:r>
              <a:rPr lang="en-US" sz="2200"/>
              <a:t>Uninvited guests show up to Zoom meetings</a:t>
            </a:r>
            <a:endParaRPr sz="2200"/>
          </a:p>
          <a:p>
            <a:pPr marL="914400" lvl="1" indent="-368300" algn="l" rtl="0">
              <a:spcBef>
                <a:spcPts val="0"/>
              </a:spcBef>
              <a:spcAft>
                <a:spcPts val="0"/>
              </a:spcAft>
              <a:buSzPts val="2200"/>
              <a:buChar char="•"/>
            </a:pPr>
            <a:r>
              <a:rPr lang="en-US" sz="2200"/>
              <a:t>Share content with inappropriate content</a:t>
            </a:r>
            <a:endParaRPr sz="2200"/>
          </a:p>
          <a:p>
            <a:pPr marL="914400" lvl="1" indent="-368300" algn="l" rtl="0">
              <a:spcBef>
                <a:spcPts val="0"/>
              </a:spcBef>
              <a:spcAft>
                <a:spcPts val="0"/>
              </a:spcAft>
              <a:buSzPts val="2200"/>
              <a:buChar char="•"/>
            </a:pPr>
            <a:r>
              <a:rPr lang="en-US" sz="2200"/>
              <a:t>Vulgar speech</a:t>
            </a:r>
            <a:br>
              <a:rPr lang="en-US" sz="2200"/>
            </a:br>
            <a:endParaRPr sz="2200"/>
          </a:p>
          <a:p>
            <a:pPr marL="457200" lvl="0" indent="-381000" algn="l" rtl="0">
              <a:spcBef>
                <a:spcPts val="0"/>
              </a:spcBef>
              <a:spcAft>
                <a:spcPts val="0"/>
              </a:spcAft>
              <a:buSzPts val="2400"/>
              <a:buChar char="•"/>
            </a:pPr>
            <a:r>
              <a:rPr lang="en-US"/>
              <a:t>Preventative Measures</a:t>
            </a:r>
            <a:endParaRPr/>
          </a:p>
          <a:p>
            <a:pPr marL="914400" lvl="1" indent="-368300" algn="l" rtl="0">
              <a:spcBef>
                <a:spcPts val="0"/>
              </a:spcBef>
              <a:spcAft>
                <a:spcPts val="0"/>
              </a:spcAft>
              <a:buSzPts val="2200"/>
              <a:buChar char="•"/>
            </a:pPr>
            <a:r>
              <a:rPr lang="en-US" sz="2200"/>
              <a:t>Security settings </a:t>
            </a:r>
            <a:r>
              <a:rPr lang="en-US" sz="2200" i="1"/>
              <a:t>when scheduling</a:t>
            </a:r>
            <a:r>
              <a:rPr lang="en-US" sz="2200"/>
              <a:t> meetings </a:t>
            </a:r>
            <a:endParaRPr sz="2200"/>
          </a:p>
          <a:p>
            <a:pPr marL="914400" lvl="1" indent="-368300" algn="l" rtl="0">
              <a:spcBef>
                <a:spcPts val="0"/>
              </a:spcBef>
              <a:spcAft>
                <a:spcPts val="0"/>
              </a:spcAft>
              <a:buSzPts val="2200"/>
              <a:buChar char="•"/>
            </a:pPr>
            <a:r>
              <a:rPr lang="en-US" sz="2200"/>
              <a:t>Security settings </a:t>
            </a:r>
            <a:r>
              <a:rPr lang="en-US" sz="2200" i="1"/>
              <a:t>within</a:t>
            </a:r>
            <a:r>
              <a:rPr lang="en-US" sz="2200"/>
              <a:t> meetings</a:t>
            </a:r>
            <a:endParaRPr sz="2200"/>
          </a:p>
          <a:p>
            <a:pPr marL="914400" lvl="1" indent="-368300" algn="l" rtl="0">
              <a:spcBef>
                <a:spcPts val="0"/>
              </a:spcBef>
              <a:spcAft>
                <a:spcPts val="0"/>
              </a:spcAft>
              <a:buSzPts val="2200"/>
              <a:buChar char="•"/>
            </a:pPr>
            <a:r>
              <a:rPr lang="en-US" sz="2200"/>
              <a:t>Be mindful of where your Zoom links are posted</a:t>
            </a:r>
            <a:endParaRPr sz="2200"/>
          </a:p>
          <a:p>
            <a:pPr marL="1371600" lvl="2" indent="-355600" algn="l" rtl="0">
              <a:spcBef>
                <a:spcPts val="0"/>
              </a:spcBef>
              <a:spcAft>
                <a:spcPts val="0"/>
              </a:spcAft>
              <a:buSzPts val="2000"/>
              <a:buChar char="•"/>
            </a:pPr>
            <a:r>
              <a:rPr lang="en-US" sz="2000"/>
              <a:t>If publishing online, require registration, perhaps with a Google form</a:t>
            </a:r>
            <a:endParaRPr sz="2000"/>
          </a:p>
          <a:p>
            <a:pPr marL="1371600" lvl="2" indent="-355600" algn="l" rtl="0">
              <a:spcBef>
                <a:spcPts val="0"/>
              </a:spcBef>
              <a:spcAft>
                <a:spcPts val="0"/>
              </a:spcAft>
              <a:buSzPts val="2000"/>
              <a:buChar char="•"/>
            </a:pPr>
            <a:r>
              <a:rPr lang="en-US" sz="2000"/>
              <a:t>Assume any link on a website or public social media account will have an uninvited visitor </a:t>
            </a:r>
            <a:endParaRPr sz="2000"/>
          </a:p>
          <a:p>
            <a:pPr marL="0" lvl="0" indent="0" algn="l" rtl="0">
              <a:spcBef>
                <a:spcPts val="1000"/>
              </a:spcBef>
              <a:spcAft>
                <a:spcPts val="0"/>
              </a:spcAft>
              <a:buNone/>
            </a:pPr>
            <a:endParaRPr/>
          </a:p>
        </p:txBody>
      </p:sp>
      <p:sp>
        <p:nvSpPr>
          <p:cNvPr id="81" name="Google Shape;81;g776730833f_0_0"/>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Protect Your Zoom Meetings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a:extLst>
              <a:ext uri="{FF2B5EF4-FFF2-40B4-BE49-F238E27FC236}">
                <a16:creationId xmlns:a16="http://schemas.microsoft.com/office/drawing/2014/main" id="{B39F5641-A3E9-BC47-BD1B-3517F5D45E87}"/>
              </a:ext>
            </a:extLst>
          </p:cNvPr>
          <p:cNvSpPr>
            <a:spLocks noGrp="1"/>
          </p:cNvSpPr>
          <p:nvPr>
            <p:ph type="title"/>
          </p:nvPr>
        </p:nvSpPr>
        <p:spPr/>
        <p:txBody>
          <a:bodyPr/>
          <a:lstStyle/>
          <a:p>
            <a:r>
              <a:rPr lang="en-US" dirty="0">
                <a:solidFill>
                  <a:schemeClr val="tx2"/>
                </a:solidFill>
              </a:rPr>
              <a:t>Secure Zoom</a:t>
            </a:r>
            <a:r>
              <a:rPr lang="en-US" baseline="0" dirty="0">
                <a:solidFill>
                  <a:schemeClr val="tx2"/>
                </a:solidFill>
              </a:rPr>
              <a:t> Meetings When Scheduling</a:t>
            </a:r>
            <a:endParaRPr lang="en-US" dirty="0">
              <a:solidFill>
                <a:schemeClr val="tx2"/>
              </a:solidFill>
            </a:endParaRPr>
          </a:p>
        </p:txBody>
      </p:sp>
      <p:sp>
        <p:nvSpPr>
          <p:cNvPr id="90" name="Google Shape;90;g77d7456f52_0_0"/>
          <p:cNvSpPr txBox="1">
            <a:spLocks noGrp="1"/>
          </p:cNvSpPr>
          <p:nvPr>
            <p:ph type="body" idx="2"/>
          </p:nvPr>
        </p:nvSpPr>
        <p:spPr>
          <a:xfrm>
            <a:off x="1524000" y="2039672"/>
            <a:ext cx="9144000" cy="3810000"/>
          </a:xfrm>
          <a:prstGeom prst="rect">
            <a:avLst/>
          </a:prstGeom>
        </p:spPr>
        <p:txBody>
          <a:bodyPr spcFirstLastPara="1" wrap="square" lIns="0" tIns="0" rIns="0" bIns="0" anchor="t" anchorCtr="0">
            <a:noAutofit/>
          </a:bodyPr>
          <a:lstStyle/>
          <a:p>
            <a:pPr marL="457200" lvl="0" indent="-368300" algn="l" rtl="0">
              <a:lnSpc>
                <a:spcPct val="115000"/>
              </a:lnSpc>
              <a:spcBef>
                <a:spcPts val="1000"/>
              </a:spcBef>
              <a:spcAft>
                <a:spcPts val="0"/>
              </a:spcAft>
              <a:buSzPts val="2200"/>
              <a:buChar char="•"/>
            </a:pPr>
            <a:r>
              <a:rPr lang="en-US" sz="2200" b="1" dirty="0"/>
              <a:t>Enable waiting rooms for meetings</a:t>
            </a:r>
            <a:endParaRPr sz="2200" b="1" dirty="0"/>
          </a:p>
          <a:p>
            <a:pPr marL="914400" lvl="1" indent="-355600" algn="l" rtl="0">
              <a:lnSpc>
                <a:spcPct val="115000"/>
              </a:lnSpc>
              <a:spcBef>
                <a:spcPts val="0"/>
              </a:spcBef>
              <a:spcAft>
                <a:spcPts val="0"/>
              </a:spcAft>
              <a:buSzPts val="2000"/>
              <a:buChar char="•"/>
            </a:pPr>
            <a:r>
              <a:rPr lang="en-US" dirty="0"/>
              <a:t>Allows you to admit individual meeting participants into your meeting at your discretion</a:t>
            </a:r>
            <a:endParaRPr dirty="0"/>
          </a:p>
          <a:p>
            <a:pPr marL="457200" lvl="0" indent="-368300" algn="l" rtl="0">
              <a:lnSpc>
                <a:spcPct val="115000"/>
              </a:lnSpc>
              <a:spcBef>
                <a:spcPts val="600"/>
              </a:spcBef>
              <a:spcAft>
                <a:spcPts val="0"/>
              </a:spcAft>
              <a:buSzPts val="2200"/>
              <a:buChar char="•"/>
            </a:pPr>
            <a:r>
              <a:rPr lang="en-US" sz="2200" b="1" dirty="0"/>
              <a:t>Don’t use personal meeting ID for public meetings</a:t>
            </a:r>
            <a:endParaRPr sz="2200" b="1" dirty="0"/>
          </a:p>
          <a:p>
            <a:pPr marL="914400" lvl="1" indent="-355600" algn="l" rtl="0">
              <a:lnSpc>
                <a:spcPct val="115000"/>
              </a:lnSpc>
              <a:spcBef>
                <a:spcPts val="0"/>
              </a:spcBef>
              <a:spcAft>
                <a:spcPts val="0"/>
              </a:spcAft>
              <a:buSzPts val="2000"/>
              <a:buChar char="•"/>
            </a:pPr>
            <a:r>
              <a:rPr lang="en-US" dirty="0"/>
              <a:t>For public meetings, you should always schedule new meetings with randomly generated meeting IDs</a:t>
            </a:r>
            <a:endParaRPr dirty="0"/>
          </a:p>
          <a:p>
            <a:pPr marL="457200" marR="0" lvl="0" indent="-368300" algn="l" rtl="0">
              <a:lnSpc>
                <a:spcPct val="115000"/>
              </a:lnSpc>
              <a:spcBef>
                <a:spcPts val="600"/>
              </a:spcBef>
              <a:spcAft>
                <a:spcPts val="0"/>
              </a:spcAft>
              <a:buSzPts val="2200"/>
              <a:buChar char="•"/>
            </a:pPr>
            <a:r>
              <a:rPr lang="en-US" sz="2200" b="1" dirty="0"/>
              <a:t>Require a password to join a meeting</a:t>
            </a:r>
            <a:endParaRPr sz="2200" b="1" dirty="0"/>
          </a:p>
          <a:p>
            <a:pPr marL="914400" lvl="1" indent="-355600" algn="l" rtl="0">
              <a:lnSpc>
                <a:spcPct val="115000"/>
              </a:lnSpc>
              <a:spcBef>
                <a:spcPts val="0"/>
              </a:spcBef>
              <a:spcAft>
                <a:spcPts val="0"/>
              </a:spcAft>
              <a:buSzPts val="2000"/>
              <a:buChar char="•"/>
            </a:pPr>
            <a:r>
              <a:rPr lang="en-US" dirty="0"/>
              <a:t>Feature can be applied to both your Personal Meeting ID, and to newly scheduled meetings.</a:t>
            </a:r>
            <a:endParaRPr dirty="0"/>
          </a:p>
          <a:p>
            <a:pPr marL="457200" marR="0" lvl="0" indent="-368300" algn="l" rtl="0">
              <a:lnSpc>
                <a:spcPct val="115000"/>
              </a:lnSpc>
              <a:spcBef>
                <a:spcPts val="600"/>
              </a:spcBef>
              <a:spcAft>
                <a:spcPts val="0"/>
              </a:spcAft>
              <a:buSzPts val="2200"/>
              <a:buChar char="•"/>
            </a:pPr>
            <a:r>
              <a:rPr lang="en-US" sz="2200" b="1" dirty="0"/>
              <a:t>Only allow registered or domain verified users</a:t>
            </a:r>
            <a:endParaRPr sz="2200" b="1" dirty="0"/>
          </a:p>
          <a:p>
            <a:pPr marL="914400" lvl="1" indent="-355600" algn="l" rtl="0">
              <a:lnSpc>
                <a:spcPct val="115000"/>
              </a:lnSpc>
              <a:spcBef>
                <a:spcPts val="0"/>
              </a:spcBef>
              <a:spcAft>
                <a:spcPts val="0"/>
              </a:spcAft>
              <a:buSzPts val="2000"/>
              <a:buChar char="•"/>
            </a:pPr>
            <a:r>
              <a:rPr lang="en-US" dirty="0"/>
              <a:t>You can require meeting attendees to register ahead of time, or restrict meetings to only allow Brandeis users to join</a:t>
            </a:r>
            <a:endParaRPr dirty="0"/>
          </a:p>
        </p:txBody>
      </p:sp>
      <p:sp>
        <p:nvSpPr>
          <p:cNvPr id="89" name="Google Shape;89;g77d7456f52_0_0"/>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3300"/>
              <a:t>Secure Zoom Meetings When Scheduling </a:t>
            </a:r>
            <a:endParaRPr sz="3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5677F900-459E-A146-BE05-45A9EE0A2643}"/>
              </a:ext>
            </a:extLst>
          </p:cNvPr>
          <p:cNvSpPr>
            <a:spLocks noGrp="1"/>
          </p:cNvSpPr>
          <p:nvPr>
            <p:ph type="title"/>
          </p:nvPr>
        </p:nvSpPr>
        <p:spPr/>
        <p:txBody>
          <a:bodyPr/>
          <a:lstStyle/>
          <a:p>
            <a:r>
              <a:rPr lang="en-US" dirty="0">
                <a:solidFill>
                  <a:schemeClr val="tx2"/>
                </a:solidFill>
              </a:rPr>
              <a:t>In-Meeting Security Settings</a:t>
            </a:r>
          </a:p>
        </p:txBody>
      </p:sp>
      <p:sp>
        <p:nvSpPr>
          <p:cNvPr id="98" name="Google Shape;98;g77d7456f52_0_8"/>
          <p:cNvSpPr txBox="1">
            <a:spLocks noGrp="1"/>
          </p:cNvSpPr>
          <p:nvPr>
            <p:ph type="body" idx="3"/>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t>INFORMATION TECHNOLOGY SERVICES | SECURITY</a:t>
            </a:r>
            <a:endParaRPr/>
          </a:p>
          <a:p>
            <a:pPr marL="0" lvl="0" indent="0" algn="l" rtl="0">
              <a:spcBef>
                <a:spcPts val="1000"/>
              </a:spcBef>
              <a:spcAft>
                <a:spcPts val="0"/>
              </a:spcAft>
              <a:buNone/>
            </a:pPr>
            <a:endParaRPr/>
          </a:p>
        </p:txBody>
      </p:sp>
      <p:pic>
        <p:nvPicPr>
          <p:cNvPr id="99" name="Google Shape;99;g77d7456f52_0_8" descr="Zoom in-meeting security settings via new Security menu option"/>
          <p:cNvPicPr preferRelativeResize="0"/>
          <p:nvPr/>
        </p:nvPicPr>
        <p:blipFill>
          <a:blip r:embed="rId3">
            <a:alphaModFix/>
          </a:blip>
          <a:stretch>
            <a:fillRect/>
          </a:stretch>
        </p:blipFill>
        <p:spPr>
          <a:xfrm>
            <a:off x="8746125" y="2407100"/>
            <a:ext cx="2419350" cy="3505200"/>
          </a:xfrm>
          <a:prstGeom prst="rect">
            <a:avLst/>
          </a:prstGeom>
          <a:noFill/>
          <a:ln>
            <a:noFill/>
          </a:ln>
        </p:spPr>
      </p:pic>
      <p:sp>
        <p:nvSpPr>
          <p:cNvPr id="97" name="Google Shape;97;g77d7456f52_0_8"/>
          <p:cNvSpPr txBox="1">
            <a:spLocks noGrp="1"/>
          </p:cNvSpPr>
          <p:nvPr>
            <p:ph type="body" idx="2"/>
          </p:nvPr>
        </p:nvSpPr>
        <p:spPr>
          <a:xfrm>
            <a:off x="1524000" y="2209800"/>
            <a:ext cx="7028329" cy="38100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dirty="0"/>
              <a:t>As meeting host, you have access to the Security menu within the meeting</a:t>
            </a:r>
            <a:endParaRPr dirty="0"/>
          </a:p>
          <a:p>
            <a:pPr marL="457200" lvl="0" indent="-381000" algn="l" rtl="0">
              <a:spcBef>
                <a:spcPts val="0"/>
              </a:spcBef>
              <a:spcAft>
                <a:spcPts val="0"/>
              </a:spcAft>
              <a:buSzPts val="2400"/>
              <a:buChar char="•"/>
            </a:pPr>
            <a:r>
              <a:rPr lang="en-US" dirty="0"/>
              <a:t>From the Security menu, you can:</a:t>
            </a:r>
            <a:endParaRPr dirty="0"/>
          </a:p>
          <a:p>
            <a:pPr marL="914400" lvl="1" indent="-381000" algn="l" rtl="0">
              <a:lnSpc>
                <a:spcPct val="115000"/>
              </a:lnSpc>
              <a:spcBef>
                <a:spcPts val="0"/>
              </a:spcBef>
              <a:spcAft>
                <a:spcPts val="0"/>
              </a:spcAft>
              <a:buSzPts val="2400"/>
              <a:buChar char="•"/>
            </a:pPr>
            <a:r>
              <a:rPr lang="en-US" sz="2400" dirty="0"/>
              <a:t>Lock the meeting</a:t>
            </a:r>
            <a:endParaRPr sz="2400" dirty="0"/>
          </a:p>
          <a:p>
            <a:pPr marL="914400" lvl="1" indent="-381000" algn="l" rtl="0">
              <a:lnSpc>
                <a:spcPct val="115000"/>
              </a:lnSpc>
              <a:spcBef>
                <a:spcPts val="0"/>
              </a:spcBef>
              <a:spcAft>
                <a:spcPts val="0"/>
              </a:spcAft>
              <a:buSzPts val="2400"/>
              <a:buChar char="•"/>
            </a:pPr>
            <a:r>
              <a:rPr lang="en-US" sz="2400" dirty="0"/>
              <a:t>Enable waiting room</a:t>
            </a:r>
            <a:endParaRPr sz="2400" dirty="0"/>
          </a:p>
          <a:p>
            <a:pPr marL="914400" lvl="1" indent="-381000" algn="l" rtl="0">
              <a:lnSpc>
                <a:spcPct val="115000"/>
              </a:lnSpc>
              <a:spcBef>
                <a:spcPts val="0"/>
              </a:spcBef>
              <a:spcAft>
                <a:spcPts val="0"/>
              </a:spcAft>
              <a:buSzPts val="2400"/>
              <a:buChar char="•"/>
            </a:pPr>
            <a:r>
              <a:rPr lang="en-US" sz="2400" dirty="0"/>
              <a:t>Enable/Disable meeting participants from</a:t>
            </a:r>
            <a:br>
              <a:rPr lang="en-US" sz="2400" dirty="0"/>
            </a:br>
            <a:r>
              <a:rPr lang="en-US" sz="2400" dirty="0"/>
              <a:t>sharing screen, accessing chat, and renaming</a:t>
            </a:r>
            <a:br>
              <a:rPr lang="en-US" sz="2400" dirty="0"/>
            </a:br>
            <a:r>
              <a:rPr lang="en-US" sz="2400" dirty="0"/>
              <a:t>themselves</a:t>
            </a:r>
            <a:endParaRPr sz="2400" dirty="0"/>
          </a:p>
          <a:p>
            <a:pPr marL="914400" lvl="1" indent="-381000" algn="l" rtl="0">
              <a:lnSpc>
                <a:spcPct val="115000"/>
              </a:lnSpc>
              <a:spcBef>
                <a:spcPts val="0"/>
              </a:spcBef>
              <a:spcAft>
                <a:spcPts val="0"/>
              </a:spcAft>
              <a:buSzPts val="2400"/>
              <a:buChar char="•"/>
            </a:pPr>
            <a:r>
              <a:rPr lang="en-US" sz="2400" dirty="0"/>
              <a:t>Remove participants</a:t>
            </a:r>
            <a:endParaRPr sz="2400" dirty="0"/>
          </a:p>
        </p:txBody>
      </p:sp>
      <p:sp>
        <p:nvSpPr>
          <p:cNvPr id="96" name="Google Shape;96;g77d7456f52_0_8"/>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In-Meeting Security Settings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FB4670B4-75F4-7547-83C3-4A2D86CD5A77}"/>
              </a:ext>
            </a:extLst>
          </p:cNvPr>
          <p:cNvSpPr>
            <a:spLocks noGrp="1"/>
          </p:cNvSpPr>
          <p:nvPr>
            <p:ph type="title"/>
          </p:nvPr>
        </p:nvSpPr>
        <p:spPr/>
        <p:txBody>
          <a:bodyPr/>
          <a:lstStyle/>
          <a:p>
            <a:r>
              <a:rPr lang="en-US" dirty="0">
                <a:solidFill>
                  <a:schemeClr val="tx2"/>
                </a:solidFill>
              </a:rPr>
              <a:t>What do to</a:t>
            </a:r>
            <a:r>
              <a:rPr lang="en-US" baseline="0" dirty="0">
                <a:solidFill>
                  <a:schemeClr val="tx2"/>
                </a:solidFill>
              </a:rPr>
              <a:t> if Zoombombed?</a:t>
            </a:r>
            <a:endParaRPr lang="en-US" dirty="0">
              <a:solidFill>
                <a:schemeClr val="tx2"/>
              </a:solidFill>
            </a:endParaRPr>
          </a:p>
        </p:txBody>
      </p:sp>
      <p:sp>
        <p:nvSpPr>
          <p:cNvPr id="107" name="Google Shape;107;g77d7456f52_0_16"/>
          <p:cNvSpPr txBox="1">
            <a:spLocks noGrp="1"/>
          </p:cNvSpPr>
          <p:nvPr>
            <p:ph type="body" idx="3"/>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t>INFORMATION TECHNOLOGY SERVICES | SECURITY</a:t>
            </a:r>
            <a:endParaRPr/>
          </a:p>
          <a:p>
            <a:pPr marL="0" lvl="0" indent="0" algn="l" rtl="0">
              <a:spcBef>
                <a:spcPts val="1000"/>
              </a:spcBef>
              <a:spcAft>
                <a:spcPts val="0"/>
              </a:spcAft>
              <a:buNone/>
            </a:pPr>
            <a:endParaRPr/>
          </a:p>
        </p:txBody>
      </p:sp>
      <p:pic>
        <p:nvPicPr>
          <p:cNvPr id="108" name="Google Shape;108;g77d7456f52_0_16" descr="Screenshot on using Zoom security features to remove uninvited participant or mute all participants."/>
          <p:cNvPicPr preferRelativeResize="0"/>
          <p:nvPr/>
        </p:nvPicPr>
        <p:blipFill>
          <a:blip r:embed="rId3">
            <a:alphaModFix/>
          </a:blip>
          <a:stretch>
            <a:fillRect/>
          </a:stretch>
        </p:blipFill>
        <p:spPr>
          <a:xfrm>
            <a:off x="7674850" y="2301150"/>
            <a:ext cx="3857499" cy="4119575"/>
          </a:xfrm>
          <a:prstGeom prst="rect">
            <a:avLst/>
          </a:prstGeom>
          <a:noFill/>
          <a:ln>
            <a:noFill/>
          </a:ln>
        </p:spPr>
      </p:pic>
      <p:sp>
        <p:nvSpPr>
          <p:cNvPr id="109" name="Google Shape;109;g77d7456f52_0_16"/>
          <p:cNvSpPr/>
          <p:nvPr/>
        </p:nvSpPr>
        <p:spPr>
          <a:xfrm>
            <a:off x="1524000" y="5342200"/>
            <a:ext cx="5962500" cy="1066800"/>
          </a:xfrm>
          <a:prstGeom prst="roundRect">
            <a:avLst>
              <a:gd name="adj" fmla="val 16667"/>
            </a:avLst>
          </a:prstGeom>
          <a:solidFill>
            <a:srgbClr val="D0E0F5"/>
          </a:solidFill>
          <a:ln w="12700" cap="flat" cmpd="sng">
            <a:solidFill>
              <a:srgbClr val="003F87"/>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en-US" sz="2400" b="1">
                <a:solidFill>
                  <a:schemeClr val="dk1"/>
                </a:solidFill>
                <a:latin typeface="Calibri"/>
                <a:ea typeface="Calibri"/>
                <a:cs typeface="Calibri"/>
                <a:sym typeface="Calibri"/>
              </a:rPr>
              <a:t>Still having trouble?</a:t>
            </a:r>
            <a:endParaRPr sz="24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End the meeting and report the meeting ID to ITS, (</a:t>
            </a:r>
            <a:r>
              <a:rPr lang="en-US" sz="2200" u="sng">
                <a:solidFill>
                  <a:schemeClr val="hlink"/>
                </a:solidFill>
                <a:latin typeface="Calibri"/>
                <a:ea typeface="Calibri"/>
                <a:cs typeface="Calibri"/>
                <a:sym typeface="Calibri"/>
                <a:hlinkClick r:id="rId4"/>
              </a:rPr>
              <a:t>help@brandeis.edu</a:t>
            </a:r>
            <a:r>
              <a:rPr lang="en-US" sz="2200">
                <a:solidFill>
                  <a:schemeClr val="dk1"/>
                </a:solidFill>
                <a:latin typeface="Calibri"/>
                <a:ea typeface="Calibri"/>
                <a:cs typeface="Calibri"/>
                <a:sym typeface="Calibri"/>
              </a:rPr>
              <a:t> or 781-736-4357).</a:t>
            </a:r>
            <a:endParaRPr sz="2200">
              <a:solidFill>
                <a:schemeClr val="dk1"/>
              </a:solidFill>
              <a:latin typeface="Calibri"/>
              <a:ea typeface="Calibri"/>
              <a:cs typeface="Calibri"/>
              <a:sym typeface="Calibri"/>
            </a:endParaRPr>
          </a:p>
        </p:txBody>
      </p:sp>
      <p:sp>
        <p:nvSpPr>
          <p:cNvPr id="106" name="Google Shape;106;g77d7456f52_0_16"/>
          <p:cNvSpPr txBox="1">
            <a:spLocks noGrp="1"/>
          </p:cNvSpPr>
          <p:nvPr>
            <p:ph type="body" idx="2"/>
          </p:nvPr>
        </p:nvSpPr>
        <p:spPr>
          <a:xfrm>
            <a:off x="1524000" y="2209800"/>
            <a:ext cx="5962500" cy="38100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AutoNum type="arabicPeriod"/>
            </a:pPr>
            <a:r>
              <a:rPr lang="en-US" dirty="0"/>
              <a:t>Identify and remove the participant.</a:t>
            </a:r>
            <a:endParaRPr dirty="0"/>
          </a:p>
          <a:p>
            <a:pPr marL="457200" lvl="0" indent="-381000" algn="l" rtl="0">
              <a:spcBef>
                <a:spcPts val="0"/>
              </a:spcBef>
              <a:spcAft>
                <a:spcPts val="0"/>
              </a:spcAft>
              <a:buSzPts val="2400"/>
              <a:buAutoNum type="arabicPeriod"/>
            </a:pPr>
            <a:r>
              <a:rPr lang="en-US" dirty="0"/>
              <a:t>Lock the meeting or enable waiting room from the security menu.</a:t>
            </a:r>
            <a:endParaRPr dirty="0"/>
          </a:p>
          <a:p>
            <a:pPr marL="457200" lvl="0" indent="-381000" algn="l" rtl="0">
              <a:spcBef>
                <a:spcPts val="0"/>
              </a:spcBef>
              <a:spcAft>
                <a:spcPts val="0"/>
              </a:spcAft>
              <a:buSzPts val="2400"/>
              <a:buAutoNum type="arabicPeriod"/>
            </a:pPr>
            <a:r>
              <a:rPr lang="en-US" dirty="0"/>
              <a:t>Disable screen sharing from the security menu.</a:t>
            </a:r>
            <a:endParaRPr dirty="0"/>
          </a:p>
          <a:p>
            <a:pPr marL="457200" lvl="0" indent="-381000" algn="l" rtl="0">
              <a:spcBef>
                <a:spcPts val="0"/>
              </a:spcBef>
              <a:spcAft>
                <a:spcPts val="0"/>
              </a:spcAft>
              <a:buSzPts val="2400"/>
              <a:buAutoNum type="arabicPeriod"/>
            </a:pPr>
            <a:r>
              <a:rPr lang="en-US" dirty="0"/>
              <a:t>Mute all participants from the participants tab.</a:t>
            </a:r>
            <a:endParaRPr dirty="0"/>
          </a:p>
        </p:txBody>
      </p:sp>
      <p:sp>
        <p:nvSpPr>
          <p:cNvPr id="105" name="Google Shape;105;g77d7456f52_0_16"/>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dirty="0"/>
              <a:t>What to do if Zoombombed?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663449B3-8381-0C4D-8757-CD90E99736F8}"/>
              </a:ext>
            </a:extLst>
          </p:cNvPr>
          <p:cNvSpPr>
            <a:spLocks noGrp="1"/>
          </p:cNvSpPr>
          <p:nvPr>
            <p:ph type="title"/>
          </p:nvPr>
        </p:nvSpPr>
        <p:spPr/>
        <p:txBody>
          <a:bodyPr/>
          <a:lstStyle/>
          <a:p>
            <a:r>
              <a:rPr lang="en-US" dirty="0">
                <a:solidFill>
                  <a:schemeClr val="tx2"/>
                </a:solidFill>
              </a:rPr>
              <a:t>Avoid Phishing Scams</a:t>
            </a:r>
          </a:p>
        </p:txBody>
      </p:sp>
      <p:sp>
        <p:nvSpPr>
          <p:cNvPr id="116" name="Google Shape;116;p6"/>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a:t>INFORMATION TECHNOLOGY SERVICES | SECURITY</a:t>
            </a:r>
            <a:endParaRPr/>
          </a:p>
        </p:txBody>
      </p:sp>
      <p:pic>
        <p:nvPicPr>
          <p:cNvPr id="117" name="Google Shape;117;p6" descr="Image of cybercriminal trying to &quot;phish&quot; user ith fishing rod and line"/>
          <p:cNvPicPr preferRelativeResize="0"/>
          <p:nvPr/>
        </p:nvPicPr>
        <p:blipFill>
          <a:blip r:embed="rId3">
            <a:alphaModFix/>
          </a:blip>
          <a:stretch>
            <a:fillRect/>
          </a:stretch>
        </p:blipFill>
        <p:spPr>
          <a:xfrm>
            <a:off x="7107425" y="2697838"/>
            <a:ext cx="4359876" cy="2833926"/>
          </a:xfrm>
          <a:prstGeom prst="rect">
            <a:avLst/>
          </a:prstGeom>
          <a:noFill/>
          <a:ln>
            <a:noFill/>
          </a:ln>
          <a:effectLst>
            <a:outerShdw blurRad="57150" dist="19050" dir="5400000" algn="bl" rotWithShape="0">
              <a:srgbClr val="999999">
                <a:alpha val="50000"/>
              </a:srgbClr>
            </a:outerShdw>
          </a:effectLst>
        </p:spPr>
      </p:pic>
      <p:sp>
        <p:nvSpPr>
          <p:cNvPr id="115" name="Google Shape;115;p6"/>
          <p:cNvSpPr txBox="1">
            <a:spLocks noGrp="1"/>
          </p:cNvSpPr>
          <p:nvPr>
            <p:ph type="body" idx="2"/>
          </p:nvPr>
        </p:nvSpPr>
        <p:spPr>
          <a:xfrm>
            <a:off x="1524000" y="2209800"/>
            <a:ext cx="5482107" cy="381000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400"/>
              <a:buChar char="•"/>
            </a:pPr>
            <a:r>
              <a:rPr lang="en-US" sz="2400" dirty="0"/>
              <a:t>What is phishing? </a:t>
            </a:r>
            <a:endParaRPr dirty="0"/>
          </a:p>
          <a:p>
            <a:pPr marL="685800" lvl="1" indent="-215900" algn="l" rtl="0">
              <a:lnSpc>
                <a:spcPct val="90000"/>
              </a:lnSpc>
              <a:spcBef>
                <a:spcPts val="0"/>
              </a:spcBef>
              <a:spcAft>
                <a:spcPts val="0"/>
              </a:spcAft>
              <a:buClr>
                <a:schemeClr val="dk1"/>
              </a:buClr>
              <a:buSzPts val="2200"/>
              <a:buFont typeface="Calibri"/>
              <a:buChar char="•"/>
            </a:pPr>
            <a:r>
              <a:rPr lang="en-US" sz="2200" dirty="0"/>
              <a:t>Seemingly trustworthy adversary solicits information</a:t>
            </a:r>
            <a:endParaRPr sz="2200" dirty="0"/>
          </a:p>
          <a:p>
            <a:pPr marL="1143000" lvl="2" indent="-241300" algn="l" rtl="0">
              <a:lnSpc>
                <a:spcPct val="90000"/>
              </a:lnSpc>
              <a:spcBef>
                <a:spcPts val="500"/>
              </a:spcBef>
              <a:spcAft>
                <a:spcPts val="0"/>
              </a:spcAft>
              <a:buClr>
                <a:schemeClr val="dk1"/>
              </a:buClr>
              <a:buSzPts val="2200"/>
              <a:buFont typeface="Calibri"/>
              <a:buChar char="•"/>
            </a:pPr>
            <a:r>
              <a:rPr lang="en-US" sz="2200" dirty="0"/>
              <a:t>Beware of impostors! </a:t>
            </a:r>
            <a:endParaRPr sz="2200" dirty="0"/>
          </a:p>
          <a:p>
            <a:pPr marL="685800" lvl="1" indent="-215900" algn="l" rtl="0">
              <a:lnSpc>
                <a:spcPct val="90000"/>
              </a:lnSpc>
              <a:spcBef>
                <a:spcPts val="500"/>
              </a:spcBef>
              <a:spcAft>
                <a:spcPts val="0"/>
              </a:spcAft>
              <a:buClr>
                <a:schemeClr val="dk1"/>
              </a:buClr>
              <a:buSzPts val="2200"/>
              <a:buFont typeface="Calibri"/>
              <a:buChar char="•"/>
            </a:pPr>
            <a:r>
              <a:rPr lang="en-US" sz="2200" dirty="0"/>
              <a:t>Typically seen in email, phone calls, and texts</a:t>
            </a:r>
            <a:endParaRPr sz="2200" dirty="0"/>
          </a:p>
          <a:p>
            <a:pPr marL="228600" lvl="0" indent="-266700" algn="l" rtl="0">
              <a:lnSpc>
                <a:spcPct val="90000"/>
              </a:lnSpc>
              <a:spcBef>
                <a:spcPts val="500"/>
              </a:spcBef>
              <a:spcAft>
                <a:spcPts val="0"/>
              </a:spcAft>
              <a:buSzPts val="2400"/>
              <a:buChar char="•"/>
            </a:pPr>
            <a:r>
              <a:rPr lang="en-US" dirty="0"/>
              <a:t>With the COVID-19 pandemic, we have seen a rise in phishing attempts</a:t>
            </a:r>
            <a:endParaRPr dirty="0"/>
          </a:p>
          <a:p>
            <a:pPr marL="228600" lvl="0" indent="0" algn="l" rtl="0">
              <a:lnSpc>
                <a:spcPct val="90000"/>
              </a:lnSpc>
              <a:spcBef>
                <a:spcPts val="500"/>
              </a:spcBef>
              <a:spcAft>
                <a:spcPts val="0"/>
              </a:spcAft>
              <a:buNone/>
            </a:pPr>
            <a:endParaRPr dirty="0">
              <a:latin typeface="Arial"/>
              <a:ea typeface="Arial"/>
              <a:cs typeface="Arial"/>
              <a:sym typeface="Arial"/>
            </a:endParaRPr>
          </a:p>
          <a:p>
            <a:pPr marL="228600" lvl="0" indent="-114300" algn="l" rtl="0">
              <a:lnSpc>
                <a:spcPct val="90000"/>
              </a:lnSpc>
              <a:spcBef>
                <a:spcPts val="1000"/>
              </a:spcBef>
              <a:spcAft>
                <a:spcPts val="0"/>
              </a:spcAft>
              <a:buClr>
                <a:schemeClr val="dk1"/>
              </a:buClr>
              <a:buSzPts val="1800"/>
              <a:buNone/>
            </a:pPr>
            <a:endParaRPr dirty="0"/>
          </a:p>
        </p:txBody>
      </p:sp>
      <p:sp>
        <p:nvSpPr>
          <p:cNvPr id="114" name="Google Shape;114;p6"/>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a:t>Avoid Phishing Scams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a:extLst>
              <a:ext uri="{FF2B5EF4-FFF2-40B4-BE49-F238E27FC236}">
                <a16:creationId xmlns:a16="http://schemas.microsoft.com/office/drawing/2014/main" id="{010E89C0-1F24-174D-9EE8-0D17DBF21EFE}"/>
              </a:ext>
            </a:extLst>
          </p:cNvPr>
          <p:cNvSpPr>
            <a:spLocks noGrp="1"/>
          </p:cNvSpPr>
          <p:nvPr>
            <p:ph type="title"/>
          </p:nvPr>
        </p:nvSpPr>
        <p:spPr/>
        <p:txBody>
          <a:bodyPr/>
          <a:lstStyle/>
          <a:p>
            <a:r>
              <a:rPr lang="en-US" dirty="0">
                <a:solidFill>
                  <a:schemeClr val="tx2"/>
                </a:solidFill>
              </a:rPr>
              <a:t>Identifying Phishing Scams</a:t>
            </a:r>
          </a:p>
        </p:txBody>
      </p:sp>
      <p:sp>
        <p:nvSpPr>
          <p:cNvPr id="123" name="Google Shape;123;g776730833f_0_7"/>
          <p:cNvSpPr txBox="1">
            <a:spLocks noGrp="1"/>
          </p:cNvSpPr>
          <p:nvPr>
            <p:ph type="body" idx="2"/>
          </p:nvPr>
        </p:nvSpPr>
        <p:spPr>
          <a:xfrm>
            <a:off x="1524000" y="2209800"/>
            <a:ext cx="9423042" cy="3810000"/>
          </a:xfrm>
          <a:prstGeom prst="rect">
            <a:avLst/>
          </a:prstGeom>
          <a:noFill/>
          <a:ln>
            <a:noFill/>
          </a:ln>
        </p:spPr>
        <p:txBody>
          <a:bodyPr spcFirstLastPara="1" wrap="square" lIns="0" tIns="0" rIns="0" bIns="0" anchor="t" anchorCtr="0">
            <a:noAutofit/>
          </a:bodyPr>
          <a:lstStyle/>
          <a:p>
            <a:pPr marL="228600" lvl="0" indent="-266700" algn="l" rtl="0">
              <a:lnSpc>
                <a:spcPct val="100000"/>
              </a:lnSpc>
              <a:spcBef>
                <a:spcPts val="300"/>
              </a:spcBef>
              <a:spcAft>
                <a:spcPts val="0"/>
              </a:spcAft>
              <a:buSzPts val="2400"/>
              <a:buChar char="•"/>
            </a:pPr>
            <a:r>
              <a:rPr lang="en-US" sz="2300" b="1" dirty="0"/>
              <a:t>Be on guard.</a:t>
            </a:r>
            <a:r>
              <a:rPr lang="en-US" sz="2300" dirty="0"/>
              <a:t> If you don’t recognize the sender, the message may be a phish.</a:t>
            </a:r>
            <a:endParaRPr sz="2300" dirty="0"/>
          </a:p>
          <a:p>
            <a:pPr marL="228600" indent="-266700">
              <a:spcBef>
                <a:spcPts val="300"/>
              </a:spcBef>
            </a:pPr>
            <a:r>
              <a:rPr lang="en-US" sz="2300" b="1" dirty="0"/>
              <a:t>Read between the lines.</a:t>
            </a:r>
            <a:r>
              <a:rPr lang="en-US" sz="2300" dirty="0"/>
              <a:t> If the email contains unexpected spelling or grammatical errors, it's probably not a legitimate email.</a:t>
            </a:r>
            <a:endParaRPr sz="2300" dirty="0"/>
          </a:p>
          <a:p>
            <a:pPr marL="228600" lvl="0" indent="-266700" algn="l" rtl="0">
              <a:lnSpc>
                <a:spcPct val="100000"/>
              </a:lnSpc>
              <a:spcBef>
                <a:spcPts val="300"/>
              </a:spcBef>
              <a:spcAft>
                <a:spcPts val="0"/>
              </a:spcAft>
              <a:buSzPts val="2400"/>
              <a:buChar char="•"/>
            </a:pPr>
            <a:r>
              <a:rPr lang="en-US" sz="2300" b="1" dirty="0"/>
              <a:t>Beware before you share.</a:t>
            </a:r>
            <a:r>
              <a:rPr lang="en-US" sz="2300" dirty="0"/>
              <a:t> Never give away personal information such as passwords, credit cards, or social security number.</a:t>
            </a:r>
            <a:endParaRPr sz="2300" b="1" dirty="0"/>
          </a:p>
          <a:p>
            <a:pPr marL="228600" lvl="0" indent="-266700" algn="l" rtl="0">
              <a:lnSpc>
                <a:spcPct val="100000"/>
              </a:lnSpc>
              <a:spcBef>
                <a:spcPts val="300"/>
              </a:spcBef>
              <a:spcAft>
                <a:spcPts val="0"/>
              </a:spcAft>
              <a:buSzPts val="2400"/>
              <a:buChar char="•"/>
            </a:pPr>
            <a:r>
              <a:rPr lang="en-US" sz="2300" b="1" dirty="0"/>
              <a:t>Look but don’t click. </a:t>
            </a:r>
            <a:r>
              <a:rPr lang="en-US" sz="2300" dirty="0"/>
              <a:t>Recognize the links? Hover your mouse over any link(s). before clicking to review the web address. If the link address looks strange, don’t click it.</a:t>
            </a:r>
            <a:endParaRPr sz="2300" b="1" dirty="0"/>
          </a:p>
          <a:p>
            <a:pPr marL="228600" lvl="0" indent="-266700" algn="l" rtl="0">
              <a:lnSpc>
                <a:spcPct val="100000"/>
              </a:lnSpc>
              <a:spcBef>
                <a:spcPts val="300"/>
              </a:spcBef>
              <a:spcAft>
                <a:spcPts val="0"/>
              </a:spcAft>
              <a:buSzPts val="2400"/>
              <a:buChar char="•"/>
            </a:pPr>
            <a:r>
              <a:rPr lang="en-US" sz="2300" b="1" dirty="0"/>
              <a:t>When in doubt, throw it out.</a:t>
            </a:r>
            <a:r>
              <a:rPr lang="en-US" sz="2300" dirty="0"/>
              <a:t> Even if you know the source, if something looks suspicious, delete it and report it. </a:t>
            </a:r>
            <a:br>
              <a:rPr lang="en-US" sz="2100" dirty="0"/>
            </a:br>
            <a:endParaRPr sz="2100" dirty="0"/>
          </a:p>
          <a:p>
            <a:pPr marL="0" lvl="0" indent="0" algn="ctr" rtl="0">
              <a:lnSpc>
                <a:spcPct val="100000"/>
              </a:lnSpc>
              <a:spcBef>
                <a:spcPts val="300"/>
              </a:spcBef>
              <a:spcAft>
                <a:spcPts val="300"/>
              </a:spcAft>
              <a:buNone/>
            </a:pPr>
            <a:r>
              <a:rPr lang="en-US" sz="2200" b="1" dirty="0"/>
              <a:t>Report suspicious emails: </a:t>
            </a:r>
            <a:r>
              <a:rPr lang="en-US" sz="2200" u="sng" dirty="0">
                <a:solidFill>
                  <a:srgbClr val="1155CC"/>
                </a:solidFill>
                <a:hlinkClick r:id="rId3"/>
              </a:rPr>
              <a:t>phishing@brandeis.edu</a:t>
            </a:r>
            <a:r>
              <a:rPr lang="en-US" sz="2200" dirty="0"/>
              <a:t> </a:t>
            </a:r>
            <a:endParaRPr sz="3500" dirty="0"/>
          </a:p>
        </p:txBody>
      </p:sp>
      <p:sp>
        <p:nvSpPr>
          <p:cNvPr id="122" name="Google Shape;122;g776730833f_0_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a:t>Identifying Phishing Scams</a:t>
            </a:r>
            <a:endParaRPr/>
          </a:p>
        </p:txBody>
      </p:sp>
    </p:spTree>
  </p:cSld>
  <p:clrMapOvr>
    <a:masterClrMapping/>
  </p:clrMapOvr>
</p:sld>
</file>

<file path=ppt/theme/theme1.xml><?xml version="1.0" encoding="utf-8"?>
<a:theme xmlns:a="http://schemas.openxmlformats.org/drawingml/2006/main" name="3_Cover Title_3lin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side Pag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1223</Words>
  <Application>Microsoft Macintosh PowerPoint</Application>
  <PresentationFormat>Widescreen</PresentationFormat>
  <Paragraphs>177</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Courier New</vt:lpstr>
      <vt:lpstr>3_Cover Title_3lines</vt:lpstr>
      <vt:lpstr>Inside Pages</vt:lpstr>
      <vt:lpstr>INFORMATION SECURITY AWARENESS WORKSHOP</vt:lpstr>
      <vt:lpstr>Agenda</vt:lpstr>
      <vt:lpstr>Today’s Presenters</vt:lpstr>
      <vt:lpstr>Protect Your Zoom Meetings</vt:lpstr>
      <vt:lpstr>Secure Zoom Meetings When Scheduling</vt:lpstr>
      <vt:lpstr>In-Meeting Security Settings</vt:lpstr>
      <vt:lpstr>What do to if Zoombombed?</vt:lpstr>
      <vt:lpstr>Avoid Phishing Scams</vt:lpstr>
      <vt:lpstr>Identifying Phishing Scams</vt:lpstr>
      <vt:lpstr>Phishing Example 1</vt:lpstr>
      <vt:lpstr>Phishing Example 2</vt:lpstr>
      <vt:lpstr>Phishing Example 3</vt:lpstr>
      <vt:lpstr>Securing Your Devices</vt:lpstr>
      <vt:lpstr>Securing Your Workplace</vt:lpstr>
      <vt:lpstr>Collaborate Securely</vt:lpstr>
      <vt:lpstr>Accessing Sensitive Information</vt:lpstr>
      <vt:lpstr>Learn More</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 AWARENESS WORKSHOP</dc:title>
  <dc:creator>Microsoft Office User</dc:creator>
  <cp:lastModifiedBy>Microsoft Office User</cp:lastModifiedBy>
  <cp:revision>7</cp:revision>
  <dcterms:created xsi:type="dcterms:W3CDTF">2019-05-29T19:52:32Z</dcterms:created>
  <dcterms:modified xsi:type="dcterms:W3CDTF">2020-05-18T19:08:58Z</dcterms:modified>
</cp:coreProperties>
</file>