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3" r:id="rId2"/>
  </p:sldMasterIdLst>
  <p:notesMasterIdLst>
    <p:notesMasterId r:id="rId13"/>
  </p:notesMasterIdLst>
  <p:sldIdLst>
    <p:sldId id="256" r:id="rId3"/>
    <p:sldId id="257" r:id="rId4"/>
    <p:sldId id="258" r:id="rId5"/>
    <p:sldId id="275" r:id="rId6"/>
    <p:sldId id="279" r:id="rId7"/>
    <p:sldId id="277" r:id="rId8"/>
    <p:sldId id="276" r:id="rId9"/>
    <p:sldId id="278" r:id="rId10"/>
    <p:sldId id="273" r:id="rId11"/>
    <p:sldId id="274"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hFGigcRH3gcbV8lDGADdbQW6fk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Jacinto" initials="CBJ" lastIdx="5" clrIdx="0">
    <p:extLst>
      <p:ext uri="{19B8F6BF-5375-455C-9EA6-DF929625EA0E}">
        <p15:presenceInfo xmlns:p15="http://schemas.microsoft.com/office/powerpoint/2012/main" userId="Christine Jacin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41"/>
    <p:restoredTop sz="94505"/>
  </p:normalViewPr>
  <p:slideViewPr>
    <p:cSldViewPr snapToGrid="0" snapToObjects="1">
      <p:cViewPr varScale="1">
        <p:scale>
          <a:sx n="103" d="100"/>
          <a:sy n="103" d="100"/>
        </p:scale>
        <p:origin x="184" y="4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26"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5" Type="http://customschemas.google.com/relationships/presentationmetadata" Target="metadata"/><Relationship Id="rId2" Type="http://schemas.openxmlformats.org/officeDocument/2006/relationships/slideMaster" Target="slideMasters/slideMaster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28"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0T13:19:35.303" idx="5">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20T13:18:37.409" idx="4">
    <p:pos x="1996" y="1389"/>
    <p:text>Jade: I pulled this straight from the ITS website. I think it would be helpful to speak to benefits of the program. Feel free to edit this down to align with you're talking points.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 name="Google Shape;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70" name="Google Shape;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776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882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878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249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5581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11"/>
        <p:cNvGrpSpPr/>
        <p:nvPr/>
      </p:nvGrpSpPr>
      <p:grpSpPr>
        <a:xfrm>
          <a:off x="0" y="0"/>
          <a:ext cx="0" cy="0"/>
          <a:chOff x="0" y="0"/>
          <a:chExt cx="0" cy="0"/>
        </a:xfrm>
      </p:grpSpPr>
      <p:cxnSp>
        <p:nvCxnSpPr>
          <p:cNvPr id="12" name="Google Shape;12;p18"/>
          <p:cNvCxnSpPr/>
          <p:nvPr/>
        </p:nvCxnSpPr>
        <p:spPr>
          <a:xfrm>
            <a:off x="2438400" y="4191000"/>
            <a:ext cx="7315200" cy="0"/>
          </a:xfrm>
          <a:prstGeom prst="straightConnector1">
            <a:avLst/>
          </a:prstGeom>
          <a:noFill/>
          <a:ln w="9525" cap="flat" cmpd="sng">
            <a:solidFill>
              <a:schemeClr val="lt1"/>
            </a:solidFill>
            <a:prstDash val="solid"/>
            <a:miter lim="800000"/>
            <a:headEnd type="none" w="sm" len="sm"/>
            <a:tailEnd type="none" w="sm" len="sm"/>
          </a:ln>
        </p:spPr>
      </p:cxnSp>
      <p:sp>
        <p:nvSpPr>
          <p:cNvPr id="13" name="Google Shape;13;p18"/>
          <p:cNvSpPr txBox="1">
            <a:spLocks noGrp="1"/>
          </p:cNvSpPr>
          <p:nvPr>
            <p:ph type="title"/>
          </p:nvPr>
        </p:nvSpPr>
        <p:spPr>
          <a:xfrm>
            <a:off x="2438400" y="2057400"/>
            <a:ext cx="7315200" cy="182880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3810000" y="4572000"/>
            <a:ext cx="4572000" cy="381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body" idx="2"/>
          </p:nvPr>
        </p:nvSpPr>
        <p:spPr>
          <a:xfrm>
            <a:off x="4495800" y="5257800"/>
            <a:ext cx="3200400" cy="304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21"/>
        <p:cNvGrpSpPr/>
        <p:nvPr/>
      </p:nvGrpSpPr>
      <p:grpSpPr>
        <a:xfrm>
          <a:off x="0" y="0"/>
          <a:ext cx="0" cy="0"/>
          <a:chOff x="0" y="0"/>
          <a:chExt cx="0" cy="0"/>
        </a:xfrm>
      </p:grpSpPr>
      <p:cxnSp>
        <p:nvCxnSpPr>
          <p:cNvPr id="22" name="Google Shape;22;p23"/>
          <p:cNvCxnSpPr/>
          <p:nvPr/>
        </p:nvCxnSpPr>
        <p:spPr>
          <a:xfrm>
            <a:off x="2438400" y="4191000"/>
            <a:ext cx="7315200" cy="0"/>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23"/>
          <p:cNvSpPr txBox="1">
            <a:spLocks noGrp="1"/>
          </p:cNvSpPr>
          <p:nvPr>
            <p:ph type="title"/>
          </p:nvPr>
        </p:nvSpPr>
        <p:spPr>
          <a:xfrm>
            <a:off x="2438400" y="2057400"/>
            <a:ext cx="7315200" cy="182880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23"/>
          <p:cNvSpPr txBox="1">
            <a:spLocks noGrp="1"/>
          </p:cNvSpPr>
          <p:nvPr>
            <p:ph type="body" idx="1"/>
          </p:nvPr>
        </p:nvSpPr>
        <p:spPr>
          <a:xfrm>
            <a:off x="3810000" y="4572000"/>
            <a:ext cx="4572000" cy="381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3"/>
          <p:cNvSpPr txBox="1">
            <a:spLocks noGrp="1"/>
          </p:cNvSpPr>
          <p:nvPr>
            <p:ph type="body" idx="2"/>
          </p:nvPr>
        </p:nvSpPr>
        <p:spPr>
          <a:xfrm>
            <a:off x="4495800" y="5257800"/>
            <a:ext cx="3200400" cy="304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26"/>
        <p:cNvGrpSpPr/>
        <p:nvPr/>
      </p:nvGrpSpPr>
      <p:grpSpPr>
        <a:xfrm>
          <a:off x="0" y="0"/>
          <a:ext cx="0" cy="0"/>
          <a:chOff x="0" y="0"/>
          <a:chExt cx="0" cy="0"/>
        </a:xfrm>
      </p:grpSpPr>
      <p:cxnSp>
        <p:nvCxnSpPr>
          <p:cNvPr id="27" name="Google Shape;27;p24"/>
          <p:cNvCxnSpPr/>
          <p:nvPr/>
        </p:nvCxnSpPr>
        <p:spPr>
          <a:xfrm>
            <a:off x="2438400" y="4191000"/>
            <a:ext cx="7315200" cy="0"/>
          </a:xfrm>
          <a:prstGeom prst="straightConnector1">
            <a:avLst/>
          </a:prstGeom>
          <a:noFill/>
          <a:ln w="9525" cap="flat" cmpd="sng">
            <a:solidFill>
              <a:schemeClr val="lt1"/>
            </a:solidFill>
            <a:prstDash val="solid"/>
            <a:miter lim="800000"/>
            <a:headEnd type="none" w="sm" len="sm"/>
            <a:tailEnd type="none" w="sm" len="sm"/>
          </a:ln>
        </p:spPr>
      </p:cxnSp>
      <p:sp>
        <p:nvSpPr>
          <p:cNvPr id="28" name="Google Shape;28;p24"/>
          <p:cNvSpPr txBox="1">
            <a:spLocks noGrp="1"/>
          </p:cNvSpPr>
          <p:nvPr>
            <p:ph type="title"/>
          </p:nvPr>
        </p:nvSpPr>
        <p:spPr>
          <a:xfrm>
            <a:off x="2438400" y="2057400"/>
            <a:ext cx="7315200" cy="1828801"/>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4"/>
          <p:cNvSpPr txBox="1">
            <a:spLocks noGrp="1"/>
          </p:cNvSpPr>
          <p:nvPr>
            <p:ph type="body" idx="1"/>
          </p:nvPr>
        </p:nvSpPr>
        <p:spPr>
          <a:xfrm>
            <a:off x="3810000" y="4572000"/>
            <a:ext cx="4572000" cy="3810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body" idx="2"/>
          </p:nvPr>
        </p:nvSpPr>
        <p:spPr>
          <a:xfrm>
            <a:off x="4495800" y="5257800"/>
            <a:ext cx="3200400" cy="304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_1 line">
  <p:cSld name="Title Slide_1 line">
    <p:spTree>
      <p:nvGrpSpPr>
        <p:cNvPr id="1" name="Shape 35"/>
        <p:cNvGrpSpPr/>
        <p:nvPr/>
      </p:nvGrpSpPr>
      <p:grpSpPr>
        <a:xfrm>
          <a:off x="0" y="0"/>
          <a:ext cx="0" cy="0"/>
          <a:chOff x="0" y="0"/>
          <a:chExt cx="0" cy="0"/>
        </a:xfrm>
      </p:grpSpPr>
      <p:cxnSp>
        <p:nvCxnSpPr>
          <p:cNvPr id="36" name="Google Shape;36;p20"/>
          <p:cNvCxnSpPr/>
          <p:nvPr/>
        </p:nvCxnSpPr>
        <p:spPr>
          <a:xfrm>
            <a:off x="1524000" y="2057400"/>
            <a:ext cx="9144000" cy="0"/>
          </a:xfrm>
          <a:prstGeom prst="straightConnector1">
            <a:avLst/>
          </a:prstGeom>
          <a:noFill/>
          <a:ln w="25400" cap="flat" cmpd="sng">
            <a:solidFill>
              <a:srgbClr val="022E6D"/>
            </a:solidFill>
            <a:prstDash val="solid"/>
            <a:miter lim="800000"/>
            <a:headEnd type="none" w="sm" len="sm"/>
            <a:tailEnd type="none" w="sm" len="sm"/>
          </a:ln>
        </p:spPr>
      </p:cxnSp>
      <p:sp>
        <p:nvSpPr>
          <p:cNvPr id="37" name="Google Shape;37;p20"/>
          <p:cNvSpPr txBox="1">
            <a:spLocks noGrp="1"/>
          </p:cNvSpPr>
          <p:nvPr>
            <p:ph type="body" idx="1"/>
          </p:nvPr>
        </p:nvSpPr>
        <p:spPr>
          <a:xfrm>
            <a:off x="1524000" y="1371600"/>
            <a:ext cx="91440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3800"/>
              <a:buFont typeface="Arial"/>
              <a:buNone/>
              <a:defRPr sz="3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0"/>
          <p:cNvSpPr txBox="1">
            <a:spLocks noGrp="1"/>
          </p:cNvSpPr>
          <p:nvPr>
            <p:ph type="body" idx="2"/>
          </p:nvPr>
        </p:nvSpPr>
        <p:spPr>
          <a:xfrm>
            <a:off x="1524000" y="2209800"/>
            <a:ext cx="9144000" cy="38100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1000"/>
              </a:spcBef>
              <a:spcAft>
                <a:spcPts val="0"/>
              </a:spcAft>
              <a:buClr>
                <a:schemeClr val="dk1"/>
              </a:buClr>
              <a:buSzPts val="2400"/>
              <a:buFont typeface="Calibri"/>
              <a:buChar char="•"/>
              <a:defRPr sz="240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0"/>
          <p:cNvSpPr txBox="1">
            <a:spLocks noGrp="1"/>
          </p:cNvSpPr>
          <p:nvPr>
            <p:ph type="body" idx="3"/>
          </p:nvPr>
        </p:nvSpPr>
        <p:spPr>
          <a:xfrm>
            <a:off x="228600" y="6553200"/>
            <a:ext cx="5029200" cy="228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800"/>
              <a:buFont typeface="Arial"/>
              <a:buNone/>
              <a:defRPr sz="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_1 line">
  <p:cSld name="1_Title Slide_1 line">
    <p:spTree>
      <p:nvGrpSpPr>
        <p:cNvPr id="1" name="Shape 40"/>
        <p:cNvGrpSpPr/>
        <p:nvPr/>
      </p:nvGrpSpPr>
      <p:grpSpPr>
        <a:xfrm>
          <a:off x="0" y="0"/>
          <a:ext cx="0" cy="0"/>
          <a:chOff x="0" y="0"/>
          <a:chExt cx="0" cy="0"/>
        </a:xfrm>
      </p:grpSpPr>
      <p:sp>
        <p:nvSpPr>
          <p:cNvPr id="41" name="Google Shape;41;p21"/>
          <p:cNvSpPr txBox="1">
            <a:spLocks noGrp="1"/>
          </p:cNvSpPr>
          <p:nvPr>
            <p:ph type="body" idx="1"/>
          </p:nvPr>
        </p:nvSpPr>
        <p:spPr>
          <a:xfrm>
            <a:off x="1524000" y="1371600"/>
            <a:ext cx="9144000" cy="53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3800"/>
              <a:buFont typeface="Arial"/>
              <a:buNone/>
              <a:defRPr sz="3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body" idx="2"/>
          </p:nvPr>
        </p:nvSpPr>
        <p:spPr>
          <a:xfrm>
            <a:off x="1524000" y="2209800"/>
            <a:ext cx="9144000" cy="38100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1000"/>
              </a:spcBef>
              <a:spcAft>
                <a:spcPts val="0"/>
              </a:spcAft>
              <a:buClr>
                <a:schemeClr val="dk1"/>
              </a:buClr>
              <a:buSzPts val="2400"/>
              <a:buFont typeface="Calibri"/>
              <a:buChar char="•"/>
              <a:defRPr sz="240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body" idx="3"/>
          </p:nvPr>
        </p:nvSpPr>
        <p:spPr>
          <a:xfrm>
            <a:off x="228600" y="6553200"/>
            <a:ext cx="5029200" cy="228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800"/>
              <a:buFont typeface="Arial"/>
              <a:buNone/>
              <a:defRPr sz="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2 lines">
  <p:cSld name="Title_2 lines">
    <p:spTree>
      <p:nvGrpSpPr>
        <p:cNvPr id="1" name="Shape 44"/>
        <p:cNvGrpSpPr/>
        <p:nvPr/>
      </p:nvGrpSpPr>
      <p:grpSpPr>
        <a:xfrm>
          <a:off x="0" y="0"/>
          <a:ext cx="0" cy="0"/>
          <a:chOff x="0" y="0"/>
          <a:chExt cx="0" cy="0"/>
        </a:xfrm>
      </p:grpSpPr>
      <p:sp>
        <p:nvSpPr>
          <p:cNvPr id="45" name="Google Shape;45;p25"/>
          <p:cNvSpPr txBox="1">
            <a:spLocks noGrp="1"/>
          </p:cNvSpPr>
          <p:nvPr>
            <p:ph type="body" idx="1"/>
          </p:nvPr>
        </p:nvSpPr>
        <p:spPr>
          <a:xfrm>
            <a:off x="228600" y="6553200"/>
            <a:ext cx="5029200" cy="228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800"/>
              <a:buFont typeface="Arial"/>
              <a:buNone/>
              <a:defRPr sz="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6" name="Google Shape;46;p25"/>
          <p:cNvCxnSpPr/>
          <p:nvPr/>
        </p:nvCxnSpPr>
        <p:spPr>
          <a:xfrm>
            <a:off x="1524000" y="2590800"/>
            <a:ext cx="9144000" cy="0"/>
          </a:xfrm>
          <a:prstGeom prst="straightConnector1">
            <a:avLst/>
          </a:prstGeom>
          <a:noFill/>
          <a:ln w="25400" cap="flat" cmpd="sng">
            <a:solidFill>
              <a:srgbClr val="022E6D"/>
            </a:solidFill>
            <a:prstDash val="solid"/>
            <a:miter lim="800000"/>
            <a:headEnd type="none" w="sm" len="sm"/>
            <a:tailEnd type="none" w="sm" len="sm"/>
          </a:ln>
        </p:spPr>
      </p:cxnSp>
      <p:sp>
        <p:nvSpPr>
          <p:cNvPr id="47" name="Google Shape;47;p25"/>
          <p:cNvSpPr txBox="1">
            <a:spLocks noGrp="1"/>
          </p:cNvSpPr>
          <p:nvPr>
            <p:ph type="body" idx="2"/>
          </p:nvPr>
        </p:nvSpPr>
        <p:spPr>
          <a:xfrm>
            <a:off x="1524000" y="1371600"/>
            <a:ext cx="9144000" cy="1143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3800"/>
              <a:buFont typeface="Arial"/>
              <a:buNone/>
              <a:defRPr sz="3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5"/>
          <p:cNvSpPr txBox="1">
            <a:spLocks noGrp="1"/>
          </p:cNvSpPr>
          <p:nvPr>
            <p:ph type="body" idx="3"/>
          </p:nvPr>
        </p:nvSpPr>
        <p:spPr>
          <a:xfrm>
            <a:off x="1524000" y="2819400"/>
            <a:ext cx="9144000" cy="3581400"/>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_2 lines">
  <p:cSld name="1_Title_2 lines">
    <p:spTree>
      <p:nvGrpSpPr>
        <p:cNvPr id="1" name="Shape 49"/>
        <p:cNvGrpSpPr/>
        <p:nvPr/>
      </p:nvGrpSpPr>
      <p:grpSpPr>
        <a:xfrm>
          <a:off x="0" y="0"/>
          <a:ext cx="0" cy="0"/>
          <a:chOff x="0" y="0"/>
          <a:chExt cx="0" cy="0"/>
        </a:xfrm>
      </p:grpSpPr>
      <p:sp>
        <p:nvSpPr>
          <p:cNvPr id="50" name="Google Shape;50;p26"/>
          <p:cNvSpPr txBox="1">
            <a:spLocks noGrp="1"/>
          </p:cNvSpPr>
          <p:nvPr>
            <p:ph type="body" idx="1"/>
          </p:nvPr>
        </p:nvSpPr>
        <p:spPr>
          <a:xfrm>
            <a:off x="228600" y="6553200"/>
            <a:ext cx="5029200" cy="228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800"/>
              <a:buFont typeface="Arial"/>
              <a:buNone/>
              <a:defRPr sz="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26"/>
          <p:cNvSpPr txBox="1">
            <a:spLocks noGrp="1"/>
          </p:cNvSpPr>
          <p:nvPr>
            <p:ph type="body" idx="2"/>
          </p:nvPr>
        </p:nvSpPr>
        <p:spPr>
          <a:xfrm>
            <a:off x="1524000" y="1371600"/>
            <a:ext cx="9144000" cy="1143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3777"/>
              </a:buClr>
              <a:buSzPts val="3800"/>
              <a:buFont typeface="Arial"/>
              <a:buNone/>
              <a:defRPr sz="3800" b="0" i="0" u="none" strike="noStrike" cap="none">
                <a:solidFill>
                  <a:srgbClr val="003777"/>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26"/>
          <p:cNvSpPr txBox="1">
            <a:spLocks noGrp="1"/>
          </p:cNvSpPr>
          <p:nvPr>
            <p:ph type="body" idx="3"/>
          </p:nvPr>
        </p:nvSpPr>
        <p:spPr>
          <a:xfrm>
            <a:off x="1524000" y="2667000"/>
            <a:ext cx="9144000" cy="3581400"/>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6">
            <a:alphaModFix/>
          </a:blip>
          <a:srcRect/>
          <a:stretch/>
        </p:blipFill>
        <p:spPr>
          <a:xfrm>
            <a:off x="457200" y="409154"/>
            <a:ext cx="2362200" cy="7338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19"/>
          <p:cNvSpPr/>
          <p:nvPr/>
        </p:nvSpPr>
        <p:spPr>
          <a:xfrm>
            <a:off x="0" y="0"/>
            <a:ext cx="12192000" cy="977462"/>
          </a:xfrm>
          <a:prstGeom prst="rect">
            <a:avLst/>
          </a:prstGeom>
          <a:solidFill>
            <a:srgbClr val="003777"/>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 name="Google Shape;33;p19"/>
          <p:cNvPicPr preferRelativeResize="0"/>
          <p:nvPr/>
        </p:nvPicPr>
        <p:blipFill rotWithShape="1">
          <a:blip r:embed="rId6">
            <a:alphaModFix/>
          </a:blip>
          <a:srcRect/>
          <a:stretch/>
        </p:blipFill>
        <p:spPr>
          <a:xfrm>
            <a:off x="228600" y="228600"/>
            <a:ext cx="2057400" cy="603504"/>
          </a:xfrm>
          <a:prstGeom prst="rect">
            <a:avLst/>
          </a:prstGeom>
          <a:noFill/>
          <a:ln>
            <a:noFill/>
          </a:ln>
        </p:spPr>
      </p:pic>
      <p:sp>
        <p:nvSpPr>
          <p:cNvPr id="34" name="Google Shape;34;p19"/>
          <p:cNvSpPr txBox="1"/>
          <p:nvPr/>
        </p:nvSpPr>
        <p:spPr>
          <a:xfrm>
            <a:off x="10134600" y="6553200"/>
            <a:ext cx="1823888" cy="152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dk2"/>
                </a:solidFill>
                <a:latin typeface="Arial"/>
                <a:ea typeface="Arial"/>
                <a:cs typeface="Arial"/>
                <a:sym typeface="Arial"/>
              </a:rPr>
              <a:t>‹#›</a:t>
            </a:fld>
            <a:endParaRPr sz="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64">
          <p15:clr>
            <a:srgbClr val="F26B43"/>
          </p15:clr>
        </p15:guide>
        <p15:guide id="2" pos="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hyperlink" Target="mailto:security@brandeis.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mail.google.com/mail/u/0/#search/digest+spam/FMfcgxwKjBKKwFggqFVbnNGBBMbHjbS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portal.proofpoint.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go.brandeis.edu/security"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portal.proofpoint.com/" TargetMode="External"/><Relationship Id="rId4" Type="http://schemas.openxmlformats.org/officeDocument/2006/relationships/hyperlink" Target="http://go.brandeis.edu/proofpo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title"/>
          </p:nvPr>
        </p:nvSpPr>
        <p:spPr>
          <a:xfrm>
            <a:off x="1705509" y="2850776"/>
            <a:ext cx="8517277" cy="105612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Arial"/>
              <a:buNone/>
            </a:pPr>
            <a:r>
              <a:rPr lang="en-US" dirty="0"/>
              <a:t>Proofpoint: Getting Started</a:t>
            </a:r>
            <a:br>
              <a:rPr lang="en-US" dirty="0"/>
            </a:br>
            <a:r>
              <a:rPr lang="en-US" dirty="0"/>
              <a:t>with Email Protection</a:t>
            </a:r>
            <a:endParaRPr dirty="0"/>
          </a:p>
        </p:txBody>
      </p:sp>
      <p:sp>
        <p:nvSpPr>
          <p:cNvPr id="58" name="Google Shape;58;p1"/>
          <p:cNvSpPr txBox="1">
            <a:spLocks noGrp="1"/>
          </p:cNvSpPr>
          <p:nvPr>
            <p:ph type="body" idx="1"/>
          </p:nvPr>
        </p:nvSpPr>
        <p:spPr>
          <a:xfrm>
            <a:off x="3809999" y="4391848"/>
            <a:ext cx="4635357" cy="459851"/>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2200"/>
              <a:buFont typeface="Arial"/>
              <a:buNone/>
            </a:pPr>
            <a:r>
              <a:rPr lang="en-US" dirty="0"/>
              <a:t>Information Technology Services</a:t>
            </a:r>
            <a:endParaRPr dirty="0"/>
          </a:p>
        </p:txBody>
      </p:sp>
      <p:sp>
        <p:nvSpPr>
          <p:cNvPr id="59" name="Google Shape;59;p1"/>
          <p:cNvSpPr txBox="1">
            <a:spLocks noGrp="1"/>
          </p:cNvSpPr>
          <p:nvPr>
            <p:ph type="body" idx="2"/>
          </p:nvPr>
        </p:nvSpPr>
        <p:spPr>
          <a:xfrm>
            <a:off x="4495800" y="4950349"/>
            <a:ext cx="3200400" cy="304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1400"/>
              <a:buFont typeface="Arial"/>
              <a:buNone/>
            </a:pPr>
            <a:r>
              <a:rPr lang="en-US" dirty="0"/>
              <a:t>January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16"/>
          <p:cNvSpPr txBox="1">
            <a:spLocks noGrp="1"/>
          </p:cNvSpPr>
          <p:nvPr>
            <p:ph type="body" idx="3"/>
          </p:nvPr>
        </p:nvSpPr>
        <p:spPr>
          <a:xfrm>
            <a:off x="228600" y="6553200"/>
            <a:ext cx="5029200" cy="228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800"/>
              <a:buFont typeface="Arial"/>
              <a:buNone/>
            </a:pPr>
            <a:r>
              <a:rPr lang="en-US"/>
              <a:t>INFORMATION TECHNOLOGY SERVICES | SECURITY</a:t>
            </a:r>
            <a:endParaRPr/>
          </a:p>
        </p:txBody>
      </p:sp>
      <p:sp>
        <p:nvSpPr>
          <p:cNvPr id="227" name="Google Shape;227;p16"/>
          <p:cNvSpPr/>
          <p:nvPr/>
        </p:nvSpPr>
        <p:spPr>
          <a:xfrm>
            <a:off x="3658350" y="4193222"/>
            <a:ext cx="4875300" cy="654000"/>
          </a:xfrm>
          <a:prstGeom prst="roundRect">
            <a:avLst>
              <a:gd name="adj" fmla="val 16667"/>
            </a:avLst>
          </a:prstGeom>
          <a:solidFill>
            <a:srgbClr val="D0E0F5"/>
          </a:solidFill>
          <a:ln w="12700" cap="flat" cmpd="sng">
            <a:solidFill>
              <a:srgbClr val="003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003F87"/>
                </a:solidFill>
                <a:latin typeface="Arial"/>
                <a:ea typeface="Arial"/>
                <a:cs typeface="Arial"/>
                <a:sym typeface="Arial"/>
              </a:rPr>
              <a:t>security@brandeis.edu</a:t>
            </a:r>
            <a:endParaRPr sz="3200" b="1" i="0" u="none" strike="noStrike" cap="none">
              <a:solidFill>
                <a:srgbClr val="003F87"/>
              </a:solidFill>
              <a:latin typeface="Arial"/>
              <a:ea typeface="Arial"/>
              <a:cs typeface="Arial"/>
              <a:sym typeface="Arial"/>
            </a:endParaRPr>
          </a:p>
        </p:txBody>
      </p:sp>
      <p:sp>
        <p:nvSpPr>
          <p:cNvPr id="225" name="Google Shape;225;p16"/>
          <p:cNvSpPr txBox="1">
            <a:spLocks noGrp="1"/>
          </p:cNvSpPr>
          <p:nvPr>
            <p:ph type="body" idx="1"/>
          </p:nvPr>
        </p:nvSpPr>
        <p:spPr>
          <a:xfrm>
            <a:off x="1524000" y="3048000"/>
            <a:ext cx="9144000" cy="5334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003777"/>
              </a:buClr>
              <a:buSzPts val="4800"/>
              <a:buNone/>
            </a:pPr>
            <a:r>
              <a:rPr lang="en-US" sz="4800" dirty="0"/>
              <a:t>Questions?</a:t>
            </a:r>
            <a:endParaRPr dirty="0"/>
          </a:p>
        </p:txBody>
      </p:sp>
      <p:sp>
        <p:nvSpPr>
          <p:cNvPr id="2" name="Title 1">
            <a:extLst>
              <a:ext uri="{FF2B5EF4-FFF2-40B4-BE49-F238E27FC236}">
                <a16:creationId xmlns:a16="http://schemas.microsoft.com/office/drawing/2014/main" id="{FAB39536-DBDC-A444-99A2-8F9BD57DF1DD}"/>
              </a:ext>
            </a:extLst>
          </p:cNvPr>
          <p:cNvSpPr>
            <a:spLocks noGrp="1"/>
          </p:cNvSpPr>
          <p:nvPr>
            <p:ph type="title" idx="4294967295"/>
          </p:nvPr>
        </p:nvSpPr>
        <p:spPr>
          <a:xfrm>
            <a:off x="455428" y="-1325563"/>
            <a:ext cx="10515600" cy="1325563"/>
          </a:xfrm>
          <a:prstGeom prst="rect">
            <a:avLst/>
          </a:prstGeom>
        </p:spPr>
        <p:txBody>
          <a:bodyPr/>
          <a:lstStyle/>
          <a:p>
            <a:r>
              <a:rPr lang="en-US" dirty="0">
                <a:solidFill>
                  <a:schemeClr val="bg1">
                    <a:lumMod val="85000"/>
                  </a:schemeClr>
                </a:solidFill>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body" idx="1"/>
          </p:nvPr>
        </p:nvSpPr>
        <p:spPr>
          <a:xfrm>
            <a:off x="1524000" y="1371600"/>
            <a:ext cx="9144000" cy="533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dirty="0"/>
              <a:t>Agenda</a:t>
            </a:r>
            <a:endParaRPr dirty="0"/>
          </a:p>
        </p:txBody>
      </p:sp>
      <p:sp>
        <p:nvSpPr>
          <p:cNvPr id="66" name="Google Shape;66;p3"/>
          <p:cNvSpPr txBox="1">
            <a:spLocks noGrp="1"/>
          </p:cNvSpPr>
          <p:nvPr>
            <p:ph type="body" idx="2"/>
          </p:nvPr>
        </p:nvSpPr>
        <p:spPr>
          <a:xfrm>
            <a:off x="1524000" y="2209800"/>
            <a:ext cx="9144000" cy="381000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2400"/>
              <a:buChar char="•"/>
            </a:pPr>
            <a:r>
              <a:rPr lang="en-US" dirty="0">
                <a:latin typeface="Arial" panose="020B0604020202020204" pitchFamily="34" charset="0"/>
                <a:cs typeface="Arial" panose="020B0604020202020204" pitchFamily="34" charset="0"/>
              </a:rPr>
              <a:t>Welcome &amp; </a:t>
            </a:r>
            <a:r>
              <a:rPr lang="en-US" sz="2400" dirty="0">
                <a:latin typeface="Arial" panose="020B0604020202020204" pitchFamily="34" charset="0"/>
                <a:cs typeface="Arial" panose="020B0604020202020204" pitchFamily="34" charset="0"/>
              </a:rPr>
              <a:t>Introductions</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dk1"/>
              </a:buClr>
              <a:buSzPts val="2400"/>
              <a:buChar char="•"/>
            </a:pPr>
            <a:r>
              <a:rPr lang="en-US" dirty="0">
                <a:latin typeface="Arial" panose="020B0604020202020204" pitchFamily="34" charset="0"/>
                <a:cs typeface="Arial" panose="020B0604020202020204" pitchFamily="34" charset="0"/>
              </a:rPr>
              <a:t>Email Protection Basics</a:t>
            </a:r>
          </a:p>
          <a:p>
            <a:pPr marL="228600" lvl="0" indent="-228600" algn="l" rtl="0">
              <a:lnSpc>
                <a:spcPct val="90000"/>
              </a:lnSpc>
              <a:spcBef>
                <a:spcPts val="1000"/>
              </a:spcBef>
              <a:spcAft>
                <a:spcPts val="0"/>
              </a:spcAft>
              <a:buClr>
                <a:schemeClr val="dk1"/>
              </a:buClr>
              <a:buSzPts val="2400"/>
              <a:buChar char="•"/>
            </a:pPr>
            <a:r>
              <a:rPr lang="en-US" dirty="0">
                <a:latin typeface="Arial" panose="020B0604020202020204" pitchFamily="34" charset="0"/>
                <a:cs typeface="Arial" panose="020B0604020202020204" pitchFamily="34" charset="0"/>
              </a:rPr>
              <a:t>Email Digest</a:t>
            </a:r>
          </a:p>
          <a:p>
            <a:pPr marL="228600" lvl="0" indent="-228600" algn="l" rtl="0">
              <a:lnSpc>
                <a:spcPct val="90000"/>
              </a:lnSpc>
              <a:spcBef>
                <a:spcPts val="1000"/>
              </a:spcBef>
              <a:spcAft>
                <a:spcPts val="0"/>
              </a:spcAft>
              <a:buClr>
                <a:schemeClr val="dk1"/>
              </a:buClr>
              <a:buSzPts val="2400"/>
              <a:buChar char="•"/>
            </a:pPr>
            <a:r>
              <a:rPr lang="en-US" dirty="0">
                <a:latin typeface="Arial" panose="020B0604020202020204" pitchFamily="34" charset="0"/>
                <a:cs typeface="Arial" panose="020B0604020202020204" pitchFamily="34" charset="0"/>
              </a:rPr>
              <a:t>Web Digest</a:t>
            </a:r>
            <a:endParaRPr dirty="0">
              <a:latin typeface="Arial" panose="020B0604020202020204" pitchFamily="34" charset="0"/>
              <a:cs typeface="Arial" panose="020B0604020202020204" pitchFamily="34" charset="0"/>
            </a:endParaRPr>
          </a:p>
        </p:txBody>
      </p:sp>
      <p:sp>
        <p:nvSpPr>
          <p:cNvPr id="67" name="Google Shape;67;p3"/>
          <p:cNvSpPr txBox="1">
            <a:spLocks noGrp="1"/>
          </p:cNvSpPr>
          <p:nvPr>
            <p:ph type="body" idx="3"/>
          </p:nvPr>
        </p:nvSpPr>
        <p:spPr>
          <a:xfrm>
            <a:off x="228600" y="6553200"/>
            <a:ext cx="5029200" cy="228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800"/>
              <a:buFont typeface="Arial"/>
              <a:buNone/>
            </a:pPr>
            <a:r>
              <a:rPr lang="en-US"/>
              <a:t>INFORMATION TECHNOLOGY SERVICES | SECURITY</a:t>
            </a:r>
            <a:endParaRPr/>
          </a:p>
        </p:txBody>
      </p:sp>
      <p:pic>
        <p:nvPicPr>
          <p:cNvPr id="1026" name="Picture 2" descr="Image of spam blocked">
            <a:extLst>
              <a:ext uri="{FF2B5EF4-FFF2-40B4-BE49-F238E27FC236}">
                <a16:creationId xmlns:a16="http://schemas.microsoft.com/office/drawing/2014/main" id="{F60F08DD-2566-EE4C-8587-2EA42790D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827" y="2488556"/>
            <a:ext cx="3675605" cy="3675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972BD14-6485-1145-BB92-CEAE4605E298}"/>
              </a:ext>
            </a:extLst>
          </p:cNvPr>
          <p:cNvSpPr>
            <a:spLocks noGrp="1"/>
          </p:cNvSpPr>
          <p:nvPr>
            <p:ph type="title" idx="4294967295"/>
          </p:nvPr>
        </p:nvSpPr>
        <p:spPr>
          <a:xfrm>
            <a:off x="838200" y="-1439863"/>
            <a:ext cx="10515600" cy="1325563"/>
          </a:xfrm>
          <a:prstGeom prst="rect">
            <a:avLst/>
          </a:prstGeom>
        </p:spPr>
        <p:txBody>
          <a:bodyPr/>
          <a:lstStyle/>
          <a:p>
            <a:r>
              <a:rPr lang="en-US" dirty="0">
                <a:solidFill>
                  <a:schemeClr val="bg1"/>
                </a:solidFill>
              </a:rPr>
              <a:t>Agenda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body" idx="1"/>
          </p:nvPr>
        </p:nvSpPr>
        <p:spPr>
          <a:xfrm>
            <a:off x="1524000" y="1371600"/>
            <a:ext cx="9144000" cy="533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dirty="0"/>
              <a:t>Today’s Presenters</a:t>
            </a:r>
            <a:endParaRPr dirty="0"/>
          </a:p>
        </p:txBody>
      </p:sp>
      <p:sp>
        <p:nvSpPr>
          <p:cNvPr id="73" name="Google Shape;73;p2"/>
          <p:cNvSpPr txBox="1">
            <a:spLocks noGrp="1"/>
          </p:cNvSpPr>
          <p:nvPr>
            <p:ph type="body" idx="2"/>
          </p:nvPr>
        </p:nvSpPr>
        <p:spPr>
          <a:xfrm>
            <a:off x="1524000" y="2209800"/>
            <a:ext cx="9144000" cy="3810000"/>
          </a:xfrm>
          <a:prstGeom prst="rect">
            <a:avLst/>
          </a:prstGeom>
          <a:noFill/>
          <a:ln>
            <a:noFill/>
          </a:ln>
        </p:spPr>
        <p:txBody>
          <a:bodyPr spcFirstLastPara="1" wrap="square" lIns="0" tIns="0" rIns="0" bIns="0" anchor="t" anchorCtr="0">
            <a:noAutofit/>
          </a:bodyPr>
          <a:lstStyle/>
          <a:p>
            <a:pPr marL="228600" indent="-266700">
              <a:lnSpc>
                <a:spcPct val="115000"/>
              </a:lnSpc>
            </a:pPr>
            <a:r>
              <a:rPr lang="en-US" dirty="0">
                <a:latin typeface="Arial" panose="020B0604020202020204" pitchFamily="34" charset="0"/>
                <a:cs typeface="Arial" panose="020B0604020202020204" pitchFamily="34" charset="0"/>
              </a:rPr>
              <a:t>Jade Fitzgerald, Senior Security Engineer</a:t>
            </a:r>
          </a:p>
          <a:p>
            <a:pPr marL="228600" lvl="0" indent="-266700" algn="l" rtl="0">
              <a:lnSpc>
                <a:spcPct val="115000"/>
              </a:lnSpc>
              <a:spcBef>
                <a:spcPts val="1000"/>
              </a:spcBef>
              <a:spcAft>
                <a:spcPts val="0"/>
              </a:spcAft>
              <a:buSzPts val="2400"/>
              <a:buChar char="•"/>
            </a:pPr>
            <a:r>
              <a:rPr lang="en-US" dirty="0">
                <a:latin typeface="Arial" panose="020B0604020202020204" pitchFamily="34" charset="0"/>
                <a:cs typeface="Arial" panose="020B0604020202020204" pitchFamily="34" charset="0"/>
              </a:rPr>
              <a:t>Ravi Kotecha, Privacy &amp; Information Security Analyst</a:t>
            </a:r>
            <a:endParaRPr dirty="0">
              <a:latin typeface="Arial" panose="020B0604020202020204" pitchFamily="34" charset="0"/>
              <a:cs typeface="Arial" panose="020B0604020202020204" pitchFamily="34" charset="0"/>
            </a:endParaRPr>
          </a:p>
          <a:p>
            <a:pPr marL="228600" lvl="0" indent="-76200" algn="l" rtl="0">
              <a:lnSpc>
                <a:spcPct val="90000"/>
              </a:lnSpc>
              <a:spcBef>
                <a:spcPts val="1000"/>
              </a:spcBef>
              <a:spcAft>
                <a:spcPts val="0"/>
              </a:spcAft>
              <a:buClr>
                <a:schemeClr val="dk1"/>
              </a:buClr>
              <a:buSzPts val="2400"/>
              <a:buNone/>
            </a:pPr>
            <a:endParaRPr sz="2400" dirty="0"/>
          </a:p>
        </p:txBody>
      </p:sp>
      <p:sp>
        <p:nvSpPr>
          <p:cNvPr id="74" name="Google Shape;74;p2"/>
          <p:cNvSpPr txBox="1">
            <a:spLocks noGrp="1"/>
          </p:cNvSpPr>
          <p:nvPr>
            <p:ph type="body" idx="3"/>
          </p:nvPr>
        </p:nvSpPr>
        <p:spPr>
          <a:xfrm>
            <a:off x="228600" y="6553200"/>
            <a:ext cx="5029200" cy="228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800"/>
              <a:buFont typeface="Arial"/>
              <a:buNone/>
            </a:pPr>
            <a:r>
              <a:rPr lang="en-US" dirty="0"/>
              <a:t>INFORMATION TECHNOLOGY SERVICES | SECURITY</a:t>
            </a:r>
            <a:endParaRPr dirty="0"/>
          </a:p>
        </p:txBody>
      </p:sp>
      <p:sp>
        <p:nvSpPr>
          <p:cNvPr id="75" name="Google Shape;75;p2"/>
          <p:cNvSpPr/>
          <p:nvPr/>
        </p:nvSpPr>
        <p:spPr>
          <a:xfrm>
            <a:off x="2107050" y="4114800"/>
            <a:ext cx="7977900" cy="1066800"/>
          </a:xfrm>
          <a:prstGeom prst="roundRect">
            <a:avLst>
              <a:gd name="adj" fmla="val 16667"/>
            </a:avLst>
          </a:prstGeom>
          <a:solidFill>
            <a:srgbClr val="D0E0F5"/>
          </a:solidFill>
          <a:ln w="12700" cap="flat" cmpd="sng">
            <a:solidFill>
              <a:srgbClr val="003F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dirty="0">
                <a:solidFill>
                  <a:srgbClr val="003F87"/>
                </a:solidFill>
              </a:rPr>
              <a:t>Contact ITS Security: </a:t>
            </a:r>
            <a:r>
              <a:rPr lang="en-US" sz="2600" b="1" i="0" u="sng" strike="noStrike" cap="none" dirty="0">
                <a:solidFill>
                  <a:schemeClr val="hlink"/>
                </a:solidFill>
                <a:latin typeface="Arial"/>
                <a:ea typeface="Arial"/>
                <a:cs typeface="Arial"/>
                <a:sym typeface="Arial"/>
                <a:hlinkClick r:id="rId3"/>
              </a:rPr>
              <a:t>security@brandeis.edu</a:t>
            </a:r>
            <a:endParaRPr sz="2600" b="1" dirty="0">
              <a:solidFill>
                <a:srgbClr val="003F87"/>
              </a:solidFill>
            </a:endParaRPr>
          </a:p>
        </p:txBody>
      </p:sp>
      <p:sp>
        <p:nvSpPr>
          <p:cNvPr id="2" name="Title 1">
            <a:extLst>
              <a:ext uri="{FF2B5EF4-FFF2-40B4-BE49-F238E27FC236}">
                <a16:creationId xmlns:a16="http://schemas.microsoft.com/office/drawing/2014/main" id="{A5F4C1E7-9342-AE4F-B56D-211FF593F0DA}"/>
              </a:ext>
            </a:extLst>
          </p:cNvPr>
          <p:cNvSpPr>
            <a:spLocks noGrp="1"/>
          </p:cNvSpPr>
          <p:nvPr>
            <p:ph type="title" idx="4294967295"/>
          </p:nvPr>
        </p:nvSpPr>
        <p:spPr>
          <a:xfrm>
            <a:off x="228600" y="-1569244"/>
            <a:ext cx="10515600" cy="1325563"/>
          </a:xfrm>
          <a:prstGeom prst="rect">
            <a:avLst/>
          </a:prstGeom>
        </p:spPr>
        <p:txBody>
          <a:bodyPr/>
          <a:lstStyle/>
          <a:p>
            <a:r>
              <a:rPr lang="en-US" dirty="0">
                <a:solidFill>
                  <a:schemeClr val="bg1">
                    <a:lumMod val="85000"/>
                  </a:schemeClr>
                </a:solidFill>
              </a:rPr>
              <a:t>Today’s presenters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A883B-D794-4E4A-8AFA-9CA13489289E}"/>
              </a:ext>
            </a:extLst>
          </p:cNvPr>
          <p:cNvSpPr>
            <a:spLocks noGrp="1"/>
          </p:cNvSpPr>
          <p:nvPr>
            <p:ph type="body" idx="1"/>
          </p:nvPr>
        </p:nvSpPr>
        <p:spPr>
          <a:xfrm>
            <a:off x="1276574" y="1317812"/>
            <a:ext cx="9144000" cy="533400"/>
          </a:xfrm>
        </p:spPr>
        <p:txBody>
          <a:bodyPr/>
          <a:lstStyle/>
          <a:p>
            <a:r>
              <a:rPr lang="en-US" dirty="0"/>
              <a:t>What is Proofpoint?	</a:t>
            </a:r>
          </a:p>
        </p:txBody>
      </p:sp>
      <p:sp>
        <p:nvSpPr>
          <p:cNvPr id="3" name="Text Placeholder 2">
            <a:extLst>
              <a:ext uri="{FF2B5EF4-FFF2-40B4-BE49-F238E27FC236}">
                <a16:creationId xmlns:a16="http://schemas.microsoft.com/office/drawing/2014/main" id="{519D7DFE-2D90-CA4E-9466-03F07061A9FA}"/>
              </a:ext>
            </a:extLst>
          </p:cNvPr>
          <p:cNvSpPr>
            <a:spLocks noGrp="1"/>
          </p:cNvSpPr>
          <p:nvPr>
            <p:ph type="body" idx="2"/>
          </p:nvPr>
        </p:nvSpPr>
        <p:spPr/>
        <p:txBody>
          <a:bodyPr/>
          <a:lstStyle/>
          <a:p>
            <a:r>
              <a:rPr lang="en-US" dirty="0">
                <a:latin typeface="Arial" panose="020B0604020202020204" pitchFamily="34" charset="0"/>
                <a:cs typeface="Arial" panose="020B0604020202020204" pitchFamily="34" charset="0"/>
              </a:rPr>
              <a:t>Enhanced email security protection</a:t>
            </a:r>
          </a:p>
          <a:p>
            <a:pPr lvl="1"/>
            <a:r>
              <a:rPr lang="en-US" dirty="0">
                <a:latin typeface="Arial" panose="020B0604020202020204" pitchFamily="34" charset="0"/>
                <a:cs typeface="Arial" panose="020B0604020202020204" pitchFamily="34" charset="0"/>
              </a:rPr>
              <a:t>Spam protection</a:t>
            </a:r>
          </a:p>
          <a:p>
            <a:pPr lvl="1"/>
            <a:r>
              <a:rPr lang="en-US" dirty="0">
                <a:latin typeface="Arial" panose="020B0604020202020204" pitchFamily="34" charset="0"/>
                <a:cs typeface="Arial" panose="020B0604020202020204" pitchFamily="34" charset="0"/>
              </a:rPr>
              <a:t>Virus &amp; malware protection</a:t>
            </a:r>
          </a:p>
          <a:p>
            <a:pPr lvl="1"/>
            <a:r>
              <a:rPr lang="en-US" dirty="0">
                <a:latin typeface="Arial" panose="020B0604020202020204" pitchFamily="34" charset="0"/>
                <a:cs typeface="Arial" panose="020B0604020202020204" pitchFamily="34" charset="0"/>
              </a:rPr>
              <a:t>Protection from phishing scams</a:t>
            </a:r>
          </a:p>
          <a:p>
            <a:pPr lvl="1"/>
            <a:r>
              <a:rPr lang="en-US" dirty="0">
                <a:latin typeface="Arial" panose="020B0604020202020204" pitchFamily="34" charset="0"/>
                <a:cs typeface="Arial" panose="020B0604020202020204" pitchFamily="34" charset="0"/>
              </a:rPr>
              <a:t>Bulk mail filtering</a:t>
            </a:r>
          </a:p>
        </p:txBody>
      </p:sp>
      <p:sp>
        <p:nvSpPr>
          <p:cNvPr id="4" name="Text Placeholder 3">
            <a:extLst>
              <a:ext uri="{FF2B5EF4-FFF2-40B4-BE49-F238E27FC236}">
                <a16:creationId xmlns:a16="http://schemas.microsoft.com/office/drawing/2014/main" id="{26CCD82A-9132-FA4A-9786-5318A6C134E3}"/>
              </a:ext>
            </a:extLst>
          </p:cNvPr>
          <p:cNvSpPr>
            <a:spLocks noGrp="1"/>
          </p:cNvSpPr>
          <p:nvPr>
            <p:ph type="body" idx="3"/>
          </p:nvPr>
        </p:nvSpPr>
        <p:spPr/>
        <p:txBody>
          <a:bodyPr/>
          <a:lstStyle/>
          <a:p>
            <a:r>
              <a:rPr lang="en-US" dirty="0"/>
              <a:t>INFORMATION TECHNOLOGY SERVICES | SECURITY</a:t>
            </a:r>
          </a:p>
          <a:p>
            <a:endParaRPr lang="en-US" dirty="0"/>
          </a:p>
        </p:txBody>
      </p:sp>
      <p:sp>
        <p:nvSpPr>
          <p:cNvPr id="5" name="Title 4">
            <a:extLst>
              <a:ext uri="{FF2B5EF4-FFF2-40B4-BE49-F238E27FC236}">
                <a16:creationId xmlns:a16="http://schemas.microsoft.com/office/drawing/2014/main" id="{106C249F-F52C-C748-BB9A-E3CDA5FB1C71}"/>
              </a:ext>
            </a:extLst>
          </p:cNvPr>
          <p:cNvSpPr>
            <a:spLocks noGrp="1"/>
          </p:cNvSpPr>
          <p:nvPr>
            <p:ph type="title" idx="4294967295"/>
          </p:nvPr>
        </p:nvSpPr>
        <p:spPr>
          <a:xfrm>
            <a:off x="228600" y="-1466757"/>
            <a:ext cx="10515600" cy="1325563"/>
          </a:xfrm>
          <a:prstGeom prst="rect">
            <a:avLst/>
          </a:prstGeom>
        </p:spPr>
        <p:txBody>
          <a:bodyPr/>
          <a:lstStyle/>
          <a:p>
            <a:r>
              <a:rPr lang="en-US" dirty="0">
                <a:solidFill>
                  <a:schemeClr val="bg1">
                    <a:lumMod val="85000"/>
                  </a:schemeClr>
                </a:solidFill>
              </a:rPr>
              <a:t>What</a:t>
            </a:r>
            <a:r>
              <a:rPr lang="en-US" baseline="0" dirty="0">
                <a:solidFill>
                  <a:schemeClr val="bg1">
                    <a:lumMod val="85000"/>
                  </a:schemeClr>
                </a:solidFill>
              </a:rPr>
              <a:t> is Proofpoint</a:t>
            </a:r>
            <a:endParaRPr lang="en-US" dirty="0">
              <a:solidFill>
                <a:schemeClr val="bg1">
                  <a:lumMod val="85000"/>
                </a:schemeClr>
              </a:solidFill>
            </a:endParaRPr>
          </a:p>
        </p:txBody>
      </p:sp>
    </p:spTree>
    <p:extLst>
      <p:ext uri="{BB962C8B-B14F-4D97-AF65-F5344CB8AC3E}">
        <p14:creationId xmlns:p14="http://schemas.microsoft.com/office/powerpoint/2010/main" val="57754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A883B-D794-4E4A-8AFA-9CA13489289E}"/>
              </a:ext>
            </a:extLst>
          </p:cNvPr>
          <p:cNvSpPr>
            <a:spLocks noGrp="1"/>
          </p:cNvSpPr>
          <p:nvPr>
            <p:ph type="body" idx="1"/>
          </p:nvPr>
        </p:nvSpPr>
        <p:spPr>
          <a:xfrm>
            <a:off x="1276574" y="1317812"/>
            <a:ext cx="9144000" cy="533400"/>
          </a:xfrm>
        </p:spPr>
        <p:txBody>
          <a:bodyPr/>
          <a:lstStyle/>
          <a:p>
            <a:r>
              <a:rPr lang="en-US" dirty="0"/>
              <a:t>What is Proofpoint?	</a:t>
            </a:r>
          </a:p>
        </p:txBody>
      </p:sp>
      <p:sp>
        <p:nvSpPr>
          <p:cNvPr id="3" name="Text Placeholder 2">
            <a:extLst>
              <a:ext uri="{FF2B5EF4-FFF2-40B4-BE49-F238E27FC236}">
                <a16:creationId xmlns:a16="http://schemas.microsoft.com/office/drawing/2014/main" id="{519D7DFE-2D90-CA4E-9466-03F07061A9FA}"/>
              </a:ext>
            </a:extLst>
          </p:cNvPr>
          <p:cNvSpPr>
            <a:spLocks noGrp="1"/>
          </p:cNvSpPr>
          <p:nvPr>
            <p:ph type="body" idx="2"/>
          </p:nvPr>
        </p:nvSpPr>
        <p:spPr/>
        <p:txBody>
          <a:bodyPr/>
          <a:lstStyle/>
          <a:p>
            <a:r>
              <a:rPr lang="en-US" dirty="0">
                <a:latin typeface="Arial" panose="020B0604020202020204" pitchFamily="34" charset="0"/>
                <a:cs typeface="Arial" panose="020B0604020202020204" pitchFamily="34" charset="0"/>
              </a:rPr>
              <a:t>Benefits</a:t>
            </a:r>
          </a:p>
          <a:p>
            <a:pPr lvl="1"/>
            <a:r>
              <a:rPr lang="en-US" dirty="0">
                <a:latin typeface="Arial" panose="020B0604020202020204" pitchFamily="34" charset="0"/>
                <a:cs typeface="Arial" panose="020B0604020202020204" pitchFamily="34" charset="0"/>
              </a:rPr>
              <a:t>Gives you control over what reaches your mailbox with several spam filtering options and the ability to create your own blocked and safe senders lists. We're putting the power right in your hands.</a:t>
            </a:r>
          </a:p>
          <a:p>
            <a:pPr lvl="1"/>
            <a:r>
              <a:rPr lang="en-US" dirty="0">
                <a:latin typeface="Arial" panose="020B0604020202020204" pitchFamily="34" charset="0"/>
                <a:cs typeface="Arial" panose="020B0604020202020204" pitchFamily="34" charset="0"/>
              </a:rPr>
              <a:t>You'll get daily notification emails showing you messages that have been flagged as spam, as well as options to block or allow senders, or specific emails. We make it easy for you to get the information you need.</a:t>
            </a:r>
          </a:p>
          <a:p>
            <a:pPr lvl="1"/>
            <a:r>
              <a:rPr lang="en-US" dirty="0">
                <a:latin typeface="Arial" panose="020B0604020202020204" pitchFamily="34" charset="0"/>
                <a:cs typeface="Arial" panose="020B0604020202020204" pitchFamily="34" charset="0"/>
              </a:rPr>
              <a:t>Allows you access to a web portal to view quarantined messages, manage sender lists, and manage account settings.</a:t>
            </a:r>
          </a:p>
        </p:txBody>
      </p:sp>
      <p:sp>
        <p:nvSpPr>
          <p:cNvPr id="4" name="Text Placeholder 3">
            <a:extLst>
              <a:ext uri="{FF2B5EF4-FFF2-40B4-BE49-F238E27FC236}">
                <a16:creationId xmlns:a16="http://schemas.microsoft.com/office/drawing/2014/main" id="{26CCD82A-9132-FA4A-9786-5318A6C134E3}"/>
              </a:ext>
            </a:extLst>
          </p:cNvPr>
          <p:cNvSpPr>
            <a:spLocks noGrp="1"/>
          </p:cNvSpPr>
          <p:nvPr>
            <p:ph type="body" idx="3"/>
          </p:nvPr>
        </p:nvSpPr>
        <p:spPr/>
        <p:txBody>
          <a:bodyPr/>
          <a:lstStyle/>
          <a:p>
            <a:r>
              <a:rPr lang="en-US" dirty="0"/>
              <a:t>INFORMATION TECHNOLOGY SERVICES | SECURITY</a:t>
            </a:r>
          </a:p>
          <a:p>
            <a:endParaRPr lang="en-US" dirty="0"/>
          </a:p>
        </p:txBody>
      </p:sp>
      <p:sp>
        <p:nvSpPr>
          <p:cNvPr id="5" name="Title 4">
            <a:extLst>
              <a:ext uri="{FF2B5EF4-FFF2-40B4-BE49-F238E27FC236}">
                <a16:creationId xmlns:a16="http://schemas.microsoft.com/office/drawing/2014/main" id="{F7C0DDD6-7CF0-5349-8BDA-874111DE39F2}"/>
              </a:ext>
            </a:extLst>
          </p:cNvPr>
          <p:cNvSpPr>
            <a:spLocks noGrp="1"/>
          </p:cNvSpPr>
          <p:nvPr>
            <p:ph type="title" idx="4294967295"/>
          </p:nvPr>
        </p:nvSpPr>
        <p:spPr>
          <a:xfrm>
            <a:off x="399826" y="-1325563"/>
            <a:ext cx="10515600" cy="1325563"/>
          </a:xfrm>
          <a:prstGeom prst="rect">
            <a:avLst/>
          </a:prstGeom>
        </p:spPr>
        <p:txBody>
          <a:bodyPr/>
          <a:lstStyle/>
          <a:p>
            <a:r>
              <a:rPr lang="en-US" dirty="0">
                <a:solidFill>
                  <a:schemeClr val="bg1">
                    <a:lumMod val="85000"/>
                  </a:schemeClr>
                </a:solidFill>
              </a:rPr>
              <a:t>What is Proofpoint-Benefits</a:t>
            </a:r>
          </a:p>
        </p:txBody>
      </p:sp>
    </p:spTree>
    <p:extLst>
      <p:ext uri="{BB962C8B-B14F-4D97-AF65-F5344CB8AC3E}">
        <p14:creationId xmlns:p14="http://schemas.microsoft.com/office/powerpoint/2010/main" val="20508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2DC06-564D-0D45-85C2-2B13F6775E52}"/>
              </a:ext>
            </a:extLst>
          </p:cNvPr>
          <p:cNvSpPr>
            <a:spLocks noGrp="1"/>
          </p:cNvSpPr>
          <p:nvPr>
            <p:ph type="body" idx="1"/>
          </p:nvPr>
        </p:nvSpPr>
        <p:spPr>
          <a:xfrm>
            <a:off x="1287332" y="1316620"/>
            <a:ext cx="9144000" cy="533400"/>
          </a:xfrm>
        </p:spPr>
        <p:txBody>
          <a:bodyPr/>
          <a:lstStyle/>
          <a:p>
            <a:r>
              <a:rPr lang="en-US" dirty="0"/>
              <a:t>Bulk vs. Spam</a:t>
            </a:r>
          </a:p>
        </p:txBody>
      </p:sp>
      <p:sp>
        <p:nvSpPr>
          <p:cNvPr id="3" name="Text Placeholder 2">
            <a:extLst>
              <a:ext uri="{FF2B5EF4-FFF2-40B4-BE49-F238E27FC236}">
                <a16:creationId xmlns:a16="http://schemas.microsoft.com/office/drawing/2014/main" id="{02F0306E-BBD0-B248-AA55-3D8129992229}"/>
              </a:ext>
            </a:extLst>
          </p:cNvPr>
          <p:cNvSpPr>
            <a:spLocks noGrp="1"/>
          </p:cNvSpPr>
          <p:nvPr>
            <p:ph type="body" idx="2"/>
          </p:nvPr>
        </p:nvSpPr>
        <p:spPr/>
        <p:txBody>
          <a:bodyPr/>
          <a:lstStyle/>
          <a:p>
            <a:r>
              <a:rPr lang="en-US" dirty="0">
                <a:latin typeface="Arial" panose="020B0604020202020204" pitchFamily="34" charset="0"/>
                <a:cs typeface="Arial" panose="020B0604020202020204" pitchFamily="34" charset="0"/>
              </a:rPr>
              <a:t>Spam Emails</a:t>
            </a:r>
          </a:p>
          <a:p>
            <a:pPr lvl="1"/>
            <a:r>
              <a:rPr lang="en-US" dirty="0">
                <a:latin typeface="Arial" panose="020B0604020202020204" pitchFamily="34" charset="0"/>
                <a:cs typeface="Arial" panose="020B0604020202020204" pitchFamily="34" charset="0"/>
              </a:rPr>
              <a:t>Generally malicious</a:t>
            </a:r>
          </a:p>
          <a:p>
            <a:pPr lvl="1"/>
            <a:r>
              <a:rPr lang="en-US" dirty="0">
                <a:latin typeface="Arial" panose="020B0604020202020204" pitchFamily="34" charset="0"/>
                <a:cs typeface="Arial" panose="020B0604020202020204" pitchFamily="34" charset="0"/>
              </a:rPr>
              <a:t>Includes phishing and other scams</a:t>
            </a:r>
          </a:p>
          <a:p>
            <a:r>
              <a:rPr lang="en-US" dirty="0">
                <a:latin typeface="Arial" panose="020B0604020202020204" pitchFamily="34" charset="0"/>
                <a:cs typeface="Arial" panose="020B0604020202020204" pitchFamily="34" charset="0"/>
              </a:rPr>
              <a:t>Bulk Email</a:t>
            </a:r>
          </a:p>
          <a:p>
            <a:pPr lvl="1"/>
            <a:r>
              <a:rPr lang="en-US" dirty="0">
                <a:latin typeface="Arial" panose="020B0604020202020204" pitchFamily="34" charset="0"/>
                <a:cs typeface="Arial" panose="020B0604020202020204" pitchFamily="34" charset="0"/>
              </a:rPr>
              <a:t>What most think of as spam</a:t>
            </a:r>
          </a:p>
          <a:p>
            <a:pPr lvl="1"/>
            <a:r>
              <a:rPr lang="en-US" dirty="0">
                <a:latin typeface="Arial" panose="020B0604020202020204" pitchFamily="34" charset="0"/>
                <a:cs typeface="Arial" panose="020B0604020202020204" pitchFamily="34" charset="0"/>
              </a:rPr>
              <a:t>Marketing / Vendor emails</a:t>
            </a:r>
          </a:p>
          <a:p>
            <a:pPr lvl="1"/>
            <a:r>
              <a:rPr lang="en-US" dirty="0">
                <a:latin typeface="Arial" panose="020B0604020202020204" pitchFamily="34" charset="0"/>
                <a:cs typeface="Arial" panose="020B0604020202020204" pitchFamily="34" charset="0"/>
              </a:rPr>
              <a:t>Mass mailings</a:t>
            </a:r>
          </a:p>
        </p:txBody>
      </p:sp>
      <p:sp>
        <p:nvSpPr>
          <p:cNvPr id="4" name="Text Placeholder 3">
            <a:extLst>
              <a:ext uri="{FF2B5EF4-FFF2-40B4-BE49-F238E27FC236}">
                <a16:creationId xmlns:a16="http://schemas.microsoft.com/office/drawing/2014/main" id="{24F23BEA-9AA0-834C-8555-D40B100A924F}"/>
              </a:ext>
            </a:extLst>
          </p:cNvPr>
          <p:cNvSpPr>
            <a:spLocks noGrp="1"/>
          </p:cNvSpPr>
          <p:nvPr>
            <p:ph type="body" idx="3"/>
          </p:nvPr>
        </p:nvSpPr>
        <p:spPr/>
        <p:txBody>
          <a:bodyPr/>
          <a:lstStyle/>
          <a:p>
            <a:r>
              <a:rPr lang="en-US" dirty="0"/>
              <a:t>INFORMATION TECHNOLOGY SERVICES | SECURITY</a:t>
            </a:r>
          </a:p>
          <a:p>
            <a:endParaRPr lang="en-US" dirty="0"/>
          </a:p>
        </p:txBody>
      </p:sp>
      <p:pic>
        <p:nvPicPr>
          <p:cNvPr id="2050" name="Picture 2" descr="How to stay safe from Second Life phishing scams | The ...">
            <a:extLst>
              <a:ext uri="{FF2B5EF4-FFF2-40B4-BE49-F238E27FC236}">
                <a16:creationId xmlns:a16="http://schemas.microsoft.com/office/drawing/2014/main" id="{C96AC422-3111-6B4C-9DFD-8441D2CB5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298" y="1583320"/>
            <a:ext cx="4168891" cy="268572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30F06F5-A4CB-F143-AB20-DC8982BAE548}"/>
              </a:ext>
            </a:extLst>
          </p:cNvPr>
          <p:cNvSpPr>
            <a:spLocks noGrp="1"/>
          </p:cNvSpPr>
          <p:nvPr>
            <p:ph type="title" idx="4294967295"/>
          </p:nvPr>
        </p:nvSpPr>
        <p:spPr>
          <a:xfrm>
            <a:off x="838200" y="365125"/>
            <a:ext cx="10515600" cy="1325563"/>
          </a:xfrm>
          <a:prstGeom prst="rect">
            <a:avLst/>
          </a:prstGeom>
        </p:spPr>
        <p:txBody>
          <a:bodyPr/>
          <a:lstStyle/>
          <a:p>
            <a:r>
              <a:rPr lang="en-US" dirty="0"/>
              <a:t>Bulk vs. Spam</a:t>
            </a:r>
          </a:p>
        </p:txBody>
      </p:sp>
    </p:spTree>
    <p:extLst>
      <p:ext uri="{BB962C8B-B14F-4D97-AF65-F5344CB8AC3E}">
        <p14:creationId xmlns:p14="http://schemas.microsoft.com/office/powerpoint/2010/main" val="77048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25A17-E030-1C44-A328-2C193E63998A}"/>
              </a:ext>
            </a:extLst>
          </p:cNvPr>
          <p:cNvSpPr>
            <a:spLocks noGrp="1"/>
          </p:cNvSpPr>
          <p:nvPr>
            <p:ph type="body" idx="1"/>
          </p:nvPr>
        </p:nvSpPr>
        <p:spPr>
          <a:xfrm>
            <a:off x="1308847" y="1328569"/>
            <a:ext cx="9144000" cy="533400"/>
          </a:xfrm>
        </p:spPr>
        <p:txBody>
          <a:bodyPr/>
          <a:lstStyle/>
          <a:p>
            <a:r>
              <a:rPr lang="en-US" dirty="0"/>
              <a:t>How does it work?</a:t>
            </a:r>
          </a:p>
        </p:txBody>
      </p:sp>
      <p:sp>
        <p:nvSpPr>
          <p:cNvPr id="3" name="Text Placeholder 2">
            <a:extLst>
              <a:ext uri="{FF2B5EF4-FFF2-40B4-BE49-F238E27FC236}">
                <a16:creationId xmlns:a16="http://schemas.microsoft.com/office/drawing/2014/main" id="{2FEAFFED-8467-3C42-AD3C-4096D1F63206}"/>
              </a:ext>
            </a:extLst>
          </p:cNvPr>
          <p:cNvSpPr>
            <a:spLocks noGrp="1"/>
          </p:cNvSpPr>
          <p:nvPr>
            <p:ph type="body" idx="2"/>
          </p:nvPr>
        </p:nvSpPr>
        <p:spPr/>
        <p:txBody>
          <a:bodyPr/>
          <a:lstStyle/>
          <a:p>
            <a:r>
              <a:rPr lang="en-US" dirty="0">
                <a:latin typeface="Arial" panose="020B0604020202020204" pitchFamily="34" charset="0"/>
                <a:cs typeface="Arial" panose="020B0604020202020204" pitchFamily="34" charset="0"/>
              </a:rPr>
              <a:t>Sits between internet and inbox</a:t>
            </a:r>
          </a:p>
          <a:p>
            <a:pPr lvl="1"/>
            <a:r>
              <a:rPr lang="en-US" dirty="0">
                <a:latin typeface="Arial" panose="020B0604020202020204" pitchFamily="34" charset="0"/>
                <a:cs typeface="Arial" panose="020B0604020202020204" pitchFamily="34" charset="0"/>
              </a:rPr>
              <a:t>Works with google to provide stronger email security</a:t>
            </a:r>
          </a:p>
          <a:p>
            <a:r>
              <a:rPr lang="en-US" dirty="0">
                <a:latin typeface="Arial" panose="020B0604020202020204" pitchFamily="34" charset="0"/>
                <a:cs typeface="Arial" panose="020B0604020202020204" pitchFamily="34" charset="0"/>
              </a:rPr>
              <a:t>Email Digest will be received around 8 a.m. ET daily.</a:t>
            </a:r>
          </a:p>
          <a:p>
            <a:pPr lvl="1"/>
            <a:r>
              <a:rPr lang="en-US" dirty="0">
                <a:latin typeface="Arial" panose="020B0604020202020204" pitchFamily="34" charset="0"/>
                <a:cs typeface="Arial" panose="020B0604020202020204" pitchFamily="34" charset="0"/>
              </a:rPr>
              <a:t>List of emails filtered will be shown</a:t>
            </a:r>
          </a:p>
          <a:p>
            <a:pPr lvl="1"/>
            <a:r>
              <a:rPr lang="en-US" dirty="0">
                <a:latin typeface="Arial" panose="020B0604020202020204" pitchFamily="34" charset="0"/>
                <a:cs typeface="Arial" panose="020B0604020202020204" pitchFamily="34" charset="0"/>
              </a:rPr>
              <a:t>Can release emails directly from digest</a:t>
            </a:r>
          </a:p>
          <a:p>
            <a:r>
              <a:rPr lang="en-US" dirty="0">
                <a:latin typeface="Arial" panose="020B0604020202020204" pitchFamily="34" charset="0"/>
                <a:cs typeface="Arial" panose="020B0604020202020204" pitchFamily="34" charset="0"/>
              </a:rPr>
              <a:t>Web Digest</a:t>
            </a:r>
          </a:p>
          <a:p>
            <a:pPr lvl="1"/>
            <a:r>
              <a:rPr lang="en-US" dirty="0">
                <a:latin typeface="Arial" panose="020B0604020202020204" pitchFamily="34" charset="0"/>
                <a:cs typeface="Arial" panose="020B0604020202020204" pitchFamily="34" charset="0"/>
              </a:rPr>
              <a:t>Allows finer control of email filtering</a:t>
            </a:r>
          </a:p>
          <a:p>
            <a:pPr lvl="1"/>
            <a:r>
              <a:rPr lang="en-US" dirty="0">
                <a:latin typeface="Arial" panose="020B0604020202020204" pitchFamily="34" charset="0"/>
                <a:cs typeface="Arial" panose="020B0604020202020204" pitchFamily="34" charset="0"/>
              </a:rPr>
              <a:t>Manage allowed and blocked senders</a:t>
            </a:r>
          </a:p>
          <a:p>
            <a:pPr lvl="1"/>
            <a:r>
              <a:rPr lang="en-US" dirty="0">
                <a:latin typeface="Arial" panose="020B0604020202020204" pitchFamily="34" charset="0"/>
                <a:cs typeface="Arial" panose="020B0604020202020204" pitchFamily="34" charset="0"/>
              </a:rPr>
              <a:t>Enable Bulk mail filtering </a:t>
            </a:r>
            <a:r>
              <a:rPr lang="en-US" i="1" dirty="0">
                <a:latin typeface="Arial" panose="020B0604020202020204" pitchFamily="34" charset="0"/>
                <a:cs typeface="Arial" panose="020B0604020202020204" pitchFamily="34" charset="0"/>
              </a:rPr>
              <a:t>(optional)</a:t>
            </a:r>
          </a:p>
        </p:txBody>
      </p:sp>
      <p:sp>
        <p:nvSpPr>
          <p:cNvPr id="4" name="Text Placeholder 3">
            <a:extLst>
              <a:ext uri="{FF2B5EF4-FFF2-40B4-BE49-F238E27FC236}">
                <a16:creationId xmlns:a16="http://schemas.microsoft.com/office/drawing/2014/main" id="{DB104F9C-0B00-8245-BD92-3C02B353C04B}"/>
              </a:ext>
            </a:extLst>
          </p:cNvPr>
          <p:cNvSpPr>
            <a:spLocks noGrp="1"/>
          </p:cNvSpPr>
          <p:nvPr>
            <p:ph type="body" idx="3"/>
          </p:nvPr>
        </p:nvSpPr>
        <p:spPr/>
        <p:txBody>
          <a:bodyPr/>
          <a:lstStyle/>
          <a:p>
            <a:r>
              <a:rPr lang="en-US" dirty="0"/>
              <a:t>INFORMATION TECHNOLOGY SERVICES | SECURITY</a:t>
            </a:r>
          </a:p>
          <a:p>
            <a:endParaRPr lang="en-US" dirty="0"/>
          </a:p>
        </p:txBody>
      </p:sp>
      <p:sp>
        <p:nvSpPr>
          <p:cNvPr id="5" name="Title 4">
            <a:extLst>
              <a:ext uri="{FF2B5EF4-FFF2-40B4-BE49-F238E27FC236}">
                <a16:creationId xmlns:a16="http://schemas.microsoft.com/office/drawing/2014/main" id="{2D6EFAB9-107F-3545-8398-BC2DB26D1DF6}"/>
              </a:ext>
            </a:extLst>
          </p:cNvPr>
          <p:cNvSpPr>
            <a:spLocks noGrp="1"/>
          </p:cNvSpPr>
          <p:nvPr>
            <p:ph type="title" idx="4294967295"/>
          </p:nvPr>
        </p:nvSpPr>
        <p:spPr>
          <a:xfrm>
            <a:off x="838200" y="365125"/>
            <a:ext cx="10515600" cy="1325563"/>
          </a:xfrm>
          <a:prstGeom prst="rect">
            <a:avLst/>
          </a:prstGeom>
        </p:spPr>
        <p:txBody>
          <a:bodyPr/>
          <a:lstStyle/>
          <a:p>
            <a:r>
              <a:rPr lang="en-US" dirty="0"/>
              <a:t>How does it</a:t>
            </a:r>
            <a:r>
              <a:rPr lang="en-US" baseline="0" dirty="0"/>
              <a:t> work?</a:t>
            </a:r>
            <a:endParaRPr lang="en-US" dirty="0"/>
          </a:p>
        </p:txBody>
      </p:sp>
    </p:spTree>
    <p:extLst>
      <p:ext uri="{BB962C8B-B14F-4D97-AF65-F5344CB8AC3E}">
        <p14:creationId xmlns:p14="http://schemas.microsoft.com/office/powerpoint/2010/main" val="52129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975211-DB4C-844C-82FD-C96B1BD83848}"/>
              </a:ext>
            </a:extLst>
          </p:cNvPr>
          <p:cNvSpPr>
            <a:spLocks noGrp="1"/>
          </p:cNvSpPr>
          <p:nvPr>
            <p:ph type="body" idx="1"/>
          </p:nvPr>
        </p:nvSpPr>
        <p:spPr>
          <a:xfrm>
            <a:off x="1319604" y="1317811"/>
            <a:ext cx="9144000" cy="533400"/>
          </a:xfrm>
        </p:spPr>
        <p:txBody>
          <a:bodyPr/>
          <a:lstStyle/>
          <a:p>
            <a:r>
              <a:rPr lang="en-US" dirty="0"/>
              <a:t>Demo</a:t>
            </a:r>
          </a:p>
        </p:txBody>
      </p:sp>
      <p:sp>
        <p:nvSpPr>
          <p:cNvPr id="6" name="Text Placeholder 5">
            <a:extLst>
              <a:ext uri="{FF2B5EF4-FFF2-40B4-BE49-F238E27FC236}">
                <a16:creationId xmlns:a16="http://schemas.microsoft.com/office/drawing/2014/main" id="{4070EE74-12D9-D34D-BC6F-FCE98965F3AA}"/>
              </a:ext>
            </a:extLst>
          </p:cNvPr>
          <p:cNvSpPr>
            <a:spLocks noGrp="1"/>
          </p:cNvSpPr>
          <p:nvPr>
            <p:ph type="body" idx="2"/>
          </p:nvPr>
        </p:nvSpPr>
        <p:spPr/>
        <p:txBody>
          <a:bodyPr/>
          <a:lstStyle/>
          <a:p>
            <a:r>
              <a:rPr lang="en-US" dirty="0">
                <a:latin typeface="Arial" panose="020B0604020202020204" pitchFamily="34" charset="0"/>
                <a:cs typeface="Arial" panose="020B0604020202020204" pitchFamily="34" charset="0"/>
                <a:hlinkClick r:id="rId3"/>
              </a:rPr>
              <a:t>Email digest</a:t>
            </a:r>
          </a:p>
          <a:p>
            <a:r>
              <a:rPr lang="en-US" dirty="0">
                <a:latin typeface="Arial" panose="020B0604020202020204" pitchFamily="34" charset="0"/>
                <a:cs typeface="Arial" panose="020B0604020202020204" pitchFamily="34" charset="0"/>
                <a:hlinkClick r:id="rId4"/>
              </a:rPr>
              <a:t>Web digest</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E960978-48D9-E246-BF09-8884F8A72951}"/>
              </a:ext>
            </a:extLst>
          </p:cNvPr>
          <p:cNvSpPr>
            <a:spLocks noGrp="1"/>
          </p:cNvSpPr>
          <p:nvPr>
            <p:ph type="body" idx="3"/>
          </p:nvPr>
        </p:nvSpPr>
        <p:spPr/>
        <p:txBody>
          <a:bodyPr/>
          <a:lstStyle/>
          <a:p>
            <a:r>
              <a:rPr lang="en-US" dirty="0"/>
              <a:t>INFORMATION TECHNOLOGY SERVICES | SECURITY</a:t>
            </a:r>
          </a:p>
        </p:txBody>
      </p:sp>
      <p:sp>
        <p:nvSpPr>
          <p:cNvPr id="3" name="Title 2">
            <a:extLst>
              <a:ext uri="{FF2B5EF4-FFF2-40B4-BE49-F238E27FC236}">
                <a16:creationId xmlns:a16="http://schemas.microsoft.com/office/drawing/2014/main" id="{87BF5426-7BE6-084A-A412-37B50F065F73}"/>
              </a:ext>
            </a:extLst>
          </p:cNvPr>
          <p:cNvSpPr>
            <a:spLocks noGrp="1"/>
          </p:cNvSpPr>
          <p:nvPr>
            <p:ph type="title" idx="4294967295"/>
          </p:nvPr>
        </p:nvSpPr>
        <p:spPr>
          <a:xfrm>
            <a:off x="838200" y="365125"/>
            <a:ext cx="10515600" cy="1325563"/>
          </a:xfrm>
          <a:prstGeom prst="rect">
            <a:avLst/>
          </a:prstGeom>
        </p:spPr>
        <p:txBody>
          <a:bodyPr/>
          <a:lstStyle/>
          <a:p>
            <a:r>
              <a:rPr lang="en-US" dirty="0"/>
              <a:t>Demo</a:t>
            </a:r>
          </a:p>
        </p:txBody>
      </p:sp>
    </p:spTree>
    <p:extLst>
      <p:ext uri="{BB962C8B-B14F-4D97-AF65-F5344CB8AC3E}">
        <p14:creationId xmlns:p14="http://schemas.microsoft.com/office/powerpoint/2010/main" val="216370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body" idx="1"/>
          </p:nvPr>
        </p:nvSpPr>
        <p:spPr>
          <a:xfrm>
            <a:off x="1524000" y="1371600"/>
            <a:ext cx="9144000" cy="533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3800"/>
              <a:buFont typeface="Arial"/>
              <a:buNone/>
            </a:pPr>
            <a:r>
              <a:rPr lang="en-US"/>
              <a:t>Resources</a:t>
            </a:r>
            <a:endParaRPr/>
          </a:p>
        </p:txBody>
      </p:sp>
      <p:sp>
        <p:nvSpPr>
          <p:cNvPr id="219" name="Google Shape;219;p15"/>
          <p:cNvSpPr txBox="1">
            <a:spLocks noGrp="1"/>
          </p:cNvSpPr>
          <p:nvPr>
            <p:ph type="body" idx="2"/>
          </p:nvPr>
        </p:nvSpPr>
        <p:spPr>
          <a:xfrm>
            <a:off x="1524000" y="2209800"/>
            <a:ext cx="9144000" cy="3810000"/>
          </a:xfrm>
          <a:prstGeom prst="rect">
            <a:avLst/>
          </a:prstGeom>
          <a:noFill/>
          <a:ln>
            <a:noFill/>
          </a:ln>
        </p:spPr>
        <p:txBody>
          <a:bodyPr spcFirstLastPara="1" wrap="square" lIns="0" tIns="0" rIns="0" bIns="0" anchor="t" anchorCtr="0">
            <a:noAutofit/>
          </a:bodyPr>
          <a:lstStyle/>
          <a:p>
            <a:pPr marL="228600" lvl="0" indent="-190500" algn="l" rtl="0">
              <a:lnSpc>
                <a:spcPct val="90000"/>
              </a:lnSpc>
              <a:spcBef>
                <a:spcPts val="0"/>
              </a:spcBef>
              <a:spcAft>
                <a:spcPts val="0"/>
              </a:spcAft>
              <a:buClr>
                <a:schemeClr val="dk1"/>
              </a:buClr>
              <a:buSzPts val="1800"/>
              <a:buChar char="•"/>
            </a:pPr>
            <a:r>
              <a:rPr lang="en-US" sz="1800" dirty="0"/>
              <a:t>ITS Security website: </a:t>
            </a:r>
            <a:r>
              <a:rPr lang="en-US" sz="1800" dirty="0">
                <a:hlinkClick r:id="rId3"/>
              </a:rPr>
              <a:t>go.brandeis.edu/security</a:t>
            </a:r>
            <a:endParaRPr lang="en-US" sz="1800" dirty="0"/>
          </a:p>
          <a:p>
            <a:pPr marL="228600" lvl="0" indent="-190500" algn="l" rtl="0">
              <a:lnSpc>
                <a:spcPct val="90000"/>
              </a:lnSpc>
              <a:spcBef>
                <a:spcPts val="1000"/>
              </a:spcBef>
              <a:spcAft>
                <a:spcPts val="0"/>
              </a:spcAft>
              <a:buClr>
                <a:schemeClr val="dk1"/>
              </a:buClr>
              <a:buSzPts val="1800"/>
              <a:buChar char="•"/>
            </a:pPr>
            <a:r>
              <a:rPr lang="en-US" sz="1800" dirty="0"/>
              <a:t>Proofpoint how-to-guides, video tutorials, and FAQs: </a:t>
            </a:r>
            <a:r>
              <a:rPr lang="en-US" sz="1800" dirty="0">
                <a:hlinkClick r:id="rId4"/>
              </a:rPr>
              <a:t>go.brandeis.edu/proofpoint</a:t>
            </a:r>
            <a:r>
              <a:rPr lang="en-US" sz="1800" dirty="0"/>
              <a:t> </a:t>
            </a:r>
          </a:p>
          <a:p>
            <a:pPr marL="228600" indent="-190500">
              <a:lnSpc>
                <a:spcPct val="90000"/>
              </a:lnSpc>
              <a:buSzPts val="1800"/>
            </a:pPr>
            <a:r>
              <a:rPr lang="en-US" sz="1800" dirty="0"/>
              <a:t>Web Digest: </a:t>
            </a:r>
            <a:r>
              <a:rPr lang="en-US" sz="1800" dirty="0">
                <a:hlinkClick r:id="rId5"/>
              </a:rPr>
              <a:t>portal.proofpoint.com</a:t>
            </a:r>
            <a:r>
              <a:rPr lang="en-US" sz="1800" dirty="0"/>
              <a:t> </a:t>
            </a:r>
            <a:endParaRPr sz="1800" dirty="0"/>
          </a:p>
        </p:txBody>
      </p:sp>
      <p:sp>
        <p:nvSpPr>
          <p:cNvPr id="220" name="Google Shape;220;p15"/>
          <p:cNvSpPr txBox="1">
            <a:spLocks noGrp="1"/>
          </p:cNvSpPr>
          <p:nvPr>
            <p:ph type="body" idx="3"/>
          </p:nvPr>
        </p:nvSpPr>
        <p:spPr>
          <a:xfrm>
            <a:off x="228600" y="6553200"/>
            <a:ext cx="5029200" cy="228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3777"/>
              </a:buClr>
              <a:buSzPts val="800"/>
              <a:buFont typeface="Arial"/>
              <a:buNone/>
            </a:pPr>
            <a:r>
              <a:rPr lang="en-US" dirty="0"/>
              <a:t>INFORMATION TECHNOLOGY SERVICES | SECURITY</a:t>
            </a:r>
            <a:endParaRPr dirty="0"/>
          </a:p>
        </p:txBody>
      </p:sp>
      <p:sp>
        <p:nvSpPr>
          <p:cNvPr id="2" name="Title 1">
            <a:extLst>
              <a:ext uri="{FF2B5EF4-FFF2-40B4-BE49-F238E27FC236}">
                <a16:creationId xmlns:a16="http://schemas.microsoft.com/office/drawing/2014/main" id="{468225D3-D1A8-2840-BEA6-2A05C4FD0A15}"/>
              </a:ext>
            </a:extLst>
          </p:cNvPr>
          <p:cNvSpPr>
            <a:spLocks noGrp="1"/>
          </p:cNvSpPr>
          <p:nvPr>
            <p:ph type="title" idx="4294967295"/>
          </p:nvPr>
        </p:nvSpPr>
        <p:spPr>
          <a:xfrm>
            <a:off x="838200" y="365125"/>
            <a:ext cx="10515600" cy="1325563"/>
          </a:xfrm>
          <a:prstGeom prst="rect">
            <a:avLst/>
          </a:prstGeom>
        </p:spPr>
        <p:txBody>
          <a:bodyPr/>
          <a:lstStyle/>
          <a:p>
            <a:r>
              <a:rPr lang="en-US" dirty="0"/>
              <a:t>Resources</a:t>
            </a:r>
          </a:p>
        </p:txBody>
      </p:sp>
    </p:spTree>
  </p:cSld>
  <p:clrMapOvr>
    <a:masterClrMapping/>
  </p:clrMapOvr>
</p:sld>
</file>

<file path=ppt/theme/theme1.xml><?xml version="1.0" encoding="utf-8"?>
<a:theme xmlns:a="http://schemas.openxmlformats.org/drawingml/2006/main" name="3_Cover Title_3lin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side Pag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388</Words>
  <Application>Microsoft Macintosh PowerPoint</Application>
  <PresentationFormat>Widescreen</PresentationFormat>
  <Paragraphs>75</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3_Cover Title_3lines</vt:lpstr>
      <vt:lpstr>Inside Pages</vt:lpstr>
      <vt:lpstr>Proofpoint: Getting Started with Email Protection</vt:lpstr>
      <vt:lpstr>Agenda</vt:lpstr>
      <vt:lpstr>Today’s presenters</vt:lpstr>
      <vt:lpstr>What is Proofpoint</vt:lpstr>
      <vt:lpstr>What is Proofpoint-Benefits</vt:lpstr>
      <vt:lpstr>Bulk vs. Spam</vt:lpstr>
      <vt:lpstr>How does it work?</vt:lpstr>
      <vt:lpstr>Demo</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Awareness Month: Securing your devices</dc:title>
  <dc:creator>Microsoft Office User</dc:creator>
  <cp:lastModifiedBy>Christine Jacinto</cp:lastModifiedBy>
  <cp:revision>36</cp:revision>
  <dcterms:created xsi:type="dcterms:W3CDTF">2019-05-29T19:52:32Z</dcterms:created>
  <dcterms:modified xsi:type="dcterms:W3CDTF">2021-01-25T19:53:04Z</dcterms:modified>
</cp:coreProperties>
</file>