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6" autoAdjust="0"/>
    <p:restoredTop sz="94694"/>
  </p:normalViewPr>
  <p:slideViewPr>
    <p:cSldViewPr snapToGrid="0" snapToObjects="1">
      <p:cViewPr varScale="1">
        <p:scale>
          <a:sx n="117" d="100"/>
          <a:sy n="117" d="100"/>
        </p:scale>
        <p:origin x="100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5/14/21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Development of new active materials</a:t>
            </a:r>
          </a:p>
        </p:txBody>
      </p:sp>
      <p:sp>
        <p:nvSpPr>
          <p:cNvPr id="7" name="Rectangle 6"/>
          <p:cNvSpPr/>
          <p:nvPr/>
        </p:nvSpPr>
        <p:spPr>
          <a:xfrm>
            <a:off x="4371035" y="1014661"/>
            <a:ext cx="4692577" cy="461665"/>
          </a:xfrm>
          <a:prstGeom prst="rect">
            <a:avLst/>
          </a:prstGeom>
        </p:spPr>
        <p:txBody>
          <a:bodyPr wrap="square" anchor="ctr">
            <a:spAutoFit/>
          </a:bodyPr>
          <a:lstStyle/>
          <a:p>
            <a:r>
              <a:rPr lang="en-US" sz="1200" b="1" baseline="30000" dirty="0">
                <a:solidFill>
                  <a:schemeClr val="bg1"/>
                </a:solidFill>
              </a:rPr>
              <a:t>1,2</a:t>
            </a:r>
            <a:r>
              <a:rPr lang="en-US" sz="1200" b="1" dirty="0">
                <a:solidFill>
                  <a:schemeClr val="bg1"/>
                </a:solidFill>
              </a:rPr>
              <a:t>Z. </a:t>
            </a:r>
            <a:r>
              <a:rPr lang="en-US" sz="1200" b="1" dirty="0" err="1">
                <a:solidFill>
                  <a:schemeClr val="bg1"/>
                </a:solidFill>
              </a:rPr>
              <a:t>Dogic</a:t>
            </a:r>
            <a:r>
              <a:rPr lang="en-US" sz="1200" b="1" dirty="0">
                <a:solidFill>
                  <a:schemeClr val="bg1"/>
                </a:solidFill>
              </a:rPr>
              <a:t> ,</a:t>
            </a:r>
            <a:r>
              <a:rPr lang="en-US" sz="1200" b="1" baseline="30000" dirty="0">
                <a:solidFill>
                  <a:schemeClr val="bg1"/>
                </a:solidFill>
              </a:rPr>
              <a:t>1</a:t>
            </a:r>
            <a:r>
              <a:rPr lang="en-US" sz="1200" b="1" dirty="0">
                <a:solidFill>
                  <a:schemeClr val="bg1"/>
                </a:solidFill>
              </a:rPr>
              <a:t>G. Duclos, </a:t>
            </a:r>
            <a:r>
              <a:rPr lang="en-US" sz="1200" b="1" baseline="30000" dirty="0">
                <a:solidFill>
                  <a:schemeClr val="bg1"/>
                </a:solidFill>
              </a:rPr>
              <a:t>1</a:t>
            </a:r>
            <a:r>
              <a:rPr lang="en-US" sz="1200" b="1" dirty="0">
                <a:solidFill>
                  <a:schemeClr val="bg1"/>
                </a:solidFill>
              </a:rPr>
              <a:t>S. </a:t>
            </a:r>
            <a:r>
              <a:rPr lang="en-US" sz="1200" b="1" dirty="0" err="1">
                <a:solidFill>
                  <a:schemeClr val="bg1"/>
                </a:solidFill>
              </a:rPr>
              <a:t>Fraden</a:t>
            </a:r>
            <a:r>
              <a:rPr lang="en-US" sz="1200" b="1" dirty="0">
                <a:solidFill>
                  <a:schemeClr val="bg1"/>
                </a:solidFill>
              </a:rPr>
              <a:t> and  </a:t>
            </a:r>
            <a:r>
              <a:rPr lang="en-US" sz="1200" b="1" baseline="30000" dirty="0">
                <a:solidFill>
                  <a:schemeClr val="bg1"/>
                </a:solidFill>
              </a:rPr>
              <a:t>1</a:t>
            </a:r>
            <a:r>
              <a:rPr lang="en-US" sz="1200" b="1" dirty="0">
                <a:solidFill>
                  <a:schemeClr val="bg1"/>
                </a:solidFill>
              </a:rPr>
              <a:t>B. Goode </a:t>
            </a:r>
            <a:br>
              <a:rPr lang="en-US" sz="1200" b="1" dirty="0">
                <a:solidFill>
                  <a:schemeClr val="bg1"/>
                </a:solidFill>
              </a:rPr>
            </a:br>
            <a:r>
              <a:rPr lang="en-US" sz="1200" b="1" dirty="0">
                <a:solidFill>
                  <a:schemeClr val="bg1"/>
                </a:solidFill>
              </a:rPr>
              <a:t> </a:t>
            </a:r>
            <a:r>
              <a:rPr lang="en-US" sz="1200" b="1" baseline="30000" dirty="0">
                <a:solidFill>
                  <a:schemeClr val="bg1"/>
                </a:solidFill>
              </a:rPr>
              <a:t>1</a:t>
            </a:r>
            <a:r>
              <a:rPr lang="en-US" sz="1200" b="1" dirty="0">
                <a:solidFill>
                  <a:schemeClr val="bg1"/>
                </a:solidFill>
              </a:rPr>
              <a:t>Brandeis University, </a:t>
            </a:r>
            <a:r>
              <a:rPr lang="en-US" sz="1200" b="1" baseline="30000" dirty="0">
                <a:solidFill>
                  <a:schemeClr val="bg1"/>
                </a:solidFill>
              </a:rPr>
              <a:t>2</a:t>
            </a:r>
            <a:r>
              <a:rPr lang="en-US" sz="1200" b="1" dirty="0">
                <a:solidFill>
                  <a:schemeClr val="bg1"/>
                </a:solidFill>
              </a:rPr>
              <a:t>UCSB </a:t>
            </a:r>
            <a:endParaRPr lang="en-US" sz="1200" b="1" baseline="30000"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 MRSEC 2011486</a:t>
            </a:r>
          </a:p>
        </p:txBody>
      </p:sp>
      <p:sp>
        <p:nvSpPr>
          <p:cNvPr id="9" name="Text Box 28"/>
          <p:cNvSpPr txBox="1">
            <a:spLocks noChangeArrowheads="1"/>
          </p:cNvSpPr>
          <p:nvPr/>
        </p:nvSpPr>
        <p:spPr bwMode="auto">
          <a:xfrm>
            <a:off x="457200" y="1724523"/>
            <a:ext cx="38925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Active materials are systems that are driven by </a:t>
            </a:r>
            <a:r>
              <a:rPr lang="en-US" sz="1400" dirty="0" err="1"/>
              <a:t>nano</a:t>
            </a:r>
            <a:r>
              <a:rPr lang="en-US" sz="1400" dirty="0"/>
              <a:t> scale components that consume energy and produce work. In this work, two new biochemically powered active materials were developed with unique properties that will allow for a systematic exploration of emergent non-equilibrium phenomenology.</a:t>
            </a:r>
          </a:p>
          <a:p>
            <a:pPr algn="just" eaLnBrk="1" hangingPunct="1"/>
            <a:endParaRPr lang="en-US" sz="1400" dirty="0"/>
          </a:p>
          <a:p>
            <a:pPr algn="just" eaLnBrk="1" hangingPunct="1"/>
            <a:r>
              <a:rPr lang="en-US" sz="1400" dirty="0"/>
              <a:t>The first system is an MT-Actin composite that provides independent control of active and passive stresses. This unprecedented control leads to novel nonequilibrium steady states including coexistence of contractile and extensile active materials in a single system. The second is an active material composed of beads that are propelled by actin polymerization. This motor-free biochemical active material provides the template to build a new class of active materials that </a:t>
            </a:r>
            <a:r>
              <a:rPr lang="en-US" sz="1400"/>
              <a:t>leverage polymerization </a:t>
            </a:r>
            <a:r>
              <a:rPr lang="en-US" sz="1400" dirty="0"/>
              <a:t>forces.  </a:t>
            </a:r>
          </a:p>
        </p:txBody>
      </p:sp>
      <p:sp>
        <p:nvSpPr>
          <p:cNvPr id="11" name="Rectangle 37" descr="MT-actin composites (A) lead to novel states (B) that exhibit coexistence of extensile and contractile fluids (C). Actin polymerization propels beads (A) which, when confined to flow chambers (B), exhibit collective motion &#13;&#10;"/>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696686" cy="276999"/>
          </a:xfrm>
          <a:prstGeom prst="rect">
            <a:avLst/>
          </a:prstGeom>
        </p:spPr>
        <p:txBody>
          <a:bodyPr wrap="square" anchor="ctr">
            <a:spAutoFit/>
          </a:bodyPr>
          <a:lstStyle/>
          <a:p>
            <a:r>
              <a:rPr lang="en-US" sz="1200" b="1" dirty="0">
                <a:solidFill>
                  <a:srgbClr val="002060"/>
                </a:solidFill>
              </a:rPr>
              <a:t>2021</a:t>
            </a:r>
          </a:p>
        </p:txBody>
      </p:sp>
      <p:sp>
        <p:nvSpPr>
          <p:cNvPr id="3" name="TextBox 2" descr="MT-actin composites (A) lead to novel states (B) that exhibit coexistence of extensile and contractile fluids (C). &#13;&#10;">
            <a:extLst>
              <a:ext uri="{FF2B5EF4-FFF2-40B4-BE49-F238E27FC236}">
                <a16:creationId xmlns:a16="http://schemas.microsoft.com/office/drawing/2014/main" id="{931943AA-3143-4CCB-A0F4-E701E7EE84EC}"/>
              </a:ext>
            </a:extLst>
          </p:cNvPr>
          <p:cNvSpPr txBox="1"/>
          <p:nvPr/>
        </p:nvSpPr>
        <p:spPr>
          <a:xfrm>
            <a:off x="7165513" y="2121986"/>
            <a:ext cx="1533206"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MT-actin composites (A) lead to novel states (B) that exhibit coexistence of extensile and contractile fluids (C)</a:t>
            </a:r>
          </a:p>
        </p:txBody>
      </p:sp>
      <p:sp>
        <p:nvSpPr>
          <p:cNvPr id="17" name="TextBox 16">
            <a:extLst>
              <a:ext uri="{FF2B5EF4-FFF2-40B4-BE49-F238E27FC236}">
                <a16:creationId xmlns:a16="http://schemas.microsoft.com/office/drawing/2014/main" id="{28A58652-4130-454E-98B9-CDAF84F09ECA}"/>
              </a:ext>
            </a:extLst>
          </p:cNvPr>
          <p:cNvSpPr txBox="1"/>
          <p:nvPr/>
        </p:nvSpPr>
        <p:spPr>
          <a:xfrm>
            <a:off x="7301206" y="4152642"/>
            <a:ext cx="1533206" cy="156966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Actin polymerization propels beads (A) which, when confined to flow chambers (B), exhibit collective motion </a:t>
            </a:r>
          </a:p>
        </p:txBody>
      </p:sp>
      <p:pic>
        <p:nvPicPr>
          <p:cNvPr id="4" name="Picture 3" descr="Image of MT-actin">
            <a:extLst>
              <a:ext uri="{FF2B5EF4-FFF2-40B4-BE49-F238E27FC236}">
                <a16:creationId xmlns:a16="http://schemas.microsoft.com/office/drawing/2014/main" id="{5BCCCEE5-54C2-47DD-9F58-B3181BEC3941}"/>
              </a:ext>
            </a:extLst>
          </p:cNvPr>
          <p:cNvPicPr>
            <a:picLocks noChangeAspect="1"/>
          </p:cNvPicPr>
          <p:nvPr/>
        </p:nvPicPr>
        <p:blipFill>
          <a:blip r:embed="rId2"/>
          <a:stretch>
            <a:fillRect/>
          </a:stretch>
        </p:blipFill>
        <p:spPr>
          <a:xfrm>
            <a:off x="4692224" y="1862722"/>
            <a:ext cx="2608982" cy="3980617"/>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14536</TotalTime>
  <Words>194</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Development of new active materials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Seth Fradem</cp:lastModifiedBy>
  <cp:revision>23</cp:revision>
  <cp:lastPrinted>2016-08-01T15:14:13Z</cp:lastPrinted>
  <dcterms:created xsi:type="dcterms:W3CDTF">2016-07-19T18:16:54Z</dcterms:created>
  <dcterms:modified xsi:type="dcterms:W3CDTF">2021-05-14T22:09:39Z</dcterms:modified>
  <cp:category/>
</cp:coreProperties>
</file>