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17"/>
  </p:notesMasterIdLst>
  <p:sldIdLst>
    <p:sldId id="256" r:id="rId2"/>
    <p:sldId id="269" r:id="rId3"/>
    <p:sldId id="266" r:id="rId4"/>
    <p:sldId id="258" r:id="rId5"/>
    <p:sldId id="267" r:id="rId6"/>
    <p:sldId id="268" r:id="rId7"/>
    <p:sldId id="270" r:id="rId8"/>
    <p:sldId id="277" r:id="rId9"/>
    <p:sldId id="271" r:id="rId10"/>
    <p:sldId id="273" r:id="rId11"/>
    <p:sldId id="272" r:id="rId12"/>
    <p:sldId id="274" r:id="rId13"/>
    <p:sldId id="275" r:id="rId14"/>
    <p:sldId id="278" r:id="rId15"/>
    <p:sldId id="276" r:id="rId1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351"/>
  </p:normalViewPr>
  <p:slideViewPr>
    <p:cSldViewPr snapToGrid="0">
      <p:cViewPr varScale="1">
        <p:scale>
          <a:sx n="78" d="100"/>
          <a:sy n="78" d="100"/>
        </p:scale>
        <p:origin x="2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3821B-FEC3-7C41-9D17-4AA27031C0FE}" type="datetimeFigureOut">
              <a:rPr lang="en-US" smtClean="0"/>
              <a:t>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EB69B-4F28-DA4D-9ED7-C2AAE27B3F91}" type="slidenum">
              <a:rPr lang="en-US" smtClean="0"/>
              <a:t>‹#›</a:t>
            </a:fld>
            <a:endParaRPr lang="en-US"/>
          </a:p>
        </p:txBody>
      </p:sp>
    </p:spTree>
    <p:extLst>
      <p:ext uri="{BB962C8B-B14F-4D97-AF65-F5344CB8AC3E}">
        <p14:creationId xmlns:p14="http://schemas.microsoft.com/office/powerpoint/2010/main" val="26557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1</a:t>
            </a:fld>
            <a:endParaRPr lang="en-US"/>
          </a:p>
        </p:txBody>
      </p:sp>
    </p:spTree>
    <p:extLst>
      <p:ext uri="{BB962C8B-B14F-4D97-AF65-F5344CB8AC3E}">
        <p14:creationId xmlns:p14="http://schemas.microsoft.com/office/powerpoint/2010/main" val="348358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10</a:t>
            </a:fld>
            <a:endParaRPr lang="en-US"/>
          </a:p>
        </p:txBody>
      </p:sp>
    </p:spTree>
    <p:extLst>
      <p:ext uri="{BB962C8B-B14F-4D97-AF65-F5344CB8AC3E}">
        <p14:creationId xmlns:p14="http://schemas.microsoft.com/office/powerpoint/2010/main" val="419079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34EB69B-4F28-DA4D-9ED7-C2AAE27B3F91}" type="slidenum">
              <a:rPr lang="en-US" smtClean="0"/>
              <a:t>11</a:t>
            </a:fld>
            <a:endParaRPr lang="en-US"/>
          </a:p>
        </p:txBody>
      </p:sp>
    </p:spTree>
    <p:extLst>
      <p:ext uri="{BB962C8B-B14F-4D97-AF65-F5344CB8AC3E}">
        <p14:creationId xmlns:p14="http://schemas.microsoft.com/office/powerpoint/2010/main" val="1337302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12</a:t>
            </a:fld>
            <a:endParaRPr lang="en-US"/>
          </a:p>
        </p:txBody>
      </p:sp>
    </p:spTree>
    <p:extLst>
      <p:ext uri="{BB962C8B-B14F-4D97-AF65-F5344CB8AC3E}">
        <p14:creationId xmlns:p14="http://schemas.microsoft.com/office/powerpoint/2010/main" val="157836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13</a:t>
            </a:fld>
            <a:endParaRPr lang="en-US"/>
          </a:p>
        </p:txBody>
      </p:sp>
    </p:spTree>
    <p:extLst>
      <p:ext uri="{BB962C8B-B14F-4D97-AF65-F5344CB8AC3E}">
        <p14:creationId xmlns:p14="http://schemas.microsoft.com/office/powerpoint/2010/main" val="1973065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14</a:t>
            </a:fld>
            <a:endParaRPr lang="en-US"/>
          </a:p>
        </p:txBody>
      </p:sp>
    </p:spTree>
    <p:extLst>
      <p:ext uri="{BB962C8B-B14F-4D97-AF65-F5344CB8AC3E}">
        <p14:creationId xmlns:p14="http://schemas.microsoft.com/office/powerpoint/2010/main" val="250796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434EB69B-4F28-DA4D-9ED7-C2AAE27B3F91}" type="slidenum">
              <a:rPr lang="en-US" smtClean="0"/>
              <a:t>15</a:t>
            </a:fld>
            <a:endParaRPr lang="en-US"/>
          </a:p>
        </p:txBody>
      </p:sp>
    </p:spTree>
    <p:extLst>
      <p:ext uri="{BB962C8B-B14F-4D97-AF65-F5344CB8AC3E}">
        <p14:creationId xmlns:p14="http://schemas.microsoft.com/office/powerpoint/2010/main" val="333759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2</a:t>
            </a:fld>
            <a:endParaRPr lang="en-US"/>
          </a:p>
        </p:txBody>
      </p:sp>
    </p:spTree>
    <p:extLst>
      <p:ext uri="{BB962C8B-B14F-4D97-AF65-F5344CB8AC3E}">
        <p14:creationId xmlns:p14="http://schemas.microsoft.com/office/powerpoint/2010/main" val="387373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3</a:t>
            </a:fld>
            <a:endParaRPr lang="en-US"/>
          </a:p>
        </p:txBody>
      </p:sp>
    </p:spTree>
    <p:extLst>
      <p:ext uri="{BB962C8B-B14F-4D97-AF65-F5344CB8AC3E}">
        <p14:creationId xmlns:p14="http://schemas.microsoft.com/office/powerpoint/2010/main" val="349738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5efb02e98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5efb02e9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5</a:t>
            </a:fld>
            <a:endParaRPr lang="en-US"/>
          </a:p>
        </p:txBody>
      </p:sp>
    </p:spTree>
    <p:extLst>
      <p:ext uri="{BB962C8B-B14F-4D97-AF65-F5344CB8AC3E}">
        <p14:creationId xmlns:p14="http://schemas.microsoft.com/office/powerpoint/2010/main" val="279159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6</a:t>
            </a:fld>
            <a:endParaRPr lang="en-US"/>
          </a:p>
        </p:txBody>
      </p:sp>
    </p:spTree>
    <p:extLst>
      <p:ext uri="{BB962C8B-B14F-4D97-AF65-F5344CB8AC3E}">
        <p14:creationId xmlns:p14="http://schemas.microsoft.com/office/powerpoint/2010/main" val="198563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7</a:t>
            </a:fld>
            <a:endParaRPr lang="en-US"/>
          </a:p>
        </p:txBody>
      </p:sp>
    </p:spTree>
    <p:extLst>
      <p:ext uri="{BB962C8B-B14F-4D97-AF65-F5344CB8AC3E}">
        <p14:creationId xmlns:p14="http://schemas.microsoft.com/office/powerpoint/2010/main" val="276534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8</a:t>
            </a:fld>
            <a:endParaRPr lang="en-US"/>
          </a:p>
        </p:txBody>
      </p:sp>
    </p:spTree>
    <p:extLst>
      <p:ext uri="{BB962C8B-B14F-4D97-AF65-F5344CB8AC3E}">
        <p14:creationId xmlns:p14="http://schemas.microsoft.com/office/powerpoint/2010/main" val="55162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434EB69B-4F28-DA4D-9ED7-C2AAE27B3F91}" type="slidenum">
              <a:rPr lang="en-US" smtClean="0"/>
              <a:t>9</a:t>
            </a:fld>
            <a:endParaRPr lang="en-US"/>
          </a:p>
        </p:txBody>
      </p:sp>
    </p:spTree>
    <p:extLst>
      <p:ext uri="{BB962C8B-B14F-4D97-AF65-F5344CB8AC3E}">
        <p14:creationId xmlns:p14="http://schemas.microsoft.com/office/powerpoint/2010/main" val="3133479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9078E7D-F584-254B-BB18-6D01A6D93E49}" type="datetimeFigureOut">
              <a:rPr lang="en-US" smtClean="0"/>
              <a:t>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6E05-4631-0248-8BC4-9F21D724F79A}" type="slidenum">
              <a:rPr lang="en-US" smtClean="0"/>
              <a:t>‹#›</a:t>
            </a:fld>
            <a:endParaRPr lang="en-US"/>
          </a:p>
        </p:txBody>
      </p:sp>
      <p:sp>
        <p:nvSpPr>
          <p:cNvPr id="11" name="Rectangle 10"/>
          <p:cNvSpPr/>
          <p:nvPr/>
        </p:nvSpPr>
        <p:spPr>
          <a:xfrm>
            <a:off x="0" y="0"/>
            <a:ext cx="9144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41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78E7D-F584-254B-BB18-6D01A6D93E49}" type="datetimeFigureOut">
              <a:rPr lang="en-US" smtClean="0"/>
              <a:t>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6E05-4631-0248-8BC4-9F21D724F79A}" type="slidenum">
              <a:rPr lang="en-US" smtClean="0"/>
              <a:t>‹#›</a:t>
            </a:fld>
            <a:endParaRPr lang="en-US"/>
          </a:p>
        </p:txBody>
      </p:sp>
    </p:spTree>
    <p:extLst>
      <p:ext uri="{BB962C8B-B14F-4D97-AF65-F5344CB8AC3E}">
        <p14:creationId xmlns:p14="http://schemas.microsoft.com/office/powerpoint/2010/main" val="37956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78E7D-F584-254B-BB18-6D01A6D93E49}" type="datetimeFigureOut">
              <a:rPr lang="en-US" smtClean="0"/>
              <a:t>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6E05-4631-0248-8BC4-9F21D724F79A}" type="slidenum">
              <a:rPr lang="en-US" smtClean="0"/>
              <a:t>‹#›</a:t>
            </a:fld>
            <a:endParaRPr lang="en-US"/>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66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050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78E7D-F584-254B-BB18-6D01A6D93E49}" type="datetimeFigureOut">
              <a:rPr lang="en-US" smtClean="0"/>
              <a:t>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6E05-4631-0248-8BC4-9F21D724F79A}" type="slidenum">
              <a:rPr lang="en-US" smtClean="0"/>
              <a:t>‹#›</a:t>
            </a:fld>
            <a:endParaRPr lang="en-US"/>
          </a:p>
        </p:txBody>
      </p:sp>
    </p:spTree>
    <p:extLst>
      <p:ext uri="{BB962C8B-B14F-4D97-AF65-F5344CB8AC3E}">
        <p14:creationId xmlns:p14="http://schemas.microsoft.com/office/powerpoint/2010/main" val="396821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78E7D-F584-254B-BB18-6D01A6D93E49}" type="datetimeFigureOut">
              <a:rPr lang="en-US" smtClean="0"/>
              <a:t>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6E05-4631-0248-8BC4-9F21D724F79A}" type="slidenum">
              <a:rPr lang="en-US" smtClean="0"/>
              <a:t>‹#›</a:t>
            </a:fld>
            <a:endParaRPr lang="en-US"/>
          </a:p>
        </p:txBody>
      </p:sp>
      <p:sp>
        <p:nvSpPr>
          <p:cNvPr id="10" name="Rectangle 9"/>
          <p:cNvSpPr/>
          <p:nvPr/>
        </p:nvSpPr>
        <p:spPr>
          <a:xfrm>
            <a:off x="0" y="0"/>
            <a:ext cx="9144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89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078E7D-F584-254B-BB18-6D01A6D93E49}" type="datetimeFigureOut">
              <a:rPr lang="en-US" smtClean="0"/>
              <a:t>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96E05-4631-0248-8BC4-9F21D724F79A}" type="slidenum">
              <a:rPr lang="en-US" smtClean="0"/>
              <a:t>‹#›</a:t>
            </a:fld>
            <a:endParaRPr lang="en-US"/>
          </a:p>
        </p:txBody>
      </p:sp>
    </p:spTree>
    <p:extLst>
      <p:ext uri="{BB962C8B-B14F-4D97-AF65-F5344CB8AC3E}">
        <p14:creationId xmlns:p14="http://schemas.microsoft.com/office/powerpoint/2010/main" val="22166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078E7D-F584-254B-BB18-6D01A6D93E49}" type="datetimeFigureOut">
              <a:rPr lang="en-US" smtClean="0"/>
              <a:t>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96E05-4631-0248-8BC4-9F21D724F79A}" type="slidenum">
              <a:rPr lang="en-US" smtClean="0"/>
              <a:t>‹#›</a:t>
            </a:fld>
            <a:endParaRPr lang="en-US"/>
          </a:p>
        </p:txBody>
      </p:sp>
    </p:spTree>
    <p:extLst>
      <p:ext uri="{BB962C8B-B14F-4D97-AF65-F5344CB8AC3E}">
        <p14:creationId xmlns:p14="http://schemas.microsoft.com/office/powerpoint/2010/main" val="315446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078E7D-F584-254B-BB18-6D01A6D93E49}" type="datetimeFigureOut">
              <a:rPr lang="en-US" smtClean="0"/>
              <a:t>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96E05-4631-0248-8BC4-9F21D724F79A}" type="slidenum">
              <a:rPr lang="en-US" smtClean="0"/>
              <a:t>‹#›</a:t>
            </a:fld>
            <a:endParaRPr lang="en-US"/>
          </a:p>
        </p:txBody>
      </p:sp>
    </p:spTree>
    <p:extLst>
      <p:ext uri="{BB962C8B-B14F-4D97-AF65-F5344CB8AC3E}">
        <p14:creationId xmlns:p14="http://schemas.microsoft.com/office/powerpoint/2010/main" val="280336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78E7D-F584-254B-BB18-6D01A6D93E49}" type="datetimeFigureOut">
              <a:rPr lang="en-US" smtClean="0"/>
              <a:t>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96E05-4631-0248-8BC4-9F21D724F79A}" type="slidenum">
              <a:rPr lang="en-US" smtClean="0"/>
              <a:t>‹#›</a:t>
            </a:fld>
            <a:endParaRPr lang="en-US"/>
          </a:p>
        </p:txBody>
      </p:sp>
    </p:spTree>
    <p:extLst>
      <p:ext uri="{BB962C8B-B14F-4D97-AF65-F5344CB8AC3E}">
        <p14:creationId xmlns:p14="http://schemas.microsoft.com/office/powerpoint/2010/main" val="267276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78E7D-F584-254B-BB18-6D01A6D93E49}" type="datetimeFigureOut">
              <a:rPr lang="en-US" smtClean="0"/>
              <a:t>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96E05-4631-0248-8BC4-9F21D724F79A}" type="slidenum">
              <a:rPr lang="en-US" smtClean="0"/>
              <a:t>‹#›</a:t>
            </a:fld>
            <a:endParaRPr lang="en-US"/>
          </a:p>
        </p:txBody>
      </p:sp>
    </p:spTree>
    <p:extLst>
      <p:ext uri="{BB962C8B-B14F-4D97-AF65-F5344CB8AC3E}">
        <p14:creationId xmlns:p14="http://schemas.microsoft.com/office/powerpoint/2010/main" val="315643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078E7D-F584-254B-BB18-6D01A6D93E49}" type="datetimeFigureOut">
              <a:rPr lang="en-US" smtClean="0"/>
              <a:t>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96E05-4631-0248-8BC4-9F21D724F79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3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078E7D-F584-254B-BB18-6D01A6D93E49}" type="datetimeFigureOut">
              <a:rPr lang="en-US" smtClean="0"/>
              <a:t>10/20/23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6996E05-4631-0248-8BC4-9F21D724F79A}" type="slidenum">
              <a:rPr lang="en-US" smtClean="0"/>
              <a:t>‹#›</a:t>
            </a:fld>
            <a:endParaRPr lang="en-US"/>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99946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scholarworks.brandeis.edu/esploro/profile/rachel_raczka/overview?_gl=1*c25btj*_ga*MjA1NzkxMjEwLjE2ODAwMzY3ODQ.*_ga_MFGTX36NQY*MTY5MDIxMzQyOC4yNzAuMS4xNjkwMjEzNDM2LjUyLjAuMA.." TargetMode="External"/><Relationship Id="rId7" Type="http://schemas.openxmlformats.org/officeDocument/2006/relationships/hyperlink" Target="https://www.africanowaltham.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brandeis.edu/english/faculty/diouf.html" TargetMode="External"/><Relationship Id="rId5" Type="http://schemas.openxmlformats.org/officeDocument/2006/relationships/hyperlink" Target="https://www.brandeis.edu/now/2023/february/smells-like-zine-spirit.html" TargetMode="External"/><Relationship Id="rId4" Type="http://schemas.openxmlformats.org/officeDocument/2006/relationships/hyperlink" Target="https://www.walthampartnershipforyouth.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randeis.edu/compact/grants/engaged-research.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instagram.com/jaffnatgn/?hl=en" TargetMode="External"/><Relationship Id="rId5" Type="http://schemas.openxmlformats.org/officeDocument/2006/relationships/hyperlink" Target="https://www.masscouncilofchurches.org/" TargetMode="External"/><Relationship Id="rId4" Type="http://schemas.openxmlformats.org/officeDocument/2006/relationships/hyperlink" Target="https://walthamfamilyschool.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mailto:compact@brandeis.edu" TargetMode="External"/><Relationship Id="rId3" Type="http://schemas.openxmlformats.org/officeDocument/2006/relationships/hyperlink" Target="https://www.brandeis.edu/compact/resources/index.html" TargetMode="External"/><Relationship Id="rId7" Type="http://schemas.openxmlformats.org/officeDocument/2006/relationships/hyperlink" Target="mailto:meganross@brandeis.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sshostak@brandeis.edu" TargetMode="External"/><Relationship Id="rId5" Type="http://schemas.openxmlformats.org/officeDocument/2006/relationships/hyperlink" Target="https://www.brandeis.edu/compact/resources/cep-resources.html" TargetMode="External"/><Relationship Id="rId4" Type="http://schemas.openxmlformats.org/officeDocument/2006/relationships/hyperlink" Target="https://www.brandeis.edu/compact/resources/cer-resources.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brandeis.edu/enact/" TargetMode="External"/><Relationship Id="rId3" Type="http://schemas.openxmlformats.org/officeDocument/2006/relationships/hyperlink" Target="https://www.brandeis.edu/arts-sciences/academics/community-engaged-scholars.html" TargetMode="External"/><Relationship Id="rId7" Type="http://schemas.openxmlformats.org/officeDocument/2006/relationships/hyperlink" Target="https://www.brandeis.edu/compact/programs/global-community-engagement/index.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brandeis.edu/compact/programs/fcas.html" TargetMode="External"/><Relationship Id="rId11" Type="http://schemas.openxmlformats.org/officeDocument/2006/relationships/image" Target="../media/image5.jpg"/><Relationship Id="rId5" Type="http://schemas.openxmlformats.org/officeDocument/2006/relationships/hyperlink" Target="https://www.brandeis.edu/compact/programs/commongoodcareers.html" TargetMode="External"/><Relationship Id="rId10" Type="http://schemas.openxmlformats.org/officeDocument/2006/relationships/image" Target="../media/image4.jpg"/><Relationship Id="rId4" Type="http://schemas.openxmlformats.org/officeDocument/2006/relationships/hyperlink" Target="https://www.brandeis.edu/compact/programs/samuels-scholars.html" TargetMode="External"/><Relationship Id="rId9"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forms/d/e/1FAIpQLSdmVaAIEdc07thHY4AT6yRgyeiDIRHaFYe3T91UJQVZRDesUQ/viewfor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brandeis.edu/compact/resources/community-partnership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randeis.edu/compact/grants/engaged-pedagogy.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C48D-3E95-8571-E118-899BC41D5531}"/>
              </a:ext>
            </a:extLst>
          </p:cNvPr>
          <p:cNvSpPr>
            <a:spLocks noGrp="1"/>
          </p:cNvSpPr>
          <p:nvPr>
            <p:ph type="ctrTitle"/>
          </p:nvPr>
        </p:nvSpPr>
        <p:spPr/>
        <p:txBody>
          <a:bodyPr>
            <a:normAutofit/>
          </a:bodyPr>
          <a:lstStyle/>
          <a:p>
            <a:r>
              <a:rPr lang="en-US" sz="2250" b="1" dirty="0">
                <a:solidFill>
                  <a:srgbClr val="2F2F2F"/>
                </a:solidFill>
                <a:latin typeface="+mn-lt"/>
              </a:rPr>
              <a:t>What are Engaged Pedagogy (and Scholarship), and How Do I Get Money to Do This?</a:t>
            </a:r>
            <a:endParaRPr lang="en-US" sz="2250" dirty="0">
              <a:latin typeface="+mn-lt"/>
            </a:endParaRPr>
          </a:p>
        </p:txBody>
      </p:sp>
      <p:sp>
        <p:nvSpPr>
          <p:cNvPr id="3" name="Subtitle 2">
            <a:extLst>
              <a:ext uri="{FF2B5EF4-FFF2-40B4-BE49-F238E27FC236}">
                <a16:creationId xmlns:a16="http://schemas.microsoft.com/office/drawing/2014/main" id="{04117D87-696B-AF5C-651E-B239EBCCF414}"/>
              </a:ext>
            </a:extLst>
          </p:cNvPr>
          <p:cNvSpPr>
            <a:spLocks noGrp="1"/>
          </p:cNvSpPr>
          <p:nvPr>
            <p:ph type="subTitle" idx="1"/>
          </p:nvPr>
        </p:nvSpPr>
        <p:spPr/>
        <p:txBody>
          <a:bodyPr>
            <a:normAutofit fontScale="77500" lnSpcReduction="20000"/>
          </a:bodyPr>
          <a:lstStyle/>
          <a:p>
            <a:r>
              <a:rPr lang="en-US" dirty="0"/>
              <a:t>Sara Shostak, PhD, MPH</a:t>
            </a:r>
          </a:p>
          <a:p>
            <a:endParaRPr lang="en-US" dirty="0"/>
          </a:p>
          <a:p>
            <a:r>
              <a:rPr lang="en-US" dirty="0"/>
              <a:t>Megan Ross, PhD</a:t>
            </a:r>
          </a:p>
          <a:p>
            <a:endParaRPr lang="en-US" dirty="0"/>
          </a:p>
          <a:p>
            <a:r>
              <a:rPr lang="en-US" dirty="0"/>
              <a:t>Samuels Center for Community Partnerships and Civic Transformation</a:t>
            </a:r>
          </a:p>
          <a:p>
            <a:r>
              <a:rPr lang="en-US" dirty="0"/>
              <a:t>(COMPACT)</a:t>
            </a:r>
          </a:p>
        </p:txBody>
      </p:sp>
    </p:spTree>
    <p:extLst>
      <p:ext uri="{BB962C8B-B14F-4D97-AF65-F5344CB8AC3E}">
        <p14:creationId xmlns:p14="http://schemas.microsoft.com/office/powerpoint/2010/main" val="15703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6F01-9DF8-EBA3-6B98-A32211DC17D1}"/>
              </a:ext>
            </a:extLst>
          </p:cNvPr>
          <p:cNvSpPr>
            <a:spLocks noGrp="1"/>
          </p:cNvSpPr>
          <p:nvPr>
            <p:ph type="title"/>
          </p:nvPr>
        </p:nvSpPr>
        <p:spPr/>
        <p:txBody>
          <a:bodyPr/>
          <a:lstStyle/>
          <a:p>
            <a:r>
              <a:rPr lang="en-US" dirty="0"/>
              <a:t>exemplars</a:t>
            </a:r>
          </a:p>
        </p:txBody>
      </p:sp>
      <p:sp>
        <p:nvSpPr>
          <p:cNvPr id="3" name="Content Placeholder 2">
            <a:extLst>
              <a:ext uri="{FF2B5EF4-FFF2-40B4-BE49-F238E27FC236}">
                <a16:creationId xmlns:a16="http://schemas.microsoft.com/office/drawing/2014/main" id="{DA0DD530-9A2A-3D1F-86D6-ECEDFB7F6993}"/>
              </a:ext>
            </a:extLst>
          </p:cNvPr>
          <p:cNvSpPr>
            <a:spLocks noGrp="1"/>
          </p:cNvSpPr>
          <p:nvPr>
            <p:ph idx="1"/>
          </p:nvPr>
        </p:nvSpPr>
        <p:spPr>
          <a:xfrm>
            <a:off x="768097" y="2571750"/>
            <a:ext cx="3926996" cy="3017520"/>
          </a:xfrm>
        </p:spPr>
        <p:txBody>
          <a:bodyPr>
            <a:normAutofit fontScale="55000" lnSpcReduction="20000"/>
          </a:bodyPr>
          <a:lstStyle/>
          <a:p>
            <a:pPr algn="l"/>
            <a:r>
              <a:rPr lang="en-US" i="0" u="none" strike="noStrike" dirty="0">
                <a:solidFill>
                  <a:srgbClr val="003478"/>
                </a:solidFill>
                <a:effectLst/>
                <a:hlinkClick r:id="rId3"/>
              </a:rPr>
              <a:t>Rachel Raczka, Journalism Program</a:t>
            </a:r>
            <a:endParaRPr lang="en-US" i="0" dirty="0">
              <a:solidFill>
                <a:srgbClr val="2F2F2F"/>
              </a:solidFill>
              <a:effectLst/>
            </a:endParaRPr>
          </a:p>
          <a:p>
            <a:pPr algn="l"/>
            <a:r>
              <a:rPr lang="en-US" i="0" dirty="0">
                <a:solidFill>
                  <a:srgbClr val="000000"/>
                </a:solidFill>
                <a:effectLst/>
              </a:rPr>
              <a:t>Jour 89a, Contemporary Media Internships and Analysis</a:t>
            </a:r>
          </a:p>
          <a:p>
            <a:pPr algn="l"/>
            <a:r>
              <a:rPr lang="en-US" i="0" dirty="0">
                <a:solidFill>
                  <a:srgbClr val="000000"/>
                </a:solidFill>
                <a:effectLst/>
              </a:rPr>
              <a:t>Community Partner: </a:t>
            </a:r>
            <a:r>
              <a:rPr lang="en-US" i="0" u="none" strike="noStrike" dirty="0">
                <a:solidFill>
                  <a:srgbClr val="003478"/>
                </a:solidFill>
                <a:effectLst/>
                <a:hlinkClick r:id="rId4"/>
              </a:rPr>
              <a:t>Waltham Partnership for Youth</a:t>
            </a:r>
            <a:endParaRPr lang="en-US" i="0" u="none" strike="noStrike" dirty="0">
              <a:solidFill>
                <a:srgbClr val="003478"/>
              </a:solidFill>
              <a:effectLst/>
            </a:endParaRPr>
          </a:p>
          <a:p>
            <a:r>
              <a:rPr lang="en-US" dirty="0">
                <a:solidFill>
                  <a:srgbClr val="003478"/>
                </a:solidFill>
              </a:rPr>
              <a:t>Project:  </a:t>
            </a:r>
            <a:r>
              <a:rPr lang="en-US" dirty="0">
                <a:solidFill>
                  <a:srgbClr val="003478"/>
                </a:solidFill>
                <a:hlinkClick r:id="rId5"/>
              </a:rPr>
              <a:t>Smells Like Zine Spirit: A student-produced community resource for new Waltham families</a:t>
            </a:r>
            <a:endParaRPr lang="en-US" dirty="0">
              <a:solidFill>
                <a:srgbClr val="003478"/>
              </a:solidFill>
            </a:endParaRPr>
          </a:p>
          <a:p>
            <a:endParaRPr lang="en-US" dirty="0">
              <a:solidFill>
                <a:srgbClr val="003478"/>
              </a:solidFill>
            </a:endParaRPr>
          </a:p>
          <a:p>
            <a:r>
              <a:rPr lang="en-US" i="0" dirty="0">
                <a:solidFill>
                  <a:srgbClr val="000000"/>
                </a:solidFill>
                <a:effectLst/>
                <a:hlinkClick r:id="rId6"/>
              </a:rPr>
              <a:t>Emilie Diouf, English Department</a:t>
            </a:r>
            <a:endParaRPr lang="en-US" i="0" dirty="0">
              <a:solidFill>
                <a:srgbClr val="000000"/>
              </a:solidFill>
              <a:effectLst/>
            </a:endParaRPr>
          </a:p>
          <a:p>
            <a:r>
              <a:rPr lang="en-US" dirty="0">
                <a:solidFill>
                  <a:srgbClr val="000000"/>
                </a:solidFill>
              </a:rPr>
              <a:t>ENG 52a, </a:t>
            </a:r>
            <a:r>
              <a:rPr lang="en-US" i="0" dirty="0">
                <a:solidFill>
                  <a:srgbClr val="000000"/>
                </a:solidFill>
                <a:effectLst/>
              </a:rPr>
              <a:t>Refugee Stories, Refugee Lives  </a:t>
            </a:r>
          </a:p>
          <a:p>
            <a:r>
              <a:rPr lang="en-US" dirty="0">
                <a:solidFill>
                  <a:srgbClr val="000000"/>
                </a:solidFill>
              </a:rPr>
              <a:t>Community Partner: </a:t>
            </a:r>
            <a:r>
              <a:rPr lang="en-US" dirty="0" err="1">
                <a:solidFill>
                  <a:srgbClr val="000000"/>
                </a:solidFill>
                <a:hlinkClick r:id="rId7"/>
              </a:rPr>
              <a:t>Africano</a:t>
            </a:r>
            <a:r>
              <a:rPr lang="en-US" dirty="0">
                <a:solidFill>
                  <a:srgbClr val="000000"/>
                </a:solidFill>
                <a:hlinkClick r:id="rId7"/>
              </a:rPr>
              <a:t> Waltham</a:t>
            </a:r>
            <a:endParaRPr lang="en-US" dirty="0">
              <a:solidFill>
                <a:srgbClr val="000000"/>
              </a:solidFill>
            </a:endParaRPr>
          </a:p>
          <a:p>
            <a:r>
              <a:rPr lang="en-US" i="0" dirty="0">
                <a:solidFill>
                  <a:srgbClr val="000000"/>
                </a:solidFill>
                <a:effectLst/>
              </a:rPr>
              <a:t>Project: Tying the </a:t>
            </a:r>
            <a:r>
              <a:rPr lang="en-US" i="0" dirty="0" err="1">
                <a:solidFill>
                  <a:srgbClr val="000000"/>
                </a:solidFill>
                <a:effectLst/>
              </a:rPr>
              <a:t>Kaleesu</a:t>
            </a:r>
            <a:r>
              <a:rPr lang="en-US" i="0" dirty="0">
                <a:solidFill>
                  <a:srgbClr val="000000"/>
                </a:solidFill>
                <a:effectLst/>
              </a:rPr>
              <a:t>: Archiving Cultural Heritage with </a:t>
            </a:r>
            <a:r>
              <a:rPr lang="en-US" i="0" dirty="0" err="1">
                <a:solidFill>
                  <a:srgbClr val="000000"/>
                </a:solidFill>
                <a:effectLst/>
              </a:rPr>
              <a:t>Africano</a:t>
            </a:r>
            <a:r>
              <a:rPr lang="en-US" i="0" dirty="0">
                <a:solidFill>
                  <a:srgbClr val="000000"/>
                </a:solidFill>
                <a:effectLst/>
              </a:rPr>
              <a:t> Waltham</a:t>
            </a:r>
          </a:p>
          <a:p>
            <a:endParaRPr lang="en-US" b="0" i="0" dirty="0">
              <a:solidFill>
                <a:srgbClr val="000000"/>
              </a:solidFill>
              <a:effectLst/>
            </a:endParaRPr>
          </a:p>
          <a:p>
            <a:endParaRPr lang="en-US" dirty="0"/>
          </a:p>
        </p:txBody>
      </p:sp>
      <p:pic>
        <p:nvPicPr>
          <p:cNvPr id="4" name="Picture 2" descr="Smells Like Zine Spirit magazine is displayed with hands reaching across">
            <a:extLst>
              <a:ext uri="{FF2B5EF4-FFF2-40B4-BE49-F238E27FC236}">
                <a16:creationId xmlns:a16="http://schemas.microsoft.com/office/drawing/2014/main" id="{D5DF324D-DF9E-E7CA-60AC-E67242A302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6176" y="2686050"/>
            <a:ext cx="361632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5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9484-4F17-286C-BFE8-BD03856C54B0}"/>
              </a:ext>
            </a:extLst>
          </p:cNvPr>
          <p:cNvSpPr>
            <a:spLocks noGrp="1"/>
          </p:cNvSpPr>
          <p:nvPr>
            <p:ph type="title"/>
          </p:nvPr>
        </p:nvSpPr>
        <p:spPr/>
        <p:txBody>
          <a:bodyPr/>
          <a:lstStyle/>
          <a:p>
            <a:r>
              <a:rPr lang="en-US" dirty="0"/>
              <a:t>Community engaged research fund</a:t>
            </a:r>
          </a:p>
        </p:txBody>
      </p:sp>
      <p:sp>
        <p:nvSpPr>
          <p:cNvPr id="3" name="Content Placeholder 2">
            <a:extLst>
              <a:ext uri="{FF2B5EF4-FFF2-40B4-BE49-F238E27FC236}">
                <a16:creationId xmlns:a16="http://schemas.microsoft.com/office/drawing/2014/main" id="{65FE7BCC-88C4-AF2F-0E7F-09A222C4BB8E}"/>
              </a:ext>
            </a:extLst>
          </p:cNvPr>
          <p:cNvSpPr>
            <a:spLocks noGrp="1"/>
          </p:cNvSpPr>
          <p:nvPr>
            <p:ph idx="1"/>
          </p:nvPr>
        </p:nvSpPr>
        <p:spPr/>
        <p:txBody>
          <a:bodyPr>
            <a:normAutofit fontScale="92500" lnSpcReduction="20000"/>
          </a:bodyPr>
          <a:lstStyle/>
          <a:p>
            <a:r>
              <a:rPr lang="en-US" b="1" dirty="0"/>
              <a:t>Project Grant</a:t>
            </a:r>
          </a:p>
          <a:p>
            <a:r>
              <a:rPr lang="en-US" dirty="0"/>
              <a:t>This grant offers up to $2,500 in seed funding for community engaged research projects. This grant is available to faculty, staff and postdoctoral fellows. The next deadline for review is </a:t>
            </a:r>
            <a:r>
              <a:rPr lang="en-US" b="1" dirty="0"/>
              <a:t>March 1, 2024.</a:t>
            </a:r>
          </a:p>
          <a:p>
            <a:r>
              <a:rPr lang="en-US" b="1" dirty="0"/>
              <a:t>Mini-grants</a:t>
            </a:r>
          </a:p>
          <a:p>
            <a:r>
              <a:rPr lang="en-US" dirty="0"/>
              <a:t>The Community Engaged Research Mini Grant offers up to $500 to support development and/or implementation of a small-scale community engaged research project. This grant is available to faculty, staff, postdoctoral fellows, and both undergraduate and graduate students. Students' applications must include a letter of support from a faculty advisor who will provide mentorship for their project. Grant applications for AY23-24 are being accepted on a rolling basis, for as long as funds remain available.</a:t>
            </a:r>
          </a:p>
          <a:p>
            <a:r>
              <a:rPr lang="en-US" dirty="0">
                <a:hlinkClick r:id="rId3"/>
              </a:rPr>
              <a:t>https://www.brandeis.edu/compact/grants/engaged-research.html</a:t>
            </a:r>
            <a:r>
              <a:rPr lang="en-US" dirty="0"/>
              <a:t> </a:t>
            </a:r>
          </a:p>
          <a:p>
            <a:endParaRPr lang="en-US" dirty="0"/>
          </a:p>
        </p:txBody>
      </p:sp>
    </p:spTree>
    <p:extLst>
      <p:ext uri="{BB962C8B-B14F-4D97-AF65-F5344CB8AC3E}">
        <p14:creationId xmlns:p14="http://schemas.microsoft.com/office/powerpoint/2010/main" val="345093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D6A2-3E0D-7BFB-EE30-6D00758E8E80}"/>
              </a:ext>
            </a:extLst>
          </p:cNvPr>
          <p:cNvSpPr>
            <a:spLocks noGrp="1"/>
          </p:cNvSpPr>
          <p:nvPr>
            <p:ph type="title"/>
          </p:nvPr>
        </p:nvSpPr>
        <p:spPr/>
        <p:txBody>
          <a:bodyPr/>
          <a:lstStyle/>
          <a:p>
            <a:r>
              <a:rPr lang="en-US" dirty="0"/>
              <a:t>exemplars</a:t>
            </a:r>
          </a:p>
        </p:txBody>
      </p:sp>
      <p:pic>
        <p:nvPicPr>
          <p:cNvPr id="2050" name="Picture 2">
            <a:extLst>
              <a:ext uri="{FF2B5EF4-FFF2-40B4-BE49-F238E27FC236}">
                <a16:creationId xmlns:a16="http://schemas.microsoft.com/office/drawing/2014/main" id="{53B9BAEE-D62A-D440-BDD0-20969EEAF01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23582" y="2702859"/>
            <a:ext cx="3683823" cy="259192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0CA2722-1F57-B982-00C1-3A9538960B71}"/>
              </a:ext>
            </a:extLst>
          </p:cNvPr>
          <p:cNvSpPr>
            <a:spLocks noGrp="1"/>
          </p:cNvSpPr>
          <p:nvPr>
            <p:ph sz="half" idx="2"/>
          </p:nvPr>
        </p:nvSpPr>
        <p:spPr>
          <a:xfrm>
            <a:off x="4572000" y="1519311"/>
            <a:ext cx="4030756" cy="4753473"/>
          </a:xfrm>
        </p:spPr>
        <p:txBody>
          <a:bodyPr>
            <a:normAutofit fontScale="25000" lnSpcReduction="20000"/>
          </a:bodyPr>
          <a:lstStyle/>
          <a:p>
            <a:pPr algn="l"/>
            <a:r>
              <a:rPr lang="en-US" sz="6400" b="1" dirty="0">
                <a:solidFill>
                  <a:srgbClr val="2F2F2F"/>
                </a:solidFill>
              </a:rPr>
              <a:t>Rachel Kramer </a:t>
            </a:r>
            <a:r>
              <a:rPr lang="en-US" sz="6400" b="1" dirty="0" err="1">
                <a:solidFill>
                  <a:srgbClr val="2F2F2F"/>
                </a:solidFill>
              </a:rPr>
              <a:t>Theodorou</a:t>
            </a:r>
            <a:r>
              <a:rPr lang="en-US" sz="6400" b="1" dirty="0">
                <a:solidFill>
                  <a:srgbClr val="2F2F2F"/>
                </a:solidFill>
              </a:rPr>
              <a:t>, Education Program  </a:t>
            </a:r>
          </a:p>
          <a:p>
            <a:pPr algn="l"/>
            <a:r>
              <a:rPr lang="en-US" sz="6400" dirty="0">
                <a:solidFill>
                  <a:srgbClr val="000000"/>
                </a:solidFill>
              </a:rPr>
              <a:t>"Celebration, Evaluation &amp; Next Steps for Waltham Speaks"</a:t>
            </a:r>
          </a:p>
          <a:p>
            <a:pPr algn="l"/>
            <a:r>
              <a:rPr lang="en-US" sz="6400" dirty="0">
                <a:solidFill>
                  <a:srgbClr val="000000"/>
                </a:solidFill>
              </a:rPr>
              <a:t>Community Partner: </a:t>
            </a:r>
            <a:r>
              <a:rPr lang="en-US" sz="6400" b="1" dirty="0">
                <a:solidFill>
                  <a:srgbClr val="003478"/>
                </a:solidFill>
                <a:hlinkClick r:id="rId4"/>
              </a:rPr>
              <a:t>Waltham Family School</a:t>
            </a:r>
            <a:endParaRPr lang="en-US" sz="6400" b="1" dirty="0">
              <a:solidFill>
                <a:srgbClr val="003478"/>
              </a:solidFill>
            </a:endParaRPr>
          </a:p>
          <a:p>
            <a:r>
              <a:rPr lang="en-US" sz="6400" b="1" dirty="0"/>
              <a:t>Wendy Cadge and </a:t>
            </a:r>
            <a:r>
              <a:rPr lang="en-US" sz="6400" b="1" dirty="0" err="1"/>
              <a:t>Muna</a:t>
            </a:r>
            <a:r>
              <a:rPr lang="en-US" sz="6400" b="1" dirty="0"/>
              <a:t> </a:t>
            </a:r>
            <a:r>
              <a:rPr lang="en-US" sz="6400" b="1" dirty="0" err="1"/>
              <a:t>Guvenc</a:t>
            </a:r>
            <a:r>
              <a:rPr lang="en-US" sz="6400" b="1" dirty="0"/>
              <a:t> Ospina Leon, Departments of Sociology and Fine Arts</a:t>
            </a:r>
          </a:p>
          <a:p>
            <a:r>
              <a:rPr lang="en-US" sz="6400" dirty="0"/>
              <a:t>“Racial Disparities in the Wealth and Property Values of Boston’s Historic Churches”</a:t>
            </a:r>
          </a:p>
          <a:p>
            <a:r>
              <a:rPr lang="en-US" sz="6400" dirty="0"/>
              <a:t>Community Partner: </a:t>
            </a:r>
            <a:r>
              <a:rPr lang="en-US" sz="6400" b="1" dirty="0">
                <a:solidFill>
                  <a:srgbClr val="003478"/>
                </a:solidFill>
                <a:hlinkClick r:id="rId5"/>
              </a:rPr>
              <a:t>Mass Council of Churches</a:t>
            </a:r>
            <a:endParaRPr lang="en-US" sz="6400" b="1" dirty="0">
              <a:solidFill>
                <a:srgbClr val="003478"/>
              </a:solidFill>
            </a:endParaRPr>
          </a:p>
          <a:p>
            <a:pPr algn="l"/>
            <a:r>
              <a:rPr lang="en-US" sz="6400" b="1" dirty="0" err="1">
                <a:solidFill>
                  <a:srgbClr val="2F2F2F"/>
                </a:solidFill>
              </a:rPr>
              <a:t>Gowthaman</a:t>
            </a:r>
            <a:r>
              <a:rPr lang="en-US" sz="6400" b="1" dirty="0">
                <a:solidFill>
                  <a:srgbClr val="2F2F2F"/>
                </a:solidFill>
              </a:rPr>
              <a:t> Ranganathan, Anthropology</a:t>
            </a:r>
          </a:p>
          <a:p>
            <a:pPr algn="l"/>
            <a:r>
              <a:rPr lang="en-US" sz="6400" dirty="0">
                <a:solidFill>
                  <a:srgbClr val="000000"/>
                </a:solidFill>
              </a:rPr>
              <a:t>"Archiving Queerness in Jaffna"</a:t>
            </a:r>
          </a:p>
          <a:p>
            <a:pPr algn="l"/>
            <a:r>
              <a:rPr lang="en-US" sz="6400" dirty="0">
                <a:solidFill>
                  <a:srgbClr val="000000"/>
                </a:solidFill>
              </a:rPr>
              <a:t>Community Partner: </a:t>
            </a:r>
            <a:r>
              <a:rPr lang="en-US" sz="6400" b="1" dirty="0">
                <a:solidFill>
                  <a:srgbClr val="003478"/>
                </a:solidFill>
                <a:hlinkClick r:id="rId6"/>
              </a:rPr>
              <a:t>Jaffna Transgender Network (JTN)</a:t>
            </a:r>
            <a:endParaRPr lang="en-US" sz="6400" dirty="0">
              <a:solidFill>
                <a:srgbClr val="000000"/>
              </a:solidFill>
            </a:endParaRPr>
          </a:p>
          <a:p>
            <a:endParaRPr lang="en-US" dirty="0"/>
          </a:p>
        </p:txBody>
      </p:sp>
    </p:spTree>
    <p:extLst>
      <p:ext uri="{BB962C8B-B14F-4D97-AF65-F5344CB8AC3E}">
        <p14:creationId xmlns:p14="http://schemas.microsoft.com/office/powerpoint/2010/main" val="197411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9DC6-6A67-5E73-211E-A51CF52D7480}"/>
              </a:ext>
            </a:extLst>
          </p:cNvPr>
          <p:cNvSpPr>
            <a:spLocks noGrp="1"/>
          </p:cNvSpPr>
          <p:nvPr>
            <p:ph type="title"/>
          </p:nvPr>
        </p:nvSpPr>
        <p:spPr/>
        <p:txBody>
          <a:bodyPr/>
          <a:lstStyle/>
          <a:p>
            <a:r>
              <a:rPr lang="en-US" dirty="0"/>
              <a:t>What is the review committee looking for?</a:t>
            </a:r>
          </a:p>
        </p:txBody>
      </p:sp>
      <p:sp>
        <p:nvSpPr>
          <p:cNvPr id="3" name="Content Placeholder 2">
            <a:extLst>
              <a:ext uri="{FF2B5EF4-FFF2-40B4-BE49-F238E27FC236}">
                <a16:creationId xmlns:a16="http://schemas.microsoft.com/office/drawing/2014/main" id="{E88BF9CE-FBDF-220D-0823-025BB9DA8955}"/>
              </a:ext>
            </a:extLst>
          </p:cNvPr>
          <p:cNvSpPr>
            <a:spLocks noGrp="1"/>
          </p:cNvSpPr>
          <p:nvPr>
            <p:ph sz="half" idx="1"/>
          </p:nvPr>
        </p:nvSpPr>
        <p:spPr>
          <a:xfrm>
            <a:off x="768095" y="2084832"/>
            <a:ext cx="4002249" cy="4400374"/>
          </a:xfrm>
        </p:spPr>
        <p:txBody>
          <a:bodyPr>
            <a:normAutofit lnSpcReduction="10000"/>
          </a:bodyPr>
          <a:lstStyle/>
          <a:p>
            <a:r>
              <a:rPr lang="en-US" dirty="0"/>
              <a:t>Does the proposed project advance the goals/priorities of the community partner?</a:t>
            </a:r>
          </a:p>
          <a:p>
            <a:r>
              <a:rPr lang="en-US" dirty="0"/>
              <a:t>Is the proposed project based in a well established (ethical, reciprocal, sustainable) partnership?</a:t>
            </a:r>
          </a:p>
          <a:p>
            <a:r>
              <a:rPr lang="en-US" dirty="0"/>
              <a:t>Will the proposed project engage Brandeis students?</a:t>
            </a:r>
          </a:p>
          <a:p>
            <a:r>
              <a:rPr lang="en-US" dirty="0"/>
              <a:t>Especially for research projects:</a:t>
            </a:r>
          </a:p>
          <a:p>
            <a:pPr lvl="1"/>
            <a:r>
              <a:rPr lang="en-US" dirty="0"/>
              <a:t>Will the grant be used as seed funding to develop a sustainable long term partnership?</a:t>
            </a:r>
          </a:p>
          <a:p>
            <a:pPr lvl="1"/>
            <a:r>
              <a:rPr lang="en-US" dirty="0"/>
              <a:t>Is there a clear plan for assessing project outcomes (and/or well defined deliverables)?</a:t>
            </a:r>
          </a:p>
        </p:txBody>
      </p:sp>
      <p:pic>
        <p:nvPicPr>
          <p:cNvPr id="1026" name="Picture 2">
            <a:extLst>
              <a:ext uri="{FF2B5EF4-FFF2-40B4-BE49-F238E27FC236}">
                <a16:creationId xmlns:a16="http://schemas.microsoft.com/office/drawing/2014/main" id="{F90A2975-70A0-128F-5449-A6C8230BE95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79718" y="2420874"/>
            <a:ext cx="3096186" cy="276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09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C2DD-999A-27E6-1B90-47878DF89A39}"/>
              </a:ext>
            </a:extLst>
          </p:cNvPr>
          <p:cNvSpPr>
            <a:spLocks noGrp="1"/>
          </p:cNvSpPr>
          <p:nvPr>
            <p:ph type="title"/>
          </p:nvPr>
        </p:nvSpPr>
        <p:spPr/>
        <p:txBody>
          <a:bodyPr/>
          <a:lstStyle/>
          <a:p>
            <a:r>
              <a:rPr lang="en-US" dirty="0"/>
              <a:t>Where do I even begin?</a:t>
            </a:r>
          </a:p>
        </p:txBody>
      </p:sp>
      <p:sp>
        <p:nvSpPr>
          <p:cNvPr id="3" name="Content Placeholder 2">
            <a:extLst>
              <a:ext uri="{FF2B5EF4-FFF2-40B4-BE49-F238E27FC236}">
                <a16:creationId xmlns:a16="http://schemas.microsoft.com/office/drawing/2014/main" id="{73FFF4A7-1364-E6D8-16BA-7C9305F69BD3}"/>
              </a:ext>
            </a:extLst>
          </p:cNvPr>
          <p:cNvSpPr>
            <a:spLocks noGrp="1"/>
          </p:cNvSpPr>
          <p:nvPr>
            <p:ph idx="1"/>
          </p:nvPr>
        </p:nvSpPr>
        <p:spPr/>
        <p:txBody>
          <a:bodyPr/>
          <a:lstStyle/>
          <a:p>
            <a:r>
              <a:rPr lang="en-US" dirty="0"/>
              <a:t>Resources for Community Engagement: </a:t>
            </a:r>
            <a:r>
              <a:rPr lang="en-US" dirty="0">
                <a:hlinkClick r:id="rId3"/>
              </a:rPr>
              <a:t>https://www.brandeis.edu/compact/resources/index.html</a:t>
            </a:r>
            <a:endParaRPr lang="en-US" dirty="0"/>
          </a:p>
          <a:p>
            <a:pPr lvl="1"/>
            <a:r>
              <a:rPr lang="en-US" dirty="0"/>
              <a:t>Research: </a:t>
            </a:r>
            <a:r>
              <a:rPr lang="en-US" dirty="0">
                <a:hlinkClick r:id="rId4"/>
              </a:rPr>
              <a:t>https://www.brandeis.edu/compact/resources/cer-resources.html</a:t>
            </a:r>
            <a:r>
              <a:rPr lang="en-US" dirty="0"/>
              <a:t> </a:t>
            </a:r>
          </a:p>
          <a:p>
            <a:pPr lvl="1"/>
            <a:r>
              <a:rPr lang="en-US" dirty="0"/>
              <a:t>Pedagogy: </a:t>
            </a:r>
            <a:r>
              <a:rPr lang="en-US" dirty="0">
                <a:hlinkClick r:id="rId5"/>
              </a:rPr>
              <a:t>https://www.brandeis.edu/compact/resources/cep-resources.html</a:t>
            </a:r>
            <a:r>
              <a:rPr lang="en-US" dirty="0"/>
              <a:t> </a:t>
            </a:r>
          </a:p>
          <a:p>
            <a:pPr marL="96012" lvl="1" indent="0">
              <a:buNone/>
            </a:pPr>
            <a:endParaRPr lang="en-US" dirty="0"/>
          </a:p>
          <a:p>
            <a:r>
              <a:rPr lang="en-US" dirty="0"/>
              <a:t>Come talk with us!</a:t>
            </a:r>
          </a:p>
          <a:p>
            <a:pPr lvl="1"/>
            <a:r>
              <a:rPr lang="en-US" dirty="0"/>
              <a:t>Sara – </a:t>
            </a:r>
            <a:r>
              <a:rPr lang="en-US" dirty="0">
                <a:hlinkClick r:id="rId6"/>
              </a:rPr>
              <a:t>sshostak@brandeis.edu</a:t>
            </a:r>
            <a:endParaRPr lang="en-US" dirty="0"/>
          </a:p>
          <a:p>
            <a:pPr lvl="1"/>
            <a:r>
              <a:rPr lang="en-US" dirty="0"/>
              <a:t>Megan – </a:t>
            </a:r>
            <a:r>
              <a:rPr lang="en-US" dirty="0">
                <a:hlinkClick r:id="rId7"/>
              </a:rPr>
              <a:t>meganross@brandeis.edu</a:t>
            </a:r>
            <a:endParaRPr lang="en-US" dirty="0"/>
          </a:p>
          <a:p>
            <a:pPr lvl="1"/>
            <a:r>
              <a:rPr lang="en-US" dirty="0"/>
              <a:t>COMPACT – </a:t>
            </a:r>
            <a:r>
              <a:rPr lang="en-US" dirty="0">
                <a:hlinkClick r:id="rId8"/>
              </a:rPr>
              <a:t>compact@brandeis.edu</a:t>
            </a:r>
            <a:r>
              <a:rPr lang="en-US" dirty="0"/>
              <a:t>  </a:t>
            </a:r>
          </a:p>
          <a:p>
            <a:endParaRPr lang="en-US" dirty="0"/>
          </a:p>
        </p:txBody>
      </p:sp>
    </p:spTree>
    <p:extLst>
      <p:ext uri="{BB962C8B-B14F-4D97-AF65-F5344CB8AC3E}">
        <p14:creationId xmlns:p14="http://schemas.microsoft.com/office/powerpoint/2010/main" val="322527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B156-4C69-58E6-7DC6-5361B4BC23F0}"/>
              </a:ext>
            </a:extLst>
          </p:cNvPr>
          <p:cNvSpPr>
            <a:spLocks noGrp="1"/>
          </p:cNvSpPr>
          <p:nvPr>
            <p:ph type="title"/>
          </p:nvPr>
        </p:nvSpPr>
        <p:spPr/>
        <p:txBody>
          <a:bodyPr/>
          <a:lstStyle/>
          <a:p>
            <a:r>
              <a:rPr lang="en-US" dirty="0"/>
              <a:t>Q&amp;A  </a:t>
            </a:r>
          </a:p>
        </p:txBody>
      </p:sp>
      <p:sp>
        <p:nvSpPr>
          <p:cNvPr id="3" name="Content Placeholder 2">
            <a:extLst>
              <a:ext uri="{FF2B5EF4-FFF2-40B4-BE49-F238E27FC236}">
                <a16:creationId xmlns:a16="http://schemas.microsoft.com/office/drawing/2014/main" id="{D4EBF3A7-C237-165F-03D3-FFE5791F5648}"/>
              </a:ext>
            </a:extLst>
          </p:cNvPr>
          <p:cNvSpPr>
            <a:spLocks noGrp="1"/>
          </p:cNvSpPr>
          <p:nvPr>
            <p:ph idx="1"/>
          </p:nvPr>
        </p:nvSpPr>
        <p:spPr/>
        <p:txBody>
          <a:bodyPr>
            <a:normAutofit/>
          </a:bodyPr>
          <a:lstStyle/>
          <a:p>
            <a:r>
              <a:rPr lang="en-US" sz="3300" dirty="0"/>
              <a:t>&amp; </a:t>
            </a:r>
            <a:r>
              <a:rPr lang="en-US" sz="3300"/>
              <a:t>thank you!!!</a:t>
            </a:r>
            <a:endParaRPr lang="en-US" sz="3300" dirty="0"/>
          </a:p>
        </p:txBody>
      </p:sp>
    </p:spTree>
    <p:extLst>
      <p:ext uri="{BB962C8B-B14F-4D97-AF65-F5344CB8AC3E}">
        <p14:creationId xmlns:p14="http://schemas.microsoft.com/office/powerpoint/2010/main" val="333335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EF19-1226-5B59-0740-1F216AB34EBF}"/>
              </a:ext>
            </a:extLst>
          </p:cNvPr>
          <p:cNvSpPr>
            <a:spLocks noGrp="1"/>
          </p:cNvSpPr>
          <p:nvPr>
            <p:ph type="title"/>
          </p:nvPr>
        </p:nvSpPr>
        <p:spPr/>
        <p:txBody>
          <a:bodyPr/>
          <a:lstStyle/>
          <a:p>
            <a:r>
              <a:rPr lang="en-US" dirty="0"/>
              <a:t>Orienting Questions</a:t>
            </a:r>
          </a:p>
        </p:txBody>
      </p:sp>
      <p:sp>
        <p:nvSpPr>
          <p:cNvPr id="3" name="Content Placeholder 2">
            <a:extLst>
              <a:ext uri="{FF2B5EF4-FFF2-40B4-BE49-F238E27FC236}">
                <a16:creationId xmlns:a16="http://schemas.microsoft.com/office/drawing/2014/main" id="{4634AD0F-4625-1AC2-316E-C070DEFBC92E}"/>
              </a:ext>
            </a:extLst>
          </p:cNvPr>
          <p:cNvSpPr>
            <a:spLocks noGrp="1"/>
          </p:cNvSpPr>
          <p:nvPr>
            <p:ph idx="1"/>
          </p:nvPr>
        </p:nvSpPr>
        <p:spPr/>
        <p:txBody>
          <a:bodyPr/>
          <a:lstStyle/>
          <a:p>
            <a:r>
              <a:rPr lang="en-US" dirty="0"/>
              <a:t>What is COMPACT?</a:t>
            </a:r>
          </a:p>
          <a:p>
            <a:endParaRPr lang="en-US" dirty="0"/>
          </a:p>
          <a:p>
            <a:r>
              <a:rPr lang="en-US" dirty="0"/>
              <a:t>What programs and resources does COMPACT offer?</a:t>
            </a:r>
          </a:p>
          <a:p>
            <a:endParaRPr lang="en-US" dirty="0"/>
          </a:p>
          <a:p>
            <a:r>
              <a:rPr lang="en-US" dirty="0"/>
              <a:t>How does COMPACT support community engaged pedagogy and research?</a:t>
            </a:r>
          </a:p>
          <a:p>
            <a:pPr lvl="1"/>
            <a:r>
              <a:rPr lang="en-US" dirty="0"/>
              <a:t>To begin: what are community engaged research and pedagogy?</a:t>
            </a:r>
          </a:p>
          <a:p>
            <a:pPr lvl="1"/>
            <a:endParaRPr lang="en-US" dirty="0"/>
          </a:p>
          <a:p>
            <a:r>
              <a:rPr lang="en-US" dirty="0"/>
              <a:t>How can I successfully apply for funding for my community engaged work?</a:t>
            </a:r>
          </a:p>
          <a:p>
            <a:endParaRPr lang="en-US" dirty="0"/>
          </a:p>
        </p:txBody>
      </p:sp>
    </p:spTree>
    <p:extLst>
      <p:ext uri="{BB962C8B-B14F-4D97-AF65-F5344CB8AC3E}">
        <p14:creationId xmlns:p14="http://schemas.microsoft.com/office/powerpoint/2010/main" val="335719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F1D0-C0B5-8556-3CB4-B0130837B5F9}"/>
              </a:ext>
            </a:extLst>
          </p:cNvPr>
          <p:cNvSpPr>
            <a:spLocks noGrp="1"/>
          </p:cNvSpPr>
          <p:nvPr>
            <p:ph type="title"/>
          </p:nvPr>
        </p:nvSpPr>
        <p:spPr/>
        <p:txBody>
          <a:bodyPr/>
          <a:lstStyle/>
          <a:p>
            <a:r>
              <a:rPr lang="en-US" dirty="0"/>
              <a:t>Mission and Vision</a:t>
            </a:r>
          </a:p>
        </p:txBody>
      </p:sp>
      <p:sp>
        <p:nvSpPr>
          <p:cNvPr id="3" name="Content Placeholder 2">
            <a:extLst>
              <a:ext uri="{FF2B5EF4-FFF2-40B4-BE49-F238E27FC236}">
                <a16:creationId xmlns:a16="http://schemas.microsoft.com/office/drawing/2014/main" id="{DC8F88E1-2898-D242-C038-9DAE3A41058D}"/>
              </a:ext>
            </a:extLst>
          </p:cNvPr>
          <p:cNvSpPr>
            <a:spLocks noGrp="1"/>
          </p:cNvSpPr>
          <p:nvPr>
            <p:ph idx="1"/>
          </p:nvPr>
        </p:nvSpPr>
        <p:spPr/>
        <p:txBody>
          <a:bodyPr/>
          <a:lstStyle/>
          <a:p>
            <a:pPr algn="l"/>
            <a:r>
              <a:rPr lang="en-US" sz="1800" dirty="0">
                <a:solidFill>
                  <a:srgbClr val="000000"/>
                </a:solidFill>
              </a:rPr>
              <a:t>The Vic ’63 and Bobbi Samuels ’63 Center for Community Partnerships and Civic Transformation (COMPACT) at Brandeis University brings together scholars, activists, students, practitioners, and community partners to work collaboratively to create a more just, equitable, and sustainable world.</a:t>
            </a:r>
          </a:p>
          <a:p>
            <a:pPr algn="l"/>
            <a:endParaRPr lang="en-US" sz="1800" dirty="0">
              <a:solidFill>
                <a:srgbClr val="000000"/>
              </a:solidFill>
            </a:endParaRPr>
          </a:p>
          <a:p>
            <a:pPr algn="l"/>
            <a:r>
              <a:rPr lang="en-US" sz="1800" dirty="0">
                <a:solidFill>
                  <a:srgbClr val="000000"/>
                </a:solidFill>
              </a:rPr>
              <a:t>Through this collaborative approach, the center seeks to make ethical and respectful community engagement a central pillar of a Brandeis education, to establish engaged scholarship and pedagogy as signature strengths of the university, and to create transformative social change through collective action.</a:t>
            </a:r>
          </a:p>
          <a:p>
            <a:endParaRPr lang="en-US" dirty="0"/>
          </a:p>
        </p:txBody>
      </p:sp>
    </p:spTree>
    <p:extLst>
      <p:ext uri="{BB962C8B-B14F-4D97-AF65-F5344CB8AC3E}">
        <p14:creationId xmlns:p14="http://schemas.microsoft.com/office/powerpoint/2010/main" val="139972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920663" y="1302275"/>
            <a:ext cx="4424820" cy="572700"/>
          </a:xfrm>
          <a:prstGeom prst="rect">
            <a:avLst/>
          </a:prstGeom>
        </p:spPr>
        <p:txBody>
          <a:bodyPr spcFirstLastPara="1" vert="horz" wrap="square" lIns="91425" tIns="91425" rIns="91425" bIns="91425" rtlCol="0" anchor="t" anchorCtr="0">
            <a:normAutofit fontScale="90000"/>
          </a:bodyPr>
          <a:lstStyle/>
          <a:p>
            <a:r>
              <a:rPr lang="en" dirty="0">
                <a:solidFill>
                  <a:schemeClr val="tx2"/>
                </a:solidFill>
                <a:ea typeface="Proxima Nova"/>
                <a:cs typeface="Proxima Nova"/>
                <a:sym typeface="Proxima Nova"/>
              </a:rPr>
              <a:t>Programs for Students</a:t>
            </a:r>
            <a:endParaRPr dirty="0">
              <a:solidFill>
                <a:schemeClr val="tx2"/>
              </a:solidFill>
              <a:ea typeface="Proxima Nova"/>
              <a:cs typeface="Proxima Nova"/>
              <a:sym typeface="Proxima Nova"/>
            </a:endParaRPr>
          </a:p>
        </p:txBody>
      </p:sp>
      <p:sp>
        <p:nvSpPr>
          <p:cNvPr id="68" name="Google Shape;68;p15"/>
          <p:cNvSpPr txBox="1">
            <a:spLocks noGrp="1"/>
          </p:cNvSpPr>
          <p:nvPr>
            <p:ph type="body" idx="1"/>
          </p:nvPr>
        </p:nvSpPr>
        <p:spPr>
          <a:xfrm>
            <a:off x="311700" y="2278965"/>
            <a:ext cx="8520600" cy="3812867"/>
          </a:xfrm>
          <a:prstGeom prst="rect">
            <a:avLst/>
          </a:prstGeom>
        </p:spPr>
        <p:txBody>
          <a:bodyPr spcFirstLastPara="1" vert="horz" wrap="square" lIns="91425" tIns="91425" rIns="91425" bIns="91425" rtlCol="0" anchor="t" anchorCtr="0">
            <a:normAutofit/>
          </a:bodyPr>
          <a:lstStyle/>
          <a:p>
            <a:pPr indent="-355591">
              <a:lnSpc>
                <a:spcPct val="100000"/>
              </a:lnSpc>
              <a:buClr>
                <a:schemeClr val="lt1"/>
              </a:buClr>
              <a:buSzPts val="2000"/>
              <a:buFont typeface="Proxima Nova"/>
              <a:buChar char="•"/>
            </a:pPr>
            <a:r>
              <a:rPr lang="en" sz="2000" u="sng" dirty="0">
                <a:solidFill>
                  <a:schemeClr val="tx2"/>
                </a:solidFill>
                <a:ea typeface="Proxima Nova"/>
                <a:cs typeface="Proxima Nova"/>
                <a:sym typeface="Proxima Nova"/>
                <a:hlinkClick r:id="rId3">
                  <a:extLst>
                    <a:ext uri="{A12FA001-AC4F-418D-AE19-62706E023703}">
                      <ahyp:hlinkClr xmlns:ahyp="http://schemas.microsoft.com/office/drawing/2018/hyperlinkcolor" val="tx"/>
                    </a:ext>
                  </a:extLst>
                </a:hlinkClick>
              </a:rPr>
              <a:t>Community Engaged Scholars Program</a:t>
            </a:r>
            <a:endParaRPr sz="2000" dirty="0">
              <a:solidFill>
                <a:schemeClr val="tx2"/>
              </a:solidFill>
              <a:ea typeface="Proxima Nova"/>
              <a:cs typeface="Proxima Nova"/>
              <a:sym typeface="Proxima Nova"/>
            </a:endParaRPr>
          </a:p>
          <a:p>
            <a:pPr indent="0">
              <a:lnSpc>
                <a:spcPct val="100000"/>
              </a:lnSpc>
              <a:buNone/>
            </a:pPr>
            <a:endParaRPr sz="2000" dirty="0">
              <a:solidFill>
                <a:schemeClr val="tx2"/>
              </a:solidFill>
              <a:ea typeface="Proxima Nova"/>
              <a:cs typeface="Proxima Nova"/>
              <a:sym typeface="Proxima Nova"/>
            </a:endParaRPr>
          </a:p>
          <a:p>
            <a:pPr indent="-355591">
              <a:lnSpc>
                <a:spcPct val="100000"/>
              </a:lnSpc>
              <a:buClr>
                <a:schemeClr val="lt1"/>
              </a:buClr>
              <a:buSzPts val="2000"/>
              <a:buFont typeface="Proxima Nova"/>
              <a:buChar char="•"/>
            </a:pPr>
            <a:r>
              <a:rPr lang="en" sz="2000" u="sng" dirty="0">
                <a:solidFill>
                  <a:schemeClr val="tx2"/>
                </a:solidFill>
                <a:ea typeface="Proxima Nova"/>
                <a:cs typeface="Proxima Nova"/>
                <a:sym typeface="Proxima Nova"/>
                <a:hlinkClick r:id="rId4">
                  <a:extLst>
                    <a:ext uri="{A12FA001-AC4F-418D-AE19-62706E023703}">
                      <ahyp:hlinkClr xmlns:ahyp="http://schemas.microsoft.com/office/drawing/2018/hyperlinkcolor" val="tx"/>
                    </a:ext>
                  </a:extLst>
                </a:hlinkClick>
              </a:rPr>
              <a:t>Samuels Scholars Program</a:t>
            </a:r>
            <a:endParaRPr sz="2000" dirty="0">
              <a:solidFill>
                <a:schemeClr val="tx2"/>
              </a:solidFill>
              <a:ea typeface="Proxima Nova"/>
              <a:cs typeface="Proxima Nova"/>
              <a:sym typeface="Proxima Nova"/>
            </a:endParaRPr>
          </a:p>
          <a:p>
            <a:pPr indent="0">
              <a:lnSpc>
                <a:spcPct val="100000"/>
              </a:lnSpc>
              <a:buNone/>
            </a:pPr>
            <a:endParaRPr sz="2000" dirty="0">
              <a:solidFill>
                <a:schemeClr val="tx2"/>
              </a:solidFill>
              <a:ea typeface="Proxima Nova"/>
              <a:cs typeface="Proxima Nova"/>
              <a:sym typeface="Proxima Nova"/>
            </a:endParaRPr>
          </a:p>
          <a:p>
            <a:pPr indent="-355591">
              <a:lnSpc>
                <a:spcPct val="100000"/>
              </a:lnSpc>
              <a:buClr>
                <a:schemeClr val="lt1"/>
              </a:buClr>
              <a:buSzPts val="2000"/>
              <a:buFont typeface="Proxima Nova"/>
              <a:buChar char="•"/>
            </a:pPr>
            <a:r>
              <a:rPr lang="en" sz="2000" u="sng" dirty="0">
                <a:solidFill>
                  <a:schemeClr val="tx2"/>
                </a:solidFill>
                <a:ea typeface="Proxima Nova"/>
                <a:cs typeface="Proxima Nova"/>
                <a:sym typeface="Proxima Nova"/>
                <a:hlinkClick r:id="rId5">
                  <a:extLst>
                    <a:ext uri="{A12FA001-AC4F-418D-AE19-62706E023703}">
                      <ahyp:hlinkClr xmlns:ahyp="http://schemas.microsoft.com/office/drawing/2018/hyperlinkcolor" val="tx"/>
                    </a:ext>
                  </a:extLst>
                </a:hlinkClick>
              </a:rPr>
              <a:t>Common Good Careers Cohort</a:t>
            </a:r>
            <a:endParaRPr sz="2000" dirty="0">
              <a:solidFill>
                <a:schemeClr val="tx2"/>
              </a:solidFill>
              <a:ea typeface="Proxima Nova"/>
              <a:cs typeface="Proxima Nova"/>
              <a:sym typeface="Proxima Nova"/>
            </a:endParaRPr>
          </a:p>
          <a:p>
            <a:pPr indent="0">
              <a:lnSpc>
                <a:spcPct val="100000"/>
              </a:lnSpc>
              <a:buNone/>
            </a:pPr>
            <a:endParaRPr sz="2000" dirty="0">
              <a:solidFill>
                <a:schemeClr val="tx2"/>
              </a:solidFill>
              <a:ea typeface="Proxima Nova"/>
              <a:cs typeface="Proxima Nova"/>
              <a:sym typeface="Proxima Nova"/>
            </a:endParaRPr>
          </a:p>
          <a:p>
            <a:pPr indent="-355591">
              <a:lnSpc>
                <a:spcPct val="100000"/>
              </a:lnSpc>
              <a:buClr>
                <a:schemeClr val="lt1"/>
              </a:buClr>
              <a:buSzPts val="2000"/>
              <a:buFont typeface="Proxima Nova"/>
              <a:buChar char="•"/>
            </a:pPr>
            <a:r>
              <a:rPr lang="en" sz="2000" u="sng" dirty="0">
                <a:solidFill>
                  <a:schemeClr val="tx2"/>
                </a:solidFill>
                <a:ea typeface="Proxima Nova"/>
                <a:cs typeface="Proxima Nova"/>
                <a:sym typeface="Proxima Nova"/>
                <a:hlinkClick r:id="rId6">
                  <a:extLst>
                    <a:ext uri="{A12FA001-AC4F-418D-AE19-62706E023703}">
                      <ahyp:hlinkClr xmlns:ahyp="http://schemas.microsoft.com/office/drawing/2018/hyperlinkcolor" val="tx"/>
                    </a:ext>
                  </a:extLst>
                </a:hlinkClick>
              </a:rPr>
              <a:t>FCAS Fellowship Program</a:t>
            </a:r>
            <a:endParaRPr sz="2000" dirty="0">
              <a:solidFill>
                <a:schemeClr val="tx2"/>
              </a:solidFill>
              <a:ea typeface="Proxima Nova"/>
              <a:cs typeface="Proxima Nova"/>
              <a:sym typeface="Proxima Nova"/>
            </a:endParaRPr>
          </a:p>
          <a:p>
            <a:pPr indent="0">
              <a:lnSpc>
                <a:spcPct val="100000"/>
              </a:lnSpc>
              <a:buNone/>
            </a:pPr>
            <a:endParaRPr sz="2000" dirty="0">
              <a:solidFill>
                <a:schemeClr val="tx2"/>
              </a:solidFill>
              <a:ea typeface="Proxima Nova"/>
              <a:cs typeface="Proxima Nova"/>
              <a:sym typeface="Proxima Nova"/>
            </a:endParaRPr>
          </a:p>
          <a:p>
            <a:pPr indent="-355591">
              <a:lnSpc>
                <a:spcPct val="100000"/>
              </a:lnSpc>
              <a:buClr>
                <a:schemeClr val="lt1"/>
              </a:buClr>
              <a:buSzPts val="2000"/>
              <a:buFont typeface="Proxima Nova"/>
              <a:buChar char="•"/>
            </a:pPr>
            <a:r>
              <a:rPr lang="en" sz="2000" dirty="0">
                <a:solidFill>
                  <a:schemeClr val="tx2"/>
                </a:solidFill>
                <a:ea typeface="Proxima Nova"/>
                <a:cs typeface="Proxima Nova"/>
                <a:sym typeface="Proxima Nova"/>
                <a:hlinkClick r:id="rId7">
                  <a:extLst>
                    <a:ext uri="{A12FA001-AC4F-418D-AE19-62706E023703}">
                      <ahyp:hlinkClr xmlns:ahyp="http://schemas.microsoft.com/office/drawing/2018/hyperlinkcolor" val="tx"/>
                    </a:ext>
                  </a:extLst>
                </a:hlinkClick>
              </a:rPr>
              <a:t>Global Community Engagement</a:t>
            </a:r>
            <a:endParaRPr sz="2000" dirty="0">
              <a:solidFill>
                <a:schemeClr val="tx2"/>
              </a:solidFill>
              <a:ea typeface="Proxima Nova"/>
              <a:cs typeface="Proxima Nova"/>
              <a:sym typeface="Proxima Nova"/>
            </a:endParaRPr>
          </a:p>
          <a:p>
            <a:pPr indent="0">
              <a:lnSpc>
                <a:spcPct val="100000"/>
              </a:lnSpc>
              <a:buNone/>
            </a:pPr>
            <a:endParaRPr sz="2000" dirty="0">
              <a:solidFill>
                <a:schemeClr val="tx2"/>
              </a:solidFill>
              <a:ea typeface="Proxima Nova"/>
              <a:cs typeface="Proxima Nova"/>
              <a:sym typeface="Proxima Nova"/>
            </a:endParaRPr>
          </a:p>
          <a:p>
            <a:pPr indent="-355591">
              <a:lnSpc>
                <a:spcPct val="100000"/>
              </a:lnSpc>
              <a:buClr>
                <a:schemeClr val="lt1"/>
              </a:buClr>
              <a:buSzPts val="2000"/>
              <a:buFont typeface="Proxima Nova"/>
              <a:buChar char="•"/>
            </a:pPr>
            <a:r>
              <a:rPr lang="en-US" sz="2000" dirty="0">
                <a:solidFill>
                  <a:schemeClr val="tx2"/>
                </a:solidFill>
                <a:ea typeface="Proxima Nova"/>
                <a:cs typeface="Proxima Nova"/>
                <a:sym typeface="Proxima Nova"/>
                <a:hlinkClick r:id="rId8">
                  <a:extLst>
                    <a:ext uri="{A12FA001-AC4F-418D-AE19-62706E023703}">
                      <ahyp:hlinkClr xmlns:ahyp="http://schemas.microsoft.com/office/drawing/2018/hyperlinkcolor" val="tx"/>
                    </a:ext>
                  </a:extLst>
                </a:hlinkClick>
              </a:rPr>
              <a:t>ENACT</a:t>
            </a:r>
            <a:endParaRPr sz="2000" dirty="0">
              <a:solidFill>
                <a:schemeClr val="tx2"/>
              </a:solidFill>
              <a:ea typeface="Proxima Nova"/>
              <a:cs typeface="Proxima Nova"/>
              <a:sym typeface="Proxima Nova"/>
            </a:endParaRPr>
          </a:p>
        </p:txBody>
      </p:sp>
      <p:pic>
        <p:nvPicPr>
          <p:cNvPr id="69" name="Google Shape;69;p15"/>
          <p:cNvPicPr preferRelativeResize="0"/>
          <p:nvPr/>
        </p:nvPicPr>
        <p:blipFill rotWithShape="1">
          <a:blip r:embed="rId9">
            <a:alphaModFix/>
          </a:blip>
          <a:srcRect t="22709" b="16094"/>
          <a:stretch/>
        </p:blipFill>
        <p:spPr>
          <a:xfrm>
            <a:off x="5711326" y="1061176"/>
            <a:ext cx="2834273" cy="1649849"/>
          </a:xfrm>
          <a:prstGeom prst="rect">
            <a:avLst/>
          </a:prstGeom>
          <a:noFill/>
          <a:ln>
            <a:noFill/>
          </a:ln>
        </p:spPr>
      </p:pic>
      <p:pic>
        <p:nvPicPr>
          <p:cNvPr id="70" name="Google Shape;70;p15"/>
          <p:cNvPicPr preferRelativeResize="0"/>
          <p:nvPr/>
        </p:nvPicPr>
        <p:blipFill rotWithShape="1">
          <a:blip r:embed="rId10">
            <a:alphaModFix/>
          </a:blip>
          <a:srcRect t="12365" b="12372"/>
          <a:stretch/>
        </p:blipFill>
        <p:spPr>
          <a:xfrm>
            <a:off x="5711275" y="4254194"/>
            <a:ext cx="2834324" cy="1599871"/>
          </a:xfrm>
          <a:prstGeom prst="rect">
            <a:avLst/>
          </a:prstGeom>
          <a:noFill/>
          <a:ln>
            <a:noFill/>
          </a:ln>
        </p:spPr>
      </p:pic>
      <p:pic>
        <p:nvPicPr>
          <p:cNvPr id="71" name="Google Shape;71;p15"/>
          <p:cNvPicPr preferRelativeResize="0"/>
          <p:nvPr/>
        </p:nvPicPr>
        <p:blipFill rotWithShape="1">
          <a:blip r:embed="rId11">
            <a:alphaModFix/>
          </a:blip>
          <a:srcRect l="3631" t="23016" r="7802" b="24219"/>
          <a:stretch/>
        </p:blipFill>
        <p:spPr>
          <a:xfrm>
            <a:off x="5711300" y="2849375"/>
            <a:ext cx="2834325" cy="1266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E129-775E-2EAD-007F-A7F713890537}"/>
              </a:ext>
            </a:extLst>
          </p:cNvPr>
          <p:cNvSpPr>
            <a:spLocks noGrp="1"/>
          </p:cNvSpPr>
          <p:nvPr>
            <p:ph type="title"/>
          </p:nvPr>
        </p:nvSpPr>
        <p:spPr/>
        <p:txBody>
          <a:bodyPr>
            <a:noAutofit/>
          </a:bodyPr>
          <a:lstStyle/>
          <a:p>
            <a:r>
              <a:rPr lang="en-US" sz="3000" dirty="0"/>
              <a:t>Providing a “Front door” to the university for community partners</a:t>
            </a:r>
            <a:br>
              <a:rPr lang="en-US" sz="2400" dirty="0"/>
            </a:br>
            <a:endParaRPr lang="en-US" sz="2400" dirty="0"/>
          </a:p>
        </p:txBody>
      </p:sp>
      <p:sp>
        <p:nvSpPr>
          <p:cNvPr id="3" name="Text Placeholder 2">
            <a:extLst>
              <a:ext uri="{FF2B5EF4-FFF2-40B4-BE49-F238E27FC236}">
                <a16:creationId xmlns:a16="http://schemas.microsoft.com/office/drawing/2014/main" id="{45215429-771B-C92C-93D7-C079C55F6E6A}"/>
              </a:ext>
            </a:extLst>
          </p:cNvPr>
          <p:cNvSpPr>
            <a:spLocks noGrp="1"/>
          </p:cNvSpPr>
          <p:nvPr>
            <p:ph sz="half" idx="1"/>
          </p:nvPr>
        </p:nvSpPr>
        <p:spPr/>
        <p:txBody>
          <a:bodyPr>
            <a:normAutofit/>
          </a:bodyPr>
          <a:lstStyle/>
          <a:p>
            <a:r>
              <a:rPr lang="en-US" dirty="0"/>
              <a:t>“Matchmaking” between community and campus partners</a:t>
            </a:r>
          </a:p>
          <a:p>
            <a:pPr lvl="1"/>
            <a:r>
              <a:rPr lang="en-US" dirty="0">
                <a:hlinkClick r:id="rId3"/>
              </a:rPr>
              <a:t>Community Partnership Interest Form</a:t>
            </a:r>
            <a:endParaRPr lang="en-US" dirty="0"/>
          </a:p>
          <a:p>
            <a:pPr lvl="1"/>
            <a:r>
              <a:rPr lang="en-US" dirty="0"/>
              <a:t>Community Partner News and Events (Campus Groups)</a:t>
            </a:r>
          </a:p>
          <a:p>
            <a:r>
              <a:rPr lang="en-US" dirty="0"/>
              <a:t>Providing </a:t>
            </a:r>
            <a:r>
              <a:rPr lang="en-US" dirty="0">
                <a:hlinkClick r:id="rId4"/>
              </a:rPr>
              <a:t>MOU and SOP documents  </a:t>
            </a:r>
            <a:endParaRPr lang="en-US" dirty="0"/>
          </a:p>
          <a:p>
            <a:r>
              <a:rPr lang="en-US" dirty="0"/>
              <a:t>Participating in community events</a:t>
            </a:r>
          </a:p>
          <a:p>
            <a:r>
              <a:rPr lang="en-US" dirty="0"/>
              <a:t>COMPACT’s Coffee Connect Series (3</a:t>
            </a:r>
            <a:r>
              <a:rPr lang="en-US" baseline="30000" dirty="0"/>
              <a:t>rd</a:t>
            </a:r>
            <a:r>
              <a:rPr lang="en-US" dirty="0"/>
              <a:t> Friday of every month)</a:t>
            </a:r>
          </a:p>
        </p:txBody>
      </p:sp>
      <p:pic>
        <p:nvPicPr>
          <p:cNvPr id="1025" name="Picture 1" descr="A group of our community partners at our monthly Coffee Hour.">
            <a:extLst>
              <a:ext uri="{FF2B5EF4-FFF2-40B4-BE49-F238E27FC236}">
                <a16:creationId xmlns:a16="http://schemas.microsoft.com/office/drawing/2014/main" id="{8CCF6270-E04A-5F5B-E3BF-36F977F49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636" y="1809025"/>
            <a:ext cx="3009378" cy="20268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78B8EAFA-2A4A-14B1-680A-D9D4DF62E73A}"/>
              </a:ext>
            </a:extLst>
          </p:cNvPr>
          <p:cNvSpPr>
            <a:spLocks noChangeArrowheads="1"/>
          </p:cNvSpPr>
          <p:nvPr/>
        </p:nvSpPr>
        <p:spPr bwMode="auto">
          <a:xfrm>
            <a:off x="4030192" y="1697734"/>
            <a:ext cx="246119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pic>
        <p:nvPicPr>
          <p:cNvPr id="6" name="Picture 5">
            <a:extLst>
              <a:ext uri="{FF2B5EF4-FFF2-40B4-BE49-F238E27FC236}">
                <a16:creationId xmlns:a16="http://schemas.microsoft.com/office/drawing/2014/main" id="{BC943A1E-96D5-D0DC-AFEE-5E8470F35B1A}"/>
              </a:ext>
            </a:extLst>
          </p:cNvPr>
          <p:cNvPicPr>
            <a:picLocks noChangeAspect="1"/>
          </p:cNvPicPr>
          <p:nvPr/>
        </p:nvPicPr>
        <p:blipFill>
          <a:blip r:embed="rId6"/>
          <a:stretch>
            <a:fillRect/>
          </a:stretch>
        </p:blipFill>
        <p:spPr>
          <a:xfrm>
            <a:off x="6897864" y="3765193"/>
            <a:ext cx="1909187" cy="2026841"/>
          </a:xfrm>
          <a:prstGeom prst="rect">
            <a:avLst/>
          </a:prstGeom>
        </p:spPr>
      </p:pic>
    </p:spTree>
    <p:extLst>
      <p:ext uri="{BB962C8B-B14F-4D97-AF65-F5344CB8AC3E}">
        <p14:creationId xmlns:p14="http://schemas.microsoft.com/office/powerpoint/2010/main" val="211288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EA6A-412F-5DFE-A2E2-5F9944EA555E}"/>
              </a:ext>
            </a:extLst>
          </p:cNvPr>
          <p:cNvSpPr>
            <a:spLocks noGrp="1"/>
          </p:cNvSpPr>
          <p:nvPr>
            <p:ph type="title"/>
          </p:nvPr>
        </p:nvSpPr>
        <p:spPr/>
        <p:txBody>
          <a:bodyPr/>
          <a:lstStyle/>
          <a:p>
            <a:r>
              <a:rPr lang="en-US" dirty="0"/>
              <a:t>What is community engagement?</a:t>
            </a:r>
          </a:p>
        </p:txBody>
      </p:sp>
      <p:sp>
        <p:nvSpPr>
          <p:cNvPr id="5" name="Content Placeholder 4">
            <a:extLst>
              <a:ext uri="{FF2B5EF4-FFF2-40B4-BE49-F238E27FC236}">
                <a16:creationId xmlns:a16="http://schemas.microsoft.com/office/drawing/2014/main" id="{9CAC7559-C96D-0C9D-6BE7-1C086E90CB4D}"/>
              </a:ext>
            </a:extLst>
          </p:cNvPr>
          <p:cNvSpPr>
            <a:spLocks noGrp="1"/>
          </p:cNvSpPr>
          <p:nvPr>
            <p:ph sz="half" idx="1"/>
          </p:nvPr>
        </p:nvSpPr>
        <p:spPr/>
        <p:txBody>
          <a:bodyPr>
            <a:normAutofit fontScale="92500" lnSpcReduction="20000"/>
          </a:bodyPr>
          <a:lstStyle/>
          <a:p>
            <a:r>
              <a:rPr lang="en-US" b="1" dirty="0"/>
              <a:t>With a partner</a:t>
            </a:r>
            <a:r>
              <a:rPr lang="en-US" dirty="0"/>
              <a:t>:</a:t>
            </a:r>
          </a:p>
          <a:p>
            <a:r>
              <a:rPr lang="en-US" dirty="0"/>
              <a:t>What’s YOUR definition of community engagement?</a:t>
            </a:r>
          </a:p>
          <a:p>
            <a:r>
              <a:rPr lang="en-US" dirty="0"/>
              <a:t>How would you describe your experiences with community engagement to date?</a:t>
            </a:r>
          </a:p>
          <a:p>
            <a:r>
              <a:rPr lang="en-US" dirty="0"/>
              <a:t>Looking forward, what are your hopes/plans for community engaged teaching and/or research?</a:t>
            </a:r>
          </a:p>
          <a:p>
            <a:endParaRPr lang="en-US" dirty="0"/>
          </a:p>
          <a:p>
            <a:r>
              <a:rPr lang="en-US" b="1" dirty="0"/>
              <a:t>Together</a:t>
            </a:r>
            <a:r>
              <a:rPr lang="en-US" dirty="0"/>
              <a:t>: </a:t>
            </a:r>
          </a:p>
          <a:p>
            <a:r>
              <a:rPr lang="en-US" dirty="0"/>
              <a:t>Report back and identify (any?) themes</a:t>
            </a:r>
          </a:p>
        </p:txBody>
      </p:sp>
      <p:pic>
        <p:nvPicPr>
          <p:cNvPr id="4" name="Content Placeholder 4" descr="IMG_4336.JPG">
            <a:extLst>
              <a:ext uri="{FF2B5EF4-FFF2-40B4-BE49-F238E27FC236}">
                <a16:creationId xmlns:a16="http://schemas.microsoft.com/office/drawing/2014/main" id="{2D83B5FC-012E-F6D5-9143-A4BFF8B1676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25482" b="-25482"/>
          <a:stretch>
            <a:fillRect/>
          </a:stretch>
        </p:blipFill>
        <p:spPr>
          <a:xfrm>
            <a:off x="4940794" y="2571750"/>
            <a:ext cx="2668791" cy="3017044"/>
          </a:xfrm>
          <a:prstGeom prst="rect">
            <a:avLst/>
          </a:prstGeom>
          <a:noFill/>
          <a:ln>
            <a:noFill/>
          </a:ln>
        </p:spPr>
      </p:pic>
    </p:spTree>
    <p:extLst>
      <p:ext uri="{BB962C8B-B14F-4D97-AF65-F5344CB8AC3E}">
        <p14:creationId xmlns:p14="http://schemas.microsoft.com/office/powerpoint/2010/main" val="81363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BEF6-8007-4CF2-948E-FB3C66F65AE5}"/>
              </a:ext>
            </a:extLst>
          </p:cNvPr>
          <p:cNvSpPr>
            <a:spLocks noGrp="1"/>
          </p:cNvSpPr>
          <p:nvPr>
            <p:ph type="title"/>
          </p:nvPr>
        </p:nvSpPr>
        <p:spPr/>
        <p:txBody>
          <a:bodyPr/>
          <a:lstStyle/>
          <a:p>
            <a:r>
              <a:rPr lang="en-US" dirty="0"/>
              <a:t>Carnegie Foundation definition</a:t>
            </a:r>
          </a:p>
        </p:txBody>
      </p:sp>
      <p:sp>
        <p:nvSpPr>
          <p:cNvPr id="3" name="Content Placeholder 2">
            <a:extLst>
              <a:ext uri="{FF2B5EF4-FFF2-40B4-BE49-F238E27FC236}">
                <a16:creationId xmlns:a16="http://schemas.microsoft.com/office/drawing/2014/main" id="{A166B619-59D3-2387-C016-F9512A85FD25}"/>
              </a:ext>
            </a:extLst>
          </p:cNvPr>
          <p:cNvSpPr>
            <a:spLocks noGrp="1"/>
          </p:cNvSpPr>
          <p:nvPr>
            <p:ph idx="1"/>
          </p:nvPr>
        </p:nvSpPr>
        <p:spPr/>
        <p:txBody>
          <a:bodyPr/>
          <a:lstStyle/>
          <a:p>
            <a:r>
              <a:rPr lang="en-US" dirty="0"/>
              <a:t>Community engagement describes collaboration between institutions of higher education and their larger communities (local, regional/state, national, global) for the mutually beneficial exchange of knowledge and resources in a context of partnership and reciprocity.</a:t>
            </a:r>
          </a:p>
          <a:p>
            <a:r>
              <a:rPr lang="en-US" dirty="0"/>
              <a:t>The purpose of community engagement is the partnership of college and university knowledge and resources with those of the public and private sectors to enrich scholarship, research, and creative activity; enhance curriculum, teaching, and learning; prepare educated, engaged citizens; strengthen democratic values and civic responsibility; address critical societal issues; and contribute to the public good.</a:t>
            </a:r>
          </a:p>
          <a:p>
            <a:endParaRPr lang="en-US" dirty="0"/>
          </a:p>
        </p:txBody>
      </p:sp>
    </p:spTree>
    <p:extLst>
      <p:ext uri="{BB962C8B-B14F-4D97-AF65-F5344CB8AC3E}">
        <p14:creationId xmlns:p14="http://schemas.microsoft.com/office/powerpoint/2010/main" val="243376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2AF6-F666-235D-8443-3949C513AB4B}"/>
              </a:ext>
            </a:extLst>
          </p:cNvPr>
          <p:cNvSpPr>
            <a:spLocks noGrp="1"/>
          </p:cNvSpPr>
          <p:nvPr>
            <p:ph type="title"/>
          </p:nvPr>
        </p:nvSpPr>
        <p:spPr/>
        <p:txBody>
          <a:bodyPr/>
          <a:lstStyle/>
          <a:p>
            <a:r>
              <a:rPr lang="en-US" dirty="0"/>
              <a:t>a Continuum of engagement</a:t>
            </a:r>
          </a:p>
        </p:txBody>
      </p:sp>
      <p:pic>
        <p:nvPicPr>
          <p:cNvPr id="1026" name="Picture 2" descr="Graphic showing the Community Engagement Continuum">
            <a:extLst>
              <a:ext uri="{FF2B5EF4-FFF2-40B4-BE49-F238E27FC236}">
                <a16:creationId xmlns:a16="http://schemas.microsoft.com/office/drawing/2014/main" id="{81B56B24-66DE-D401-457C-F3695A718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48" y="2218299"/>
            <a:ext cx="6394647" cy="31369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FAA2359-DAAC-298D-1038-42769EA37094}"/>
              </a:ext>
            </a:extLst>
          </p:cNvPr>
          <p:cNvSpPr txBox="1"/>
          <p:nvPr/>
        </p:nvSpPr>
        <p:spPr>
          <a:xfrm>
            <a:off x="917917" y="5541792"/>
            <a:ext cx="2141933" cy="276999"/>
          </a:xfrm>
          <a:prstGeom prst="rect">
            <a:avLst/>
          </a:prstGeom>
          <a:noFill/>
        </p:spPr>
        <p:txBody>
          <a:bodyPr wrap="none" rtlCol="0">
            <a:spAutoFit/>
          </a:bodyPr>
          <a:lstStyle/>
          <a:p>
            <a:r>
              <a:rPr lang="en-US" sz="1200" dirty="0"/>
              <a:t>Image credit: Harvard Catalyst </a:t>
            </a:r>
          </a:p>
        </p:txBody>
      </p:sp>
    </p:spTree>
    <p:extLst>
      <p:ext uri="{BB962C8B-B14F-4D97-AF65-F5344CB8AC3E}">
        <p14:creationId xmlns:p14="http://schemas.microsoft.com/office/powerpoint/2010/main" val="82799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CB65-2EA3-7A39-F329-AC207914EADB}"/>
              </a:ext>
            </a:extLst>
          </p:cNvPr>
          <p:cNvSpPr>
            <a:spLocks noGrp="1"/>
          </p:cNvSpPr>
          <p:nvPr>
            <p:ph type="title"/>
          </p:nvPr>
        </p:nvSpPr>
        <p:spPr/>
        <p:txBody>
          <a:bodyPr/>
          <a:lstStyle/>
          <a:p>
            <a:r>
              <a:rPr lang="en-US" dirty="0"/>
              <a:t>Community Engaged Pedagogy fund</a:t>
            </a:r>
          </a:p>
        </p:txBody>
      </p:sp>
      <p:sp>
        <p:nvSpPr>
          <p:cNvPr id="3" name="Content Placeholder 2">
            <a:extLst>
              <a:ext uri="{FF2B5EF4-FFF2-40B4-BE49-F238E27FC236}">
                <a16:creationId xmlns:a16="http://schemas.microsoft.com/office/drawing/2014/main" id="{FF1F6AE5-C244-3EC2-BA2A-4631911F4154}"/>
              </a:ext>
            </a:extLst>
          </p:cNvPr>
          <p:cNvSpPr>
            <a:spLocks noGrp="1"/>
          </p:cNvSpPr>
          <p:nvPr>
            <p:ph idx="1"/>
          </p:nvPr>
        </p:nvSpPr>
        <p:spPr/>
        <p:txBody>
          <a:bodyPr>
            <a:normAutofit fontScale="92500" lnSpcReduction="10000"/>
          </a:bodyPr>
          <a:lstStyle/>
          <a:p>
            <a:pPr algn="l"/>
            <a:r>
              <a:rPr lang="en-US" b="1" i="0" dirty="0">
                <a:solidFill>
                  <a:srgbClr val="2F2F2F"/>
                </a:solidFill>
                <a:effectLst/>
              </a:rPr>
              <a:t>Project Grants</a:t>
            </a:r>
          </a:p>
          <a:p>
            <a:pPr algn="l"/>
            <a:r>
              <a:rPr lang="en-US" b="0" i="0" dirty="0">
                <a:solidFill>
                  <a:srgbClr val="000000"/>
                </a:solidFill>
                <a:effectLst/>
              </a:rPr>
              <a:t>This grant offers up to $2,500 in funds for community engaged research or creative projects that will be conducted in a Brandeis course. Applications for Spring 2024 classes are due </a:t>
            </a:r>
            <a:r>
              <a:rPr lang="en-US" b="1" i="0" dirty="0">
                <a:solidFill>
                  <a:srgbClr val="000000"/>
                </a:solidFill>
                <a:effectLst/>
              </a:rPr>
              <a:t>Dec. 1, 2023</a:t>
            </a:r>
            <a:r>
              <a:rPr lang="en-US" b="0" i="0" dirty="0">
                <a:solidFill>
                  <a:srgbClr val="000000"/>
                </a:solidFill>
                <a:effectLst/>
              </a:rPr>
              <a:t>. </a:t>
            </a:r>
          </a:p>
          <a:p>
            <a:r>
              <a:rPr lang="en-US" b="1" dirty="0"/>
              <a:t>Mini-Grants</a:t>
            </a:r>
          </a:p>
          <a:p>
            <a:r>
              <a:rPr lang="en-US" dirty="0"/>
              <a:t>This program offers up to $500 in funding to bring community partners to campus as guest speakers in a class (e.g., honoraria), to bring students off campus for a specific community engaged project or event or to conduct small-scale community engaged research or creative projects in a Brandeis course. Grant applications for AY23-24 are being accepted on a rolling basis, for as long as funds remain available.</a:t>
            </a:r>
          </a:p>
          <a:p>
            <a:endParaRPr lang="en-US" dirty="0"/>
          </a:p>
          <a:p>
            <a:r>
              <a:rPr lang="en-US" dirty="0">
                <a:hlinkClick r:id="rId3"/>
              </a:rPr>
              <a:t>https://www.brandeis.edu/compact/grants/engaged-pedagogy.html</a:t>
            </a:r>
            <a:r>
              <a:rPr lang="en-US" dirty="0"/>
              <a:t> </a:t>
            </a:r>
          </a:p>
          <a:p>
            <a:endParaRPr lang="en-US" dirty="0"/>
          </a:p>
        </p:txBody>
      </p:sp>
    </p:spTree>
    <p:extLst>
      <p:ext uri="{BB962C8B-B14F-4D97-AF65-F5344CB8AC3E}">
        <p14:creationId xmlns:p14="http://schemas.microsoft.com/office/powerpoint/2010/main" val="2560057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168</TotalTime>
  <Words>1058</Words>
  <Application>Microsoft Macintosh PowerPoint</Application>
  <PresentationFormat>Letter Paper (8.5x11 in)</PresentationFormat>
  <Paragraphs>121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Proxima Nova</vt:lpstr>
      <vt:lpstr>Tw Cen MT</vt:lpstr>
      <vt:lpstr>Tw Cen MT Condensed</vt:lpstr>
      <vt:lpstr>Wingdings 3</vt:lpstr>
      <vt:lpstr>Integral</vt:lpstr>
      <vt:lpstr>What are Engaged Pedagogy (and Scholarship), and How Do I Get Money to Do This?</vt:lpstr>
      <vt:lpstr>Orienting Questions</vt:lpstr>
      <vt:lpstr>Mission and Vision</vt:lpstr>
      <vt:lpstr>Programs for Students</vt:lpstr>
      <vt:lpstr>Providing a “Front door” to the university for community partners </vt:lpstr>
      <vt:lpstr>What is community engagement?</vt:lpstr>
      <vt:lpstr>Carnegie Foundation definition</vt:lpstr>
      <vt:lpstr>a Continuum of engagement</vt:lpstr>
      <vt:lpstr>Community Engaged Pedagogy fund</vt:lpstr>
      <vt:lpstr>exemplars</vt:lpstr>
      <vt:lpstr>Community engaged research fund</vt:lpstr>
      <vt:lpstr>exemplars</vt:lpstr>
      <vt:lpstr>What is the review committee looking for?</vt:lpstr>
      <vt:lpstr>Where do I even begin?</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Martin Samuels</cp:lastModifiedBy>
  <cp:revision>43</cp:revision>
  <cp:lastPrinted>2023-10-19T15:00:33Z</cp:lastPrinted>
  <dcterms:created xsi:type="dcterms:W3CDTF">2023-10-09T17:38:37Z</dcterms:created>
  <dcterms:modified xsi:type="dcterms:W3CDTF">2023-10-20T21:14:39Z</dcterms:modified>
</cp:coreProperties>
</file>