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472"/>
    <a:srgbClr val="2596BE"/>
    <a:srgbClr val="1D2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/>
    <p:restoredTop sz="95190"/>
  </p:normalViewPr>
  <p:slideViewPr>
    <p:cSldViewPr snapToGrid="0" snapToObjects="1">
      <p:cViewPr>
        <p:scale>
          <a:sx n="33" d="100"/>
          <a:sy n="33" d="100"/>
        </p:scale>
        <p:origin x="800" y="-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D2E7-996C-7246-952D-D7B83CB5FADA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81D77-74E3-CC40-B43D-2BF51C14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1D77-74E3-CC40-B43D-2BF51C14A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05" indent="0" algn="ctr">
              <a:buNone/>
              <a:defRPr sz="9600"/>
            </a:lvl2pPr>
            <a:lvl3pPr marL="4389011" indent="0" algn="ctr">
              <a:buNone/>
              <a:defRPr sz="8640"/>
            </a:lvl3pPr>
            <a:lvl4pPr marL="6583516" indent="0" algn="ctr">
              <a:buNone/>
              <a:defRPr sz="7680"/>
            </a:lvl4pPr>
            <a:lvl5pPr marL="8778020" indent="0" algn="ctr">
              <a:buNone/>
              <a:defRPr sz="7680"/>
            </a:lvl5pPr>
            <a:lvl6pPr marL="10972526" indent="0" algn="ctr">
              <a:buNone/>
              <a:defRPr sz="7680"/>
            </a:lvl6pPr>
            <a:lvl7pPr marL="13167031" indent="0" algn="ctr">
              <a:buNone/>
              <a:defRPr sz="7680"/>
            </a:lvl7pPr>
            <a:lvl8pPr marL="15361536" indent="0" algn="ctr">
              <a:buNone/>
              <a:defRPr sz="7680"/>
            </a:lvl8pPr>
            <a:lvl9pPr marL="17556041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05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011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51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0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52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03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53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04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3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05" indent="0">
              <a:buNone/>
              <a:defRPr sz="9600" b="1"/>
            </a:lvl2pPr>
            <a:lvl3pPr marL="4389011" indent="0">
              <a:buNone/>
              <a:defRPr sz="8640" b="1"/>
            </a:lvl3pPr>
            <a:lvl4pPr marL="6583516" indent="0">
              <a:buNone/>
              <a:defRPr sz="7680" b="1"/>
            </a:lvl4pPr>
            <a:lvl5pPr marL="8778020" indent="0">
              <a:buNone/>
              <a:defRPr sz="7680" b="1"/>
            </a:lvl5pPr>
            <a:lvl6pPr marL="10972526" indent="0">
              <a:buNone/>
              <a:defRPr sz="7680" b="1"/>
            </a:lvl6pPr>
            <a:lvl7pPr marL="13167031" indent="0">
              <a:buNone/>
              <a:defRPr sz="7680" b="1"/>
            </a:lvl7pPr>
            <a:lvl8pPr marL="15361536" indent="0">
              <a:buNone/>
              <a:defRPr sz="7680" b="1"/>
            </a:lvl8pPr>
            <a:lvl9pPr marL="17556041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1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3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05" indent="0">
              <a:buNone/>
              <a:defRPr sz="9600" b="1"/>
            </a:lvl2pPr>
            <a:lvl3pPr marL="4389011" indent="0">
              <a:buNone/>
              <a:defRPr sz="8640" b="1"/>
            </a:lvl3pPr>
            <a:lvl4pPr marL="6583516" indent="0">
              <a:buNone/>
              <a:defRPr sz="7680" b="1"/>
            </a:lvl4pPr>
            <a:lvl5pPr marL="8778020" indent="0">
              <a:buNone/>
              <a:defRPr sz="7680" b="1"/>
            </a:lvl5pPr>
            <a:lvl6pPr marL="10972526" indent="0">
              <a:buNone/>
              <a:defRPr sz="7680" b="1"/>
            </a:lvl6pPr>
            <a:lvl7pPr marL="13167031" indent="0">
              <a:buNone/>
              <a:defRPr sz="7680" b="1"/>
            </a:lvl7pPr>
            <a:lvl8pPr marL="15361536" indent="0">
              <a:buNone/>
              <a:defRPr sz="7680" b="1"/>
            </a:lvl8pPr>
            <a:lvl9pPr marL="17556041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59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05" indent="0">
              <a:buNone/>
              <a:defRPr sz="6720"/>
            </a:lvl2pPr>
            <a:lvl3pPr marL="4389011" indent="0">
              <a:buNone/>
              <a:defRPr sz="5760"/>
            </a:lvl3pPr>
            <a:lvl4pPr marL="6583516" indent="0">
              <a:buNone/>
              <a:defRPr sz="4800"/>
            </a:lvl4pPr>
            <a:lvl5pPr marL="8778020" indent="0">
              <a:buNone/>
              <a:defRPr sz="4800"/>
            </a:lvl5pPr>
            <a:lvl6pPr marL="10972526" indent="0">
              <a:buNone/>
              <a:defRPr sz="4800"/>
            </a:lvl6pPr>
            <a:lvl7pPr marL="13167031" indent="0">
              <a:buNone/>
              <a:defRPr sz="4800"/>
            </a:lvl7pPr>
            <a:lvl8pPr marL="15361536" indent="0">
              <a:buNone/>
              <a:defRPr sz="4800"/>
            </a:lvl8pPr>
            <a:lvl9pPr marL="17556041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59"/>
            </a:lvl1pPr>
            <a:lvl2pPr marL="2194505" indent="0">
              <a:buNone/>
              <a:defRPr sz="13440"/>
            </a:lvl2pPr>
            <a:lvl3pPr marL="4389011" indent="0">
              <a:buNone/>
              <a:defRPr sz="11520"/>
            </a:lvl3pPr>
            <a:lvl4pPr marL="6583516" indent="0">
              <a:buNone/>
              <a:defRPr sz="9600"/>
            </a:lvl4pPr>
            <a:lvl5pPr marL="8778020" indent="0">
              <a:buNone/>
              <a:defRPr sz="9600"/>
            </a:lvl5pPr>
            <a:lvl6pPr marL="10972526" indent="0">
              <a:buNone/>
              <a:defRPr sz="9600"/>
            </a:lvl6pPr>
            <a:lvl7pPr marL="13167031" indent="0">
              <a:buNone/>
              <a:defRPr sz="9600"/>
            </a:lvl7pPr>
            <a:lvl8pPr marL="15361536" indent="0">
              <a:buNone/>
              <a:defRPr sz="9600"/>
            </a:lvl8pPr>
            <a:lvl9pPr marL="17556041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05" indent="0">
              <a:buNone/>
              <a:defRPr sz="6720"/>
            </a:lvl2pPr>
            <a:lvl3pPr marL="4389011" indent="0">
              <a:buNone/>
              <a:defRPr sz="5760"/>
            </a:lvl3pPr>
            <a:lvl4pPr marL="6583516" indent="0">
              <a:buNone/>
              <a:defRPr sz="4800"/>
            </a:lvl4pPr>
            <a:lvl5pPr marL="8778020" indent="0">
              <a:buNone/>
              <a:defRPr sz="4800"/>
            </a:lvl5pPr>
            <a:lvl6pPr marL="10972526" indent="0">
              <a:buNone/>
              <a:defRPr sz="4800"/>
            </a:lvl6pPr>
            <a:lvl7pPr marL="13167031" indent="0">
              <a:buNone/>
              <a:defRPr sz="4800"/>
            </a:lvl7pPr>
            <a:lvl8pPr marL="15361536" indent="0">
              <a:buNone/>
              <a:defRPr sz="4800"/>
            </a:lvl8pPr>
            <a:lvl9pPr marL="17556041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8677-2378-8B43-A7EB-2DB6089FCE9E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011" rtl="0" eaLnBrk="1" latinLnBrk="0" hangingPunct="1">
        <a:lnSpc>
          <a:spcPct val="90000"/>
        </a:lnSpc>
        <a:spcBef>
          <a:spcPct val="0"/>
        </a:spcBef>
        <a:buNone/>
        <a:defRPr sz="211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52" indent="-1097252" algn="l" defTabSz="4389011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75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3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76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273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779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284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8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294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05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1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1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20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2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3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3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04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s://templates.office.com/en-us/timelines" TargetMode="External"/><Relationship Id="rId5" Type="http://schemas.openxmlformats.org/officeDocument/2006/relationships/hyperlink" Target="https://templates.office.com/en-us/historical-timeline-tm44780963" TargetMode="External"/><Relationship Id="rId6" Type="http://schemas.openxmlformats.org/officeDocument/2006/relationships/hyperlink" Target="https://www.brandeis.edu/its/services/software-business-systems/software/index.html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brandeis.edu/science-communications-lab/quick-tip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B0295-1E6F-2140-83E4-769366DE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15" y="2176780"/>
            <a:ext cx="7986018" cy="193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8EA71E-AB2B-1C43-B312-AD16AC27DA1D}"/>
              </a:ext>
            </a:extLst>
          </p:cNvPr>
          <p:cNvSpPr txBox="1"/>
          <p:nvPr/>
        </p:nvSpPr>
        <p:spPr>
          <a:xfrm>
            <a:off x="15137837" y="977822"/>
            <a:ext cx="136155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>
                <a:latin typeface="Cambria" panose="02040503050406030204" pitchFamily="18" charset="0"/>
              </a:rPr>
              <a:t>Your 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0A7E1B-575E-BF4D-8128-04321870B55F}"/>
              </a:ext>
            </a:extLst>
          </p:cNvPr>
          <p:cNvSpPr txBox="1"/>
          <p:nvPr/>
        </p:nvSpPr>
        <p:spPr>
          <a:xfrm>
            <a:off x="13161943" y="3078478"/>
            <a:ext cx="17567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u="sng" dirty="0">
                <a:latin typeface="Cambria" panose="02040503050406030204" pitchFamily="18" charset="0"/>
              </a:rPr>
              <a:t>Your Name</a:t>
            </a:r>
            <a:r>
              <a:rPr lang="en-US" sz="8000" dirty="0">
                <a:latin typeface="Cambria" panose="02040503050406030204" pitchFamily="18" charset="0"/>
              </a:rPr>
              <a:t>, Other Person(s) </a:t>
            </a:r>
            <a:r>
              <a:rPr lang="en-US" sz="8000">
                <a:latin typeface="Cambria" panose="02040503050406030204" pitchFamily="18" charset="0"/>
              </a:rPr>
              <a:t>on </a:t>
            </a:r>
            <a:r>
              <a:rPr lang="en-US" sz="8000" smtClean="0">
                <a:latin typeface="Cambria" panose="02040503050406030204" pitchFamily="18" charset="0"/>
              </a:rPr>
              <a:t>Project</a:t>
            </a:r>
            <a:endParaRPr lang="en-US" sz="8000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3F2868-370D-A542-B1E6-4FABADC06153}"/>
              </a:ext>
            </a:extLst>
          </p:cNvPr>
          <p:cNvSpPr/>
          <p:nvPr/>
        </p:nvSpPr>
        <p:spPr>
          <a:xfrm>
            <a:off x="914400" y="6106886"/>
            <a:ext cx="13716000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355E0D-C754-9240-A0B1-D782FBC4A3D4}"/>
              </a:ext>
            </a:extLst>
          </p:cNvPr>
          <p:cNvSpPr txBox="1"/>
          <p:nvPr/>
        </p:nvSpPr>
        <p:spPr>
          <a:xfrm>
            <a:off x="3663164" y="6359567"/>
            <a:ext cx="737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4A8E3D8-4D2B-454B-943D-B64A1CD80991}"/>
              </a:ext>
            </a:extLst>
          </p:cNvPr>
          <p:cNvSpPr txBox="1"/>
          <p:nvPr/>
        </p:nvSpPr>
        <p:spPr>
          <a:xfrm>
            <a:off x="11128374" y="4563580"/>
            <a:ext cx="21634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</a:rPr>
              <a:t>Department/Program </a:t>
            </a:r>
            <a:r>
              <a:rPr lang="en-US" sz="5400" dirty="0">
                <a:latin typeface="Cambria" panose="02040503050406030204" pitchFamily="18" charset="0"/>
              </a:rPr>
              <a:t>of SOMETHING, Brandeis University, Waltham, 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1247251" y="8188366"/>
            <a:ext cx="13050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is the introduction part of your poster, which should contain background </a:t>
            </a:r>
            <a:r>
              <a:rPr lang="en-US" sz="4000" dirty="0" smtClean="0"/>
              <a:t>information and the </a:t>
            </a:r>
            <a:r>
              <a:rPr lang="en-US" sz="4000" dirty="0"/>
              <a:t>key issue(s</a:t>
            </a:r>
            <a:r>
              <a:rPr lang="en-US" sz="4000" dirty="0" smtClean="0"/>
              <a:t>). </a:t>
            </a:r>
          </a:p>
          <a:p>
            <a:endParaRPr lang="en-US" sz="4000" dirty="0"/>
          </a:p>
          <a:p>
            <a:r>
              <a:rPr lang="en-US" sz="4000" dirty="0" smtClean="0"/>
              <a:t>Describe your research methodology: Did you conduct interviews? Did you analyze primary source documents? </a:t>
            </a:r>
          </a:p>
          <a:p>
            <a:endParaRPr lang="en-US" sz="4000" dirty="0"/>
          </a:p>
          <a:p>
            <a:r>
              <a:rPr lang="en-US" sz="4000" dirty="0"/>
              <a:t>Remember that a picture is worth a thousand words!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3426508-CA11-0146-97BD-AC0FEB73EC88}"/>
              </a:ext>
            </a:extLst>
          </p:cNvPr>
          <p:cNvSpPr/>
          <p:nvPr/>
        </p:nvSpPr>
        <p:spPr>
          <a:xfrm>
            <a:off x="457198" y="914400"/>
            <a:ext cx="42976800" cy="32004000"/>
          </a:xfrm>
          <a:prstGeom prst="rect">
            <a:avLst/>
          </a:prstGeom>
          <a:noFill/>
          <a:ln w="25400"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11775D3-8FA2-8749-B70E-2015C3B4A653}"/>
              </a:ext>
            </a:extLst>
          </p:cNvPr>
          <p:cNvSpPr/>
          <p:nvPr/>
        </p:nvSpPr>
        <p:spPr>
          <a:xfrm>
            <a:off x="880438" y="13871461"/>
            <a:ext cx="13699286" cy="1828800"/>
          </a:xfrm>
          <a:prstGeom prst="rect">
            <a:avLst/>
          </a:prstGeom>
          <a:solidFill>
            <a:srgbClr val="1FA472"/>
          </a:solidFill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0595D86-05A9-5148-A204-2D15A1261B30}"/>
              </a:ext>
            </a:extLst>
          </p:cNvPr>
          <p:cNvSpPr/>
          <p:nvPr/>
        </p:nvSpPr>
        <p:spPr>
          <a:xfrm>
            <a:off x="907554" y="26133484"/>
            <a:ext cx="13716000" cy="1828800"/>
          </a:xfrm>
          <a:prstGeom prst="rect">
            <a:avLst/>
          </a:prstGeom>
          <a:solidFill>
            <a:srgbClr val="1FA472"/>
          </a:solidFill>
          <a:ln>
            <a:solidFill>
              <a:srgbClr val="25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19662B-4751-BF4A-957E-C513AD72FBD9}"/>
              </a:ext>
            </a:extLst>
          </p:cNvPr>
          <p:cNvSpPr txBox="1"/>
          <p:nvPr/>
        </p:nvSpPr>
        <p:spPr>
          <a:xfrm>
            <a:off x="816810" y="26308109"/>
            <a:ext cx="13665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  <a:endParaRPr lang="en-US" sz="8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8DF5210-E581-8645-ABA8-C680C259FB11}"/>
              </a:ext>
            </a:extLst>
          </p:cNvPr>
          <p:cNvSpPr txBox="1"/>
          <p:nvPr/>
        </p:nvSpPr>
        <p:spPr>
          <a:xfrm>
            <a:off x="4277268" y="14124141"/>
            <a:ext cx="6808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4CF821C-23D8-2E4D-954E-16D924A5F9DA}"/>
              </a:ext>
            </a:extLst>
          </p:cNvPr>
          <p:cNvSpPr/>
          <p:nvPr/>
        </p:nvSpPr>
        <p:spPr>
          <a:xfrm>
            <a:off x="867486" y="6188948"/>
            <a:ext cx="13716000" cy="7126639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5DC44DE-4503-5F42-A722-6665E728022F}"/>
              </a:ext>
            </a:extLst>
          </p:cNvPr>
          <p:cNvSpPr/>
          <p:nvPr/>
        </p:nvSpPr>
        <p:spPr>
          <a:xfrm>
            <a:off x="863724" y="26133484"/>
            <a:ext cx="13716000" cy="5870516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38EF56C-F08E-E642-BC86-5A2764D3CBDB}"/>
              </a:ext>
            </a:extLst>
          </p:cNvPr>
          <p:cNvSpPr/>
          <p:nvPr/>
        </p:nvSpPr>
        <p:spPr>
          <a:xfrm>
            <a:off x="880438" y="13871463"/>
            <a:ext cx="13699286" cy="11531518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5ACADB-1F36-BF42-B454-0433A3BB133F}"/>
              </a:ext>
            </a:extLst>
          </p:cNvPr>
          <p:cNvSpPr txBox="1"/>
          <p:nvPr/>
        </p:nvSpPr>
        <p:spPr>
          <a:xfrm>
            <a:off x="1240406" y="28363058"/>
            <a:ext cx="13050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</a:t>
            </a:r>
          </a:p>
          <a:p>
            <a:r>
              <a:rPr lang="en-US" sz="4000" dirty="0"/>
              <a:t>Reference</a:t>
            </a:r>
          </a:p>
          <a:p>
            <a:r>
              <a:rPr lang="en-US" sz="4000" dirty="0"/>
              <a:t>Reference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DC1EC3-6B86-EC4F-856D-04EEDDA38EC6}"/>
              </a:ext>
            </a:extLst>
          </p:cNvPr>
          <p:cNvSpPr txBox="1"/>
          <p:nvPr/>
        </p:nvSpPr>
        <p:spPr>
          <a:xfrm>
            <a:off x="1256861" y="15952941"/>
            <a:ext cx="13034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can you conclude based on your </a:t>
            </a:r>
            <a:r>
              <a:rPr lang="en-US" sz="4000" dirty="0" smtClean="0"/>
              <a:t>research?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What are the future directions of this work?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14963251" y="6184116"/>
            <a:ext cx="28057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 a narrative approach to share your research. This approach works particularly well for research related to specific events.</a:t>
            </a:r>
          </a:p>
          <a:p>
            <a:endParaRPr lang="en-US" sz="4000" dirty="0"/>
          </a:p>
          <a:p>
            <a:r>
              <a:rPr lang="en-US" sz="4000" dirty="0"/>
              <a:t>Summarize </a:t>
            </a:r>
            <a:r>
              <a:rPr lang="en-US" sz="4000" dirty="0" smtClean="0"/>
              <a:t>major events or time periods. </a:t>
            </a:r>
            <a:endParaRPr lang="en-US" sz="4000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000" dirty="0"/>
              <a:t>Big blocks of text can be hard to read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000" dirty="0"/>
              <a:t>Bullet points might be useful </a:t>
            </a:r>
            <a:r>
              <a:rPr lang="en-US" sz="4000" dirty="0" smtClean="0"/>
              <a:t>here </a:t>
            </a:r>
          </a:p>
          <a:p>
            <a:endParaRPr lang="en-US" sz="4000" dirty="0" smtClean="0"/>
          </a:p>
          <a:p>
            <a:r>
              <a:rPr lang="en-US" sz="4000" dirty="0" smtClean="0"/>
              <a:t>Microsoft Office provides </a:t>
            </a:r>
            <a:r>
              <a:rPr lang="en-US" sz="4000" dirty="0"/>
              <a:t>excellent </a:t>
            </a:r>
            <a:r>
              <a:rPr lang="en-US" sz="4000" dirty="0">
                <a:hlinkClick r:id="rId4"/>
              </a:rPr>
              <a:t>timeline </a:t>
            </a:r>
            <a:r>
              <a:rPr lang="en-US" sz="4000" dirty="0" smtClean="0">
                <a:hlinkClick r:id="rId4"/>
              </a:rPr>
              <a:t>templates</a:t>
            </a:r>
            <a:r>
              <a:rPr lang="en-US" sz="4000" dirty="0" smtClean="0"/>
              <a:t>. The timeline below is an </a:t>
            </a:r>
            <a:r>
              <a:rPr lang="en-US" sz="4000" dirty="0"/>
              <a:t>example </a:t>
            </a:r>
            <a:r>
              <a:rPr lang="en-US" sz="4000" dirty="0" smtClean="0"/>
              <a:t>from their </a:t>
            </a:r>
            <a:r>
              <a:rPr lang="en-US" sz="4000" dirty="0" smtClean="0">
                <a:hlinkClick r:id="rId5"/>
              </a:rPr>
              <a:t>Historical Timelines</a:t>
            </a:r>
            <a:r>
              <a:rPr lang="en-US" sz="4000" dirty="0" smtClean="0"/>
              <a:t>. </a:t>
            </a:r>
          </a:p>
          <a:p>
            <a:endParaRPr lang="en-US" sz="4000" dirty="0"/>
          </a:p>
          <a:p>
            <a:r>
              <a:rPr lang="en-US" sz="4000" dirty="0" smtClean="0">
                <a:hlinkClick r:id="rId6"/>
              </a:rPr>
              <a:t>As a Brandeis student, you will be able to create a free Microsoft 365 account </a:t>
            </a:r>
            <a:r>
              <a:rPr lang="en-US" sz="4000" dirty="0" smtClean="0"/>
              <a:t>to make use of their </a:t>
            </a:r>
            <a:r>
              <a:rPr lang="en-US" sz="4000" dirty="0"/>
              <a:t>premium </a:t>
            </a:r>
            <a:r>
              <a:rPr lang="en-US" sz="4000" dirty="0" smtClean="0"/>
              <a:t>templates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0595D86-05A9-5148-A204-2D15A1261B30}"/>
              </a:ext>
            </a:extLst>
          </p:cNvPr>
          <p:cNvSpPr/>
          <p:nvPr/>
        </p:nvSpPr>
        <p:spPr>
          <a:xfrm>
            <a:off x="15154597" y="26133485"/>
            <a:ext cx="13716000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19662B-4751-BF4A-957E-C513AD72FBD9}"/>
              </a:ext>
            </a:extLst>
          </p:cNvPr>
          <p:cNvSpPr txBox="1"/>
          <p:nvPr/>
        </p:nvSpPr>
        <p:spPr>
          <a:xfrm>
            <a:off x="15201511" y="26386166"/>
            <a:ext cx="1359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Acknowledgments</a:t>
            </a:r>
            <a:endParaRPr lang="en-US" sz="8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5DC44DE-4503-5F42-A722-6665E728022F}"/>
              </a:ext>
            </a:extLst>
          </p:cNvPr>
          <p:cNvSpPr/>
          <p:nvPr/>
        </p:nvSpPr>
        <p:spPr>
          <a:xfrm>
            <a:off x="15107683" y="26133484"/>
            <a:ext cx="13716000" cy="5870515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33787004" y="1739536"/>
            <a:ext cx="8862646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Image or visual </a:t>
            </a:r>
          </a:p>
          <a:p>
            <a:pPr algn="just"/>
            <a:endParaRPr lang="en-US" sz="4000" dirty="0"/>
          </a:p>
          <a:p>
            <a:pPr algn="just"/>
            <a:endParaRPr lang="en-US" sz="4000" dirty="0" smtClean="0"/>
          </a:p>
          <a:p>
            <a:pPr algn="just"/>
            <a:endParaRPr lang="en-US" sz="4000" dirty="0"/>
          </a:p>
          <a:p>
            <a:pPr algn="just"/>
            <a:endParaRPr lang="en-US" sz="4000" dirty="0" smtClean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745D6D3-1AAE-5946-84D5-9657BAF8BB63}"/>
              </a:ext>
            </a:extLst>
          </p:cNvPr>
          <p:cNvSpPr/>
          <p:nvPr/>
        </p:nvSpPr>
        <p:spPr>
          <a:xfrm>
            <a:off x="29321486" y="26133485"/>
            <a:ext cx="13699286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7D56AC9-625A-CB4A-B794-B96E619CC482}"/>
              </a:ext>
            </a:extLst>
          </p:cNvPr>
          <p:cNvSpPr txBox="1"/>
          <p:nvPr/>
        </p:nvSpPr>
        <p:spPr>
          <a:xfrm>
            <a:off x="29746248" y="26386165"/>
            <a:ext cx="12849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Land Acknowledgement</a:t>
            </a:r>
            <a:endParaRPr lang="en-US" sz="8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87FCD01-D239-9341-A7B4-481D28ACE122}"/>
              </a:ext>
            </a:extLst>
          </p:cNvPr>
          <p:cNvSpPr/>
          <p:nvPr/>
        </p:nvSpPr>
        <p:spPr>
          <a:xfrm>
            <a:off x="29321487" y="26133485"/>
            <a:ext cx="13699286" cy="5870515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BB20951-0E2C-C344-9224-1062597E7155}"/>
              </a:ext>
            </a:extLst>
          </p:cNvPr>
          <p:cNvSpPr txBox="1"/>
          <p:nvPr/>
        </p:nvSpPr>
        <p:spPr>
          <a:xfrm>
            <a:off x="29469305" y="28193578"/>
            <a:ext cx="13219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research </a:t>
            </a:r>
            <a:r>
              <a:rPr lang="en-US" sz="4000" i="1" dirty="0"/>
              <a:t>(or study or work) </a:t>
            </a:r>
            <a:r>
              <a:rPr lang="en-US" sz="4000" dirty="0"/>
              <a:t>was completed at Brandeis University. The Brandeis campus sits on land that was sacred to the </a:t>
            </a:r>
            <a:r>
              <a:rPr lang="en-US" sz="4000" dirty="0" err="1"/>
              <a:t>Massachusett</a:t>
            </a:r>
            <a:r>
              <a:rPr lang="en-US" sz="4000" dirty="0"/>
              <a:t> nation, including four tribes existing today: the </a:t>
            </a:r>
            <a:r>
              <a:rPr lang="en-US" sz="4000" dirty="0" err="1"/>
              <a:t>Mattakeeset</a:t>
            </a:r>
            <a:r>
              <a:rPr lang="en-US" sz="4000" dirty="0"/>
              <a:t>, Natick, </a:t>
            </a:r>
            <a:r>
              <a:rPr lang="en-US" sz="4000" dirty="0" err="1"/>
              <a:t>Ponkapoag</a:t>
            </a:r>
            <a:r>
              <a:rPr lang="en-US" sz="4000" dirty="0"/>
              <a:t>, and </a:t>
            </a:r>
            <a:r>
              <a:rPr lang="en-US" sz="4000" dirty="0" err="1"/>
              <a:t>Namasket</a:t>
            </a:r>
            <a:r>
              <a:rPr lang="en-US" sz="4000" dirty="0"/>
              <a:t>. </a:t>
            </a:r>
            <a:r>
              <a:rPr lang="en-US" sz="4000" dirty="0" smtClean="0"/>
              <a:t>Both Native </a:t>
            </a:r>
            <a:r>
              <a:rPr lang="en-US" sz="4000" dirty="0"/>
              <a:t>Americans and Africans were enslaved in the colony of Massachusetts.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BB20951-0E2C-C344-9224-1062597E7155}"/>
              </a:ext>
            </a:extLst>
          </p:cNvPr>
          <p:cNvSpPr txBox="1"/>
          <p:nvPr/>
        </p:nvSpPr>
        <p:spPr>
          <a:xfrm>
            <a:off x="15396153" y="28363058"/>
            <a:ext cx="13148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Include anyone who helped you. </a:t>
            </a:r>
            <a:br>
              <a:rPr lang="en-US" sz="4000" smtClean="0"/>
            </a:br>
            <a:endParaRPr lang="en-US" sz="4000" dirty="0"/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D11EC5BD-ABC3-4AD7-84B8-1D78612ECD55}"/>
              </a:ext>
            </a:extLst>
          </p:cNvPr>
          <p:cNvSpPr txBox="1"/>
          <p:nvPr/>
        </p:nvSpPr>
        <p:spPr>
          <a:xfrm>
            <a:off x="35242190" y="4624591"/>
            <a:ext cx="1816204" cy="461665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j-lt"/>
              </a:rPr>
              <a:t>ABSTRACT EXPRESSIONISM</a:t>
            </a:r>
          </a:p>
        </p:txBody>
      </p:sp>
      <p:pic>
        <p:nvPicPr>
          <p:cNvPr id="165" name="Picture 164" descr="Timeline example showing different types of art between 1910 and 19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099" y="12144216"/>
            <a:ext cx="26467867" cy="136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0F0BE1-E2D0-1E42-87CF-AF92A885E805}"/>
              </a:ext>
            </a:extLst>
          </p:cNvPr>
          <p:cNvSpPr txBox="1"/>
          <p:nvPr/>
        </p:nvSpPr>
        <p:spPr>
          <a:xfrm>
            <a:off x="1393371" y="2177143"/>
            <a:ext cx="41148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This poster template was adapted with permission from the </a:t>
            </a:r>
            <a:r>
              <a:rPr lang="en-US" sz="5400" b="1" dirty="0" smtClean="0">
                <a:hlinkClick r:id="rId2"/>
              </a:rPr>
              <a:t>Brandeis Science Communications Lab’s </a:t>
            </a:r>
            <a:r>
              <a:rPr lang="en-US" sz="5400" b="1" dirty="0" err="1" smtClean="0">
                <a:hlinkClick r:id="rId2"/>
              </a:rPr>
              <a:t>SciFest</a:t>
            </a:r>
            <a:r>
              <a:rPr lang="en-US" sz="5400" b="1" dirty="0" smtClean="0">
                <a:hlinkClick r:id="rId2"/>
              </a:rPr>
              <a:t> Poster Template</a:t>
            </a:r>
            <a:endParaRPr lang="en-US" sz="5400" b="1" dirty="0" smtClean="0"/>
          </a:p>
          <a:p>
            <a:endParaRPr lang="en-US" sz="5400" b="1" dirty="0"/>
          </a:p>
          <a:p>
            <a:r>
              <a:rPr lang="en-US" sz="5400" b="1" dirty="0" smtClean="0"/>
              <a:t>Poster </a:t>
            </a:r>
            <a:r>
              <a:rPr lang="en-US" sz="5400" b="1" dirty="0"/>
              <a:t>Size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This template was designed with the following dimensions: 48” width x 36” height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To change the dimensions of the poster, go to: Design &gt; Slide Size &gt; Page Setup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r>
              <a:rPr lang="en-US" sz="5400" b="1" dirty="0"/>
              <a:t>Fonts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The default fonts used in this layout are Cambria (for headings) and Calibri (for body text)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You may change the font(s), though sizes and positions may need to be adjusted as well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If changing a font, be sure to use a type that is easy to read (generally plain, sans-serif fonts are best, such as Arial or Helvetica)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128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</TotalTime>
  <Words>369</Words>
  <Application>Microsoft Macintosh PowerPoint</Application>
  <PresentationFormat>Custom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Cambria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Bailey</dc:creator>
  <cp:lastModifiedBy>Microsoft Office User</cp:lastModifiedBy>
  <cp:revision>53</cp:revision>
  <cp:lastPrinted>2019-06-27T12:47:03Z</cp:lastPrinted>
  <dcterms:created xsi:type="dcterms:W3CDTF">2019-06-24T14:22:50Z</dcterms:created>
  <dcterms:modified xsi:type="dcterms:W3CDTF">2021-04-14T02:33:12Z</dcterms:modified>
</cp:coreProperties>
</file>