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2F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29"/>
    <p:restoredTop sz="94662"/>
  </p:normalViewPr>
  <p:slideViewPr>
    <p:cSldViewPr snapToGrid="0" snapToObjects="1">
      <p:cViewPr>
        <p:scale>
          <a:sx n="30" d="100"/>
          <a:sy n="30" d="100"/>
        </p:scale>
        <p:origin x="1184" y="-1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D5D2E7-996C-7246-952D-D7B83CB5FADA}" type="datetimeFigureOut">
              <a:rPr lang="en-US" smtClean="0"/>
              <a:t>4/13/21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181D77-74E3-CC40-B43D-2BF51C14A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608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81D77-74E3-CC40-B43D-2BF51C14ACA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009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7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3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05" indent="0" algn="ctr">
              <a:buNone/>
              <a:defRPr sz="9600"/>
            </a:lvl2pPr>
            <a:lvl3pPr marL="4389011" indent="0" algn="ctr">
              <a:buNone/>
              <a:defRPr sz="8640"/>
            </a:lvl3pPr>
            <a:lvl4pPr marL="6583516" indent="0" algn="ctr">
              <a:buNone/>
              <a:defRPr sz="7680"/>
            </a:lvl4pPr>
            <a:lvl5pPr marL="8778020" indent="0" algn="ctr">
              <a:buNone/>
              <a:defRPr sz="7680"/>
            </a:lvl5pPr>
            <a:lvl6pPr marL="10972526" indent="0" algn="ctr">
              <a:buNone/>
              <a:defRPr sz="7680"/>
            </a:lvl6pPr>
            <a:lvl7pPr marL="13167031" indent="0" algn="ctr">
              <a:buNone/>
              <a:defRPr sz="7680"/>
            </a:lvl7pPr>
            <a:lvl8pPr marL="15361536" indent="0" algn="ctr">
              <a:buNone/>
              <a:defRPr sz="7680"/>
            </a:lvl8pPr>
            <a:lvl9pPr marL="17556041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4/13/21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944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4/13/21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529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1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1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4/13/21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21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4/13/21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783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7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05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011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516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0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526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031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536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041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4/13/21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75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1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1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4/13/21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389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3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05" indent="0">
              <a:buNone/>
              <a:defRPr sz="9600" b="1"/>
            </a:lvl2pPr>
            <a:lvl3pPr marL="4389011" indent="0">
              <a:buNone/>
              <a:defRPr sz="8640" b="1"/>
            </a:lvl3pPr>
            <a:lvl4pPr marL="6583516" indent="0">
              <a:buNone/>
              <a:defRPr sz="7680" b="1"/>
            </a:lvl4pPr>
            <a:lvl5pPr marL="8778020" indent="0">
              <a:buNone/>
              <a:defRPr sz="7680" b="1"/>
            </a:lvl5pPr>
            <a:lvl6pPr marL="10972526" indent="0">
              <a:buNone/>
              <a:defRPr sz="7680" b="1"/>
            </a:lvl6pPr>
            <a:lvl7pPr marL="13167031" indent="0">
              <a:buNone/>
              <a:defRPr sz="7680" b="1"/>
            </a:lvl7pPr>
            <a:lvl8pPr marL="15361536" indent="0">
              <a:buNone/>
              <a:defRPr sz="7680" b="1"/>
            </a:lvl8pPr>
            <a:lvl9pPr marL="17556041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1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4" y="8069583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05" indent="0">
              <a:buNone/>
              <a:defRPr sz="9600" b="1"/>
            </a:lvl2pPr>
            <a:lvl3pPr marL="4389011" indent="0">
              <a:buNone/>
              <a:defRPr sz="8640" b="1"/>
            </a:lvl3pPr>
            <a:lvl4pPr marL="6583516" indent="0">
              <a:buNone/>
              <a:defRPr sz="7680" b="1"/>
            </a:lvl4pPr>
            <a:lvl5pPr marL="8778020" indent="0">
              <a:buNone/>
              <a:defRPr sz="7680" b="1"/>
            </a:lvl5pPr>
            <a:lvl6pPr marL="10972526" indent="0">
              <a:buNone/>
              <a:defRPr sz="7680" b="1"/>
            </a:lvl6pPr>
            <a:lvl7pPr marL="13167031" indent="0">
              <a:buNone/>
              <a:defRPr sz="7680" b="1"/>
            </a:lvl7pPr>
            <a:lvl8pPr marL="15361536" indent="0">
              <a:buNone/>
              <a:defRPr sz="7680" b="1"/>
            </a:lvl8pPr>
            <a:lvl9pPr marL="17556041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4" y="12024361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4/13/21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22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4/13/21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574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4/13/21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156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59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1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05" indent="0">
              <a:buNone/>
              <a:defRPr sz="6720"/>
            </a:lvl2pPr>
            <a:lvl3pPr marL="4389011" indent="0">
              <a:buNone/>
              <a:defRPr sz="5760"/>
            </a:lvl3pPr>
            <a:lvl4pPr marL="6583516" indent="0">
              <a:buNone/>
              <a:defRPr sz="4800"/>
            </a:lvl4pPr>
            <a:lvl5pPr marL="8778020" indent="0">
              <a:buNone/>
              <a:defRPr sz="4800"/>
            </a:lvl5pPr>
            <a:lvl6pPr marL="10972526" indent="0">
              <a:buNone/>
              <a:defRPr sz="4800"/>
            </a:lvl6pPr>
            <a:lvl7pPr marL="13167031" indent="0">
              <a:buNone/>
              <a:defRPr sz="4800"/>
            </a:lvl7pPr>
            <a:lvl8pPr marL="15361536" indent="0">
              <a:buNone/>
              <a:defRPr sz="4800"/>
            </a:lvl8pPr>
            <a:lvl9pPr marL="17556041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4/13/21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665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59"/>
            </a:lvl1pPr>
            <a:lvl2pPr marL="2194505" indent="0">
              <a:buNone/>
              <a:defRPr sz="13440"/>
            </a:lvl2pPr>
            <a:lvl3pPr marL="4389011" indent="0">
              <a:buNone/>
              <a:defRPr sz="11520"/>
            </a:lvl3pPr>
            <a:lvl4pPr marL="6583516" indent="0">
              <a:buNone/>
              <a:defRPr sz="9600"/>
            </a:lvl4pPr>
            <a:lvl5pPr marL="8778020" indent="0">
              <a:buNone/>
              <a:defRPr sz="9600"/>
            </a:lvl5pPr>
            <a:lvl6pPr marL="10972526" indent="0">
              <a:buNone/>
              <a:defRPr sz="9600"/>
            </a:lvl6pPr>
            <a:lvl7pPr marL="13167031" indent="0">
              <a:buNone/>
              <a:defRPr sz="9600"/>
            </a:lvl7pPr>
            <a:lvl8pPr marL="15361536" indent="0">
              <a:buNone/>
              <a:defRPr sz="9600"/>
            </a:lvl8pPr>
            <a:lvl9pPr marL="17556041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1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05" indent="0">
              <a:buNone/>
              <a:defRPr sz="6720"/>
            </a:lvl2pPr>
            <a:lvl3pPr marL="4389011" indent="0">
              <a:buNone/>
              <a:defRPr sz="5760"/>
            </a:lvl3pPr>
            <a:lvl4pPr marL="6583516" indent="0">
              <a:buNone/>
              <a:defRPr sz="4800"/>
            </a:lvl4pPr>
            <a:lvl5pPr marL="8778020" indent="0">
              <a:buNone/>
              <a:defRPr sz="4800"/>
            </a:lvl5pPr>
            <a:lvl6pPr marL="10972526" indent="0">
              <a:buNone/>
              <a:defRPr sz="4800"/>
            </a:lvl6pPr>
            <a:lvl7pPr marL="13167031" indent="0">
              <a:buNone/>
              <a:defRPr sz="4800"/>
            </a:lvl7pPr>
            <a:lvl8pPr marL="15361536" indent="0">
              <a:buNone/>
              <a:defRPr sz="4800"/>
            </a:lvl8pPr>
            <a:lvl9pPr marL="17556041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4/13/21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7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1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F8677-2378-8B43-A7EB-2DB6089FCE9E}" type="datetimeFigureOut">
              <a:rPr lang="en-US" smtClean="0"/>
              <a:t>4/13/21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849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011" rtl="0" eaLnBrk="1" latinLnBrk="0" hangingPunct="1">
        <a:lnSpc>
          <a:spcPct val="90000"/>
        </a:lnSpc>
        <a:spcBef>
          <a:spcPct val="0"/>
        </a:spcBef>
        <a:buNone/>
        <a:defRPr sz="211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52" indent="-1097252" algn="l" defTabSz="4389011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758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263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768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273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779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284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788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294" indent="-1097252" algn="l" defTabSz="438901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05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011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516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020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526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031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536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041" algn="l" defTabSz="438901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brandeis.edu/science-communications-lab/quick-tips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E1CB0295-1E6F-2140-83E4-769366DE11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6315" y="2176780"/>
            <a:ext cx="7986018" cy="193899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338EA71E-AB2B-1C43-B312-AD16AC27DA1D}"/>
              </a:ext>
            </a:extLst>
          </p:cNvPr>
          <p:cNvSpPr txBox="1"/>
          <p:nvPr/>
        </p:nvSpPr>
        <p:spPr>
          <a:xfrm>
            <a:off x="15137837" y="977822"/>
            <a:ext cx="1361552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0" dirty="0">
                <a:latin typeface="Cambria" panose="02040503050406030204" pitchFamily="18" charset="0"/>
              </a:rPr>
              <a:t>Your Title Goes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630A7E1B-575E-BF4D-8128-04321870B55F}"/>
              </a:ext>
            </a:extLst>
          </p:cNvPr>
          <p:cNvSpPr txBox="1"/>
          <p:nvPr/>
        </p:nvSpPr>
        <p:spPr>
          <a:xfrm>
            <a:off x="13161943" y="3078478"/>
            <a:ext cx="1756730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u="sng" dirty="0">
                <a:latin typeface="Cambria" panose="02040503050406030204" pitchFamily="18" charset="0"/>
              </a:rPr>
              <a:t>Your Name</a:t>
            </a:r>
            <a:r>
              <a:rPr lang="en-US" sz="8000" dirty="0">
                <a:latin typeface="Cambria" panose="02040503050406030204" pitchFamily="18" charset="0"/>
              </a:rPr>
              <a:t>, Other Person(s) </a:t>
            </a:r>
            <a:r>
              <a:rPr lang="en-US" sz="8000">
                <a:latin typeface="Cambria" panose="02040503050406030204" pitchFamily="18" charset="0"/>
              </a:rPr>
              <a:t>on </a:t>
            </a:r>
            <a:r>
              <a:rPr lang="en-US" sz="8000" smtClean="0">
                <a:latin typeface="Cambria" panose="02040503050406030204" pitchFamily="18" charset="0"/>
              </a:rPr>
              <a:t>Project</a:t>
            </a:r>
            <a:endParaRPr lang="en-US" sz="8000" dirty="0">
              <a:latin typeface="Cambria" panose="020405030504060302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413F2868-370D-A542-B1E6-4FABADC06153}"/>
              </a:ext>
            </a:extLst>
          </p:cNvPr>
          <p:cNvSpPr/>
          <p:nvPr/>
        </p:nvSpPr>
        <p:spPr>
          <a:xfrm>
            <a:off x="914400" y="6106886"/>
            <a:ext cx="13716000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13355E0D-C754-9240-A0B1-D782FBC4A3D4}"/>
              </a:ext>
            </a:extLst>
          </p:cNvPr>
          <p:cNvSpPr txBox="1"/>
          <p:nvPr/>
        </p:nvSpPr>
        <p:spPr>
          <a:xfrm>
            <a:off x="3663164" y="6359567"/>
            <a:ext cx="73727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mbria" panose="02040503050406030204" pitchFamily="18" charset="0"/>
              </a:rPr>
              <a:t>Introduction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44A8E3D8-4D2B-454B-943D-B64A1CD80991}"/>
              </a:ext>
            </a:extLst>
          </p:cNvPr>
          <p:cNvSpPr txBox="1"/>
          <p:nvPr/>
        </p:nvSpPr>
        <p:spPr>
          <a:xfrm>
            <a:off x="11128374" y="4563580"/>
            <a:ext cx="216344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dirty="0" smtClean="0">
                <a:latin typeface="Cambria" panose="02040503050406030204" pitchFamily="18" charset="0"/>
              </a:rPr>
              <a:t>Department/Program </a:t>
            </a:r>
            <a:r>
              <a:rPr lang="en-US" sz="5400" dirty="0">
                <a:latin typeface="Cambria" panose="02040503050406030204" pitchFamily="18" charset="0"/>
              </a:rPr>
              <a:t>of SOMETHING, Brandeis University, Waltham, MA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3452D97F-AB14-7A43-BC00-DB4DD2D14BCA}"/>
              </a:ext>
            </a:extLst>
          </p:cNvPr>
          <p:cNvSpPr txBox="1"/>
          <p:nvPr/>
        </p:nvSpPr>
        <p:spPr>
          <a:xfrm>
            <a:off x="1247251" y="8188366"/>
            <a:ext cx="1305029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This is the introduction part of your poster, which should contain background </a:t>
            </a:r>
            <a:r>
              <a:rPr lang="en-US" sz="4000" dirty="0" smtClean="0"/>
              <a:t>information and the </a:t>
            </a:r>
            <a:r>
              <a:rPr lang="en-US" sz="4000" dirty="0"/>
              <a:t>key issue(s</a:t>
            </a:r>
            <a:r>
              <a:rPr lang="en-US" sz="4000" dirty="0" smtClean="0"/>
              <a:t>). </a:t>
            </a:r>
          </a:p>
          <a:p>
            <a:endParaRPr lang="en-US" sz="4000" dirty="0"/>
          </a:p>
          <a:p>
            <a:r>
              <a:rPr lang="en-US" sz="4000" dirty="0" smtClean="0"/>
              <a:t>Describe your research methodology: Did you conduct interviews? Did you analyze primary source documents? </a:t>
            </a:r>
          </a:p>
          <a:p>
            <a:endParaRPr lang="en-US" sz="4000" dirty="0"/>
          </a:p>
          <a:p>
            <a:r>
              <a:rPr lang="en-US" sz="4000" dirty="0"/>
              <a:t>Remember that a picture is worth a thousand words!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53426508-CA11-0146-97BD-AC0FEB73EC88}"/>
              </a:ext>
            </a:extLst>
          </p:cNvPr>
          <p:cNvSpPr/>
          <p:nvPr/>
        </p:nvSpPr>
        <p:spPr>
          <a:xfrm>
            <a:off x="457198" y="914400"/>
            <a:ext cx="42976800" cy="32004000"/>
          </a:xfrm>
          <a:prstGeom prst="rect">
            <a:avLst/>
          </a:prstGeom>
          <a:noFill/>
          <a:ln w="25400"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311775D3-8FA2-8749-B70E-2015C3B4A653}"/>
              </a:ext>
            </a:extLst>
          </p:cNvPr>
          <p:cNvSpPr/>
          <p:nvPr/>
        </p:nvSpPr>
        <p:spPr>
          <a:xfrm>
            <a:off x="29277514" y="6106886"/>
            <a:ext cx="13699286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70595D86-05A9-5148-A204-2D15A1261B30}"/>
              </a:ext>
            </a:extLst>
          </p:cNvPr>
          <p:cNvSpPr/>
          <p:nvPr/>
        </p:nvSpPr>
        <p:spPr>
          <a:xfrm>
            <a:off x="863724" y="17950544"/>
            <a:ext cx="13716000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EF19662B-4751-BF4A-957E-C513AD72FBD9}"/>
              </a:ext>
            </a:extLst>
          </p:cNvPr>
          <p:cNvSpPr txBox="1"/>
          <p:nvPr/>
        </p:nvSpPr>
        <p:spPr>
          <a:xfrm>
            <a:off x="4449243" y="18203225"/>
            <a:ext cx="54417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Theme 1</a:t>
            </a:r>
            <a:endParaRPr lang="en-US" sz="80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B745D6D3-1AAE-5946-84D5-9657BAF8BB63}"/>
              </a:ext>
            </a:extLst>
          </p:cNvPr>
          <p:cNvSpPr/>
          <p:nvPr/>
        </p:nvSpPr>
        <p:spPr>
          <a:xfrm>
            <a:off x="29277513" y="22431838"/>
            <a:ext cx="13699286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E592C5C0-08ED-0E4F-90E6-F5E51F68DEF3}"/>
              </a:ext>
            </a:extLst>
          </p:cNvPr>
          <p:cNvSpPr/>
          <p:nvPr/>
        </p:nvSpPr>
        <p:spPr>
          <a:xfrm>
            <a:off x="29277514" y="17939506"/>
            <a:ext cx="13699286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DD28D4C1-30B0-7746-9D9A-CDF6E177D7A9}"/>
              </a:ext>
            </a:extLst>
          </p:cNvPr>
          <p:cNvSpPr txBox="1"/>
          <p:nvPr/>
        </p:nvSpPr>
        <p:spPr>
          <a:xfrm>
            <a:off x="33021033" y="18192187"/>
            <a:ext cx="708690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mbria" panose="02040503050406030204" pitchFamily="18" charset="0"/>
              </a:rPr>
              <a:t>References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37D56AC9-625A-CB4A-B794-B96E619CC482}"/>
              </a:ext>
            </a:extLst>
          </p:cNvPr>
          <p:cNvSpPr txBox="1"/>
          <p:nvPr/>
        </p:nvSpPr>
        <p:spPr>
          <a:xfrm>
            <a:off x="31099461" y="22754863"/>
            <a:ext cx="104810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mbria" panose="02040503050406030204" pitchFamily="18" charset="0"/>
              </a:rPr>
              <a:t>Acknowledgments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28DF5210-E581-8645-ABA8-C680C259FB11}"/>
              </a:ext>
            </a:extLst>
          </p:cNvPr>
          <p:cNvSpPr txBox="1"/>
          <p:nvPr/>
        </p:nvSpPr>
        <p:spPr>
          <a:xfrm>
            <a:off x="33160013" y="6402907"/>
            <a:ext cx="68089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mbria" panose="02040503050406030204" pitchFamily="18" charset="0"/>
              </a:rPr>
              <a:t>Conclusions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A4CF821C-23D8-2E4D-954E-16D924A5F9DA}"/>
              </a:ext>
            </a:extLst>
          </p:cNvPr>
          <p:cNvSpPr/>
          <p:nvPr/>
        </p:nvSpPr>
        <p:spPr>
          <a:xfrm>
            <a:off x="867486" y="6188948"/>
            <a:ext cx="13716000" cy="11449457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35DC44DE-4503-5F42-A722-6665E728022F}"/>
              </a:ext>
            </a:extLst>
          </p:cNvPr>
          <p:cNvSpPr/>
          <p:nvPr/>
        </p:nvSpPr>
        <p:spPr>
          <a:xfrm>
            <a:off x="863724" y="17950544"/>
            <a:ext cx="13716000" cy="14053456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E38EF56C-F08E-E642-BC86-5A2764D3CBDB}"/>
              </a:ext>
            </a:extLst>
          </p:cNvPr>
          <p:cNvSpPr/>
          <p:nvPr/>
        </p:nvSpPr>
        <p:spPr>
          <a:xfrm>
            <a:off x="29277514" y="6106888"/>
            <a:ext cx="13699286" cy="11531518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D0CC9BD3-D3A8-1D42-BE14-DB6E9DD7255F}"/>
              </a:ext>
            </a:extLst>
          </p:cNvPr>
          <p:cNvSpPr/>
          <p:nvPr/>
        </p:nvSpPr>
        <p:spPr>
          <a:xfrm>
            <a:off x="29277514" y="17934425"/>
            <a:ext cx="13699286" cy="4183945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="" xmlns:a16="http://schemas.microsoft.com/office/drawing/2014/main" id="{187FCD01-D239-9341-A7B4-481D28ACE122}"/>
              </a:ext>
            </a:extLst>
          </p:cNvPr>
          <p:cNvSpPr/>
          <p:nvPr/>
        </p:nvSpPr>
        <p:spPr>
          <a:xfrm>
            <a:off x="29277514" y="22431838"/>
            <a:ext cx="13699286" cy="3335020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7A5ACADB-1F36-BF42-B454-0433A3BB133F}"/>
              </a:ext>
            </a:extLst>
          </p:cNvPr>
          <p:cNvSpPr txBox="1"/>
          <p:nvPr/>
        </p:nvSpPr>
        <p:spPr>
          <a:xfrm>
            <a:off x="1152194" y="20082432"/>
            <a:ext cx="1305029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Describe </a:t>
            </a:r>
            <a:r>
              <a:rPr lang="en-US" sz="4000" dirty="0" smtClean="0"/>
              <a:t>a sub-theme of your research:</a:t>
            </a:r>
            <a:endParaRPr lang="en-US" sz="4000" dirty="0"/>
          </a:p>
          <a:p>
            <a:pPr marL="571486" indent="-571486">
              <a:buFont typeface="Arial" panose="020B0604020202020204" pitchFamily="34" charset="0"/>
              <a:buChar char="•"/>
            </a:pPr>
            <a:r>
              <a:rPr lang="en-US" sz="4000" dirty="0"/>
              <a:t>Big blocks of text can be hard to read</a:t>
            </a:r>
          </a:p>
          <a:p>
            <a:pPr marL="571486" indent="-571486">
              <a:buFont typeface="Arial" panose="020B0604020202020204" pitchFamily="34" charset="0"/>
              <a:buChar char="•"/>
            </a:pPr>
            <a:r>
              <a:rPr lang="en-US" sz="4000" dirty="0"/>
              <a:t>Bullet points might be useful </a:t>
            </a:r>
            <a:r>
              <a:rPr lang="en-US" sz="4000" dirty="0" smtClean="0"/>
              <a:t>here</a:t>
            </a:r>
          </a:p>
          <a:p>
            <a:pPr marL="571486" indent="-571486">
              <a:buFont typeface="Arial" panose="020B0604020202020204" pitchFamily="34" charset="0"/>
              <a:buChar char="•"/>
            </a:pPr>
            <a:endParaRPr lang="en-US" sz="4000" dirty="0"/>
          </a:p>
          <a:p>
            <a:pPr marL="571486" indent="-571486">
              <a:buFont typeface="Arial" panose="020B0604020202020204" pitchFamily="34" charset="0"/>
              <a:buChar char="•"/>
            </a:pPr>
            <a:r>
              <a:rPr lang="en-US" sz="4000" dirty="0"/>
              <a:t>Remember that a picture is worth a thousand words</a:t>
            </a:r>
            <a:r>
              <a:rPr lang="en-US" sz="4000" dirty="0" smtClean="0"/>
              <a:t>!</a:t>
            </a:r>
            <a:endParaRPr lang="en-US" sz="4000" dirty="0"/>
          </a:p>
        </p:txBody>
      </p:sp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7FE8E49F-6FA2-9243-8F10-2F9CE1703585}"/>
              </a:ext>
            </a:extLst>
          </p:cNvPr>
          <p:cNvSpPr txBox="1"/>
          <p:nvPr/>
        </p:nvSpPr>
        <p:spPr>
          <a:xfrm>
            <a:off x="29539631" y="19939127"/>
            <a:ext cx="131486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Reference</a:t>
            </a:r>
          </a:p>
          <a:p>
            <a:r>
              <a:rPr lang="en-US" sz="4000" dirty="0" smtClean="0"/>
              <a:t>Reference</a:t>
            </a:r>
          </a:p>
          <a:p>
            <a:r>
              <a:rPr lang="en-US" sz="4000" dirty="0" smtClean="0"/>
              <a:t>Reference</a:t>
            </a:r>
            <a:endParaRPr lang="en-US" sz="4000" dirty="0"/>
          </a:p>
        </p:txBody>
      </p:sp>
      <p:sp>
        <p:nvSpPr>
          <p:cNvPr id="40" name="TextBox 39">
            <a:extLst>
              <a:ext uri="{FF2B5EF4-FFF2-40B4-BE49-F238E27FC236}">
                <a16:creationId xmlns="" xmlns:a16="http://schemas.microsoft.com/office/drawing/2014/main" id="{DBB20951-0E2C-C344-9224-1062597E7155}"/>
              </a:ext>
            </a:extLst>
          </p:cNvPr>
          <p:cNvSpPr txBox="1"/>
          <p:nvPr/>
        </p:nvSpPr>
        <p:spPr>
          <a:xfrm>
            <a:off x="29539632" y="24513379"/>
            <a:ext cx="131486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Include anyone who helped </a:t>
            </a:r>
            <a:r>
              <a:rPr lang="en-US" sz="4000" dirty="0" smtClean="0"/>
              <a:t>you.</a:t>
            </a:r>
            <a:r>
              <a:rPr lang="en-US" sz="4000" dirty="0"/>
              <a:t> 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2BDC1EC3-6B86-EC4F-856D-04EEDDA38EC6}"/>
              </a:ext>
            </a:extLst>
          </p:cNvPr>
          <p:cNvSpPr txBox="1"/>
          <p:nvPr/>
        </p:nvSpPr>
        <p:spPr>
          <a:xfrm>
            <a:off x="29653937" y="8188366"/>
            <a:ext cx="130343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What can you conclude based on your </a:t>
            </a:r>
            <a:r>
              <a:rPr lang="en-US" sz="4000" dirty="0" smtClean="0"/>
              <a:t>research?</a:t>
            </a:r>
            <a:endParaRPr lang="en-US" sz="4000" dirty="0"/>
          </a:p>
          <a:p>
            <a:endParaRPr lang="en-US" sz="4000" dirty="0"/>
          </a:p>
          <a:p>
            <a:r>
              <a:rPr lang="en-US" sz="4000" dirty="0"/>
              <a:t>What are the future directions of this work?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="" xmlns:a16="http://schemas.microsoft.com/office/drawing/2014/main" id="{413F2868-370D-A542-B1E6-4FABADC06153}"/>
              </a:ext>
            </a:extLst>
          </p:cNvPr>
          <p:cNvSpPr/>
          <p:nvPr/>
        </p:nvSpPr>
        <p:spPr>
          <a:xfrm>
            <a:off x="15107683" y="6112748"/>
            <a:ext cx="13716000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13355E0D-C754-9240-A0B1-D782FBC4A3D4}"/>
              </a:ext>
            </a:extLst>
          </p:cNvPr>
          <p:cNvSpPr txBox="1"/>
          <p:nvPr/>
        </p:nvSpPr>
        <p:spPr>
          <a:xfrm>
            <a:off x="17727713" y="6400597"/>
            <a:ext cx="73727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Theme 2</a:t>
            </a:r>
            <a:endParaRPr lang="en-US" sz="80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="" xmlns:a16="http://schemas.microsoft.com/office/drawing/2014/main" id="{3452D97F-AB14-7A43-BC00-DB4DD2D14BCA}"/>
              </a:ext>
            </a:extLst>
          </p:cNvPr>
          <p:cNvSpPr txBox="1"/>
          <p:nvPr/>
        </p:nvSpPr>
        <p:spPr>
          <a:xfrm>
            <a:off x="15396153" y="8188366"/>
            <a:ext cx="1305029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Describe a sub-theme of your research:</a:t>
            </a:r>
          </a:p>
          <a:p>
            <a:pPr marL="571486" indent="-571486">
              <a:buFont typeface="Arial" panose="020B0604020202020204" pitchFamily="34" charset="0"/>
              <a:buChar char="•"/>
            </a:pPr>
            <a:r>
              <a:rPr lang="en-US" sz="4000" dirty="0" smtClean="0"/>
              <a:t>Big </a:t>
            </a:r>
            <a:r>
              <a:rPr lang="en-US" sz="4000" dirty="0"/>
              <a:t>blocks of text can be hard to read</a:t>
            </a:r>
          </a:p>
          <a:p>
            <a:pPr marL="571486" indent="-571486">
              <a:buFont typeface="Arial" panose="020B0604020202020204" pitchFamily="34" charset="0"/>
              <a:buChar char="•"/>
            </a:pPr>
            <a:r>
              <a:rPr lang="en-US" sz="4000" dirty="0"/>
              <a:t>Bullet points might be useful here</a:t>
            </a:r>
          </a:p>
          <a:p>
            <a:pPr marL="571486" indent="-571486">
              <a:buFont typeface="Arial" panose="020B0604020202020204" pitchFamily="34" charset="0"/>
              <a:buChar char="•"/>
            </a:pPr>
            <a:endParaRPr lang="en-US" sz="4000" dirty="0"/>
          </a:p>
          <a:p>
            <a:pPr marL="571486" indent="-571486">
              <a:buFont typeface="Arial" panose="020B0604020202020204" pitchFamily="34" charset="0"/>
              <a:buChar char="•"/>
            </a:pPr>
            <a:r>
              <a:rPr lang="en-US" sz="4000" dirty="0"/>
              <a:t>Remember that a picture is worth a thousand words!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="" xmlns:a16="http://schemas.microsoft.com/office/drawing/2014/main" id="{70595D86-05A9-5148-A204-2D15A1261B30}"/>
              </a:ext>
            </a:extLst>
          </p:cNvPr>
          <p:cNvSpPr/>
          <p:nvPr/>
        </p:nvSpPr>
        <p:spPr>
          <a:xfrm>
            <a:off x="15107683" y="17950544"/>
            <a:ext cx="13716000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="" xmlns:a16="http://schemas.microsoft.com/office/drawing/2014/main" id="{EF19662B-4751-BF4A-957E-C513AD72FBD9}"/>
              </a:ext>
            </a:extLst>
          </p:cNvPr>
          <p:cNvSpPr txBox="1"/>
          <p:nvPr/>
        </p:nvSpPr>
        <p:spPr>
          <a:xfrm>
            <a:off x="18693202" y="18203225"/>
            <a:ext cx="54417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Theme 3</a:t>
            </a:r>
            <a:endParaRPr lang="en-US" sz="80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="" xmlns:a16="http://schemas.microsoft.com/office/drawing/2014/main" id="{A4CF821C-23D8-2E4D-954E-16D924A5F9DA}"/>
              </a:ext>
            </a:extLst>
          </p:cNvPr>
          <p:cNvSpPr/>
          <p:nvPr/>
        </p:nvSpPr>
        <p:spPr>
          <a:xfrm>
            <a:off x="15107683" y="6106886"/>
            <a:ext cx="13716000" cy="11531519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="" xmlns:a16="http://schemas.microsoft.com/office/drawing/2014/main" id="{35DC44DE-4503-5F42-A722-6665E728022F}"/>
              </a:ext>
            </a:extLst>
          </p:cNvPr>
          <p:cNvSpPr/>
          <p:nvPr/>
        </p:nvSpPr>
        <p:spPr>
          <a:xfrm>
            <a:off x="15107683" y="17950544"/>
            <a:ext cx="13716000" cy="14053456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="" xmlns:a16="http://schemas.microsoft.com/office/drawing/2014/main" id="{7A5ACADB-1F36-BF42-B454-0433A3BB133F}"/>
              </a:ext>
            </a:extLst>
          </p:cNvPr>
          <p:cNvSpPr txBox="1"/>
          <p:nvPr/>
        </p:nvSpPr>
        <p:spPr>
          <a:xfrm>
            <a:off x="15396153" y="20082432"/>
            <a:ext cx="1305029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Describe a sub-theme of your research:</a:t>
            </a:r>
          </a:p>
          <a:p>
            <a:pPr marL="571486" indent="-571486">
              <a:buFont typeface="Arial" panose="020B0604020202020204" pitchFamily="34" charset="0"/>
              <a:buChar char="•"/>
            </a:pPr>
            <a:r>
              <a:rPr lang="en-US" sz="4000" dirty="0" smtClean="0"/>
              <a:t>Big </a:t>
            </a:r>
            <a:r>
              <a:rPr lang="en-US" sz="4000" dirty="0"/>
              <a:t>blocks of text can be hard to read</a:t>
            </a:r>
          </a:p>
          <a:p>
            <a:pPr marL="571486" indent="-571486">
              <a:buFont typeface="Arial" panose="020B0604020202020204" pitchFamily="34" charset="0"/>
              <a:buChar char="•"/>
            </a:pPr>
            <a:r>
              <a:rPr lang="en-US" sz="4000" dirty="0"/>
              <a:t>Bullet points might be useful here</a:t>
            </a:r>
          </a:p>
          <a:p>
            <a:pPr marL="571486" indent="-571486">
              <a:buFont typeface="Arial" panose="020B0604020202020204" pitchFamily="34" charset="0"/>
              <a:buChar char="•"/>
            </a:pPr>
            <a:endParaRPr lang="en-US" sz="4000" dirty="0"/>
          </a:p>
          <a:p>
            <a:pPr marL="571486" indent="-571486">
              <a:buFont typeface="Arial" panose="020B0604020202020204" pitchFamily="34" charset="0"/>
              <a:buChar char="•"/>
            </a:pPr>
            <a:r>
              <a:rPr lang="en-US" sz="4000" dirty="0"/>
              <a:t>Remember that a picture is worth a thousand words!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="" xmlns:a16="http://schemas.microsoft.com/office/drawing/2014/main" id="{3452D97F-AB14-7A43-BC00-DB4DD2D14BCA}"/>
              </a:ext>
            </a:extLst>
          </p:cNvPr>
          <p:cNvSpPr txBox="1"/>
          <p:nvPr/>
        </p:nvSpPr>
        <p:spPr>
          <a:xfrm>
            <a:off x="33787004" y="1739536"/>
            <a:ext cx="8862646" cy="317009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Image or visual </a:t>
            </a:r>
          </a:p>
          <a:p>
            <a:pPr algn="just"/>
            <a:endParaRPr lang="en-US" sz="4000" dirty="0"/>
          </a:p>
          <a:p>
            <a:pPr algn="just"/>
            <a:endParaRPr lang="en-US" sz="4000" dirty="0" smtClean="0"/>
          </a:p>
          <a:p>
            <a:pPr algn="just"/>
            <a:endParaRPr lang="en-US" sz="4000" dirty="0"/>
          </a:p>
          <a:p>
            <a:pPr algn="just"/>
            <a:endParaRPr lang="en-US" sz="4000" dirty="0" smtClean="0"/>
          </a:p>
        </p:txBody>
      </p:sp>
      <p:sp>
        <p:nvSpPr>
          <p:cNvPr id="47" name="Rectangle 46">
            <a:extLst>
              <a:ext uri="{FF2B5EF4-FFF2-40B4-BE49-F238E27FC236}">
                <a16:creationId xmlns="" xmlns:a16="http://schemas.microsoft.com/office/drawing/2014/main" id="{B745D6D3-1AAE-5946-84D5-9657BAF8BB63}"/>
              </a:ext>
            </a:extLst>
          </p:cNvPr>
          <p:cNvSpPr/>
          <p:nvPr/>
        </p:nvSpPr>
        <p:spPr>
          <a:xfrm>
            <a:off x="29321486" y="26133485"/>
            <a:ext cx="13699286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="" xmlns:a16="http://schemas.microsoft.com/office/drawing/2014/main" id="{37D56AC9-625A-CB4A-B794-B96E619CC482}"/>
              </a:ext>
            </a:extLst>
          </p:cNvPr>
          <p:cNvSpPr txBox="1"/>
          <p:nvPr/>
        </p:nvSpPr>
        <p:spPr>
          <a:xfrm>
            <a:off x="29746248" y="26386165"/>
            <a:ext cx="128497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Land Acknowledgement</a:t>
            </a:r>
            <a:endParaRPr lang="en-US" sz="80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="" xmlns:a16="http://schemas.microsoft.com/office/drawing/2014/main" id="{187FCD01-D239-9341-A7B4-481D28ACE122}"/>
              </a:ext>
            </a:extLst>
          </p:cNvPr>
          <p:cNvSpPr/>
          <p:nvPr/>
        </p:nvSpPr>
        <p:spPr>
          <a:xfrm>
            <a:off x="29321487" y="26133485"/>
            <a:ext cx="13699286" cy="5870515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="" xmlns:a16="http://schemas.microsoft.com/office/drawing/2014/main" id="{DBB20951-0E2C-C344-9224-1062597E7155}"/>
              </a:ext>
            </a:extLst>
          </p:cNvPr>
          <p:cNvSpPr txBox="1"/>
          <p:nvPr/>
        </p:nvSpPr>
        <p:spPr>
          <a:xfrm>
            <a:off x="29469305" y="28193578"/>
            <a:ext cx="1321902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This research </a:t>
            </a:r>
            <a:r>
              <a:rPr lang="en-US" sz="4000" i="1" dirty="0"/>
              <a:t>(or study or work) </a:t>
            </a:r>
            <a:r>
              <a:rPr lang="en-US" sz="4000" dirty="0"/>
              <a:t>was completed at Brandeis University. The Brandeis campus sits on land that was sacred to the </a:t>
            </a:r>
            <a:r>
              <a:rPr lang="en-US" sz="4000" dirty="0" err="1"/>
              <a:t>Massachusett</a:t>
            </a:r>
            <a:r>
              <a:rPr lang="en-US" sz="4000" dirty="0"/>
              <a:t> nation, including four tribes existing today: the </a:t>
            </a:r>
            <a:r>
              <a:rPr lang="en-US" sz="4000" dirty="0" err="1"/>
              <a:t>Mattakeeset</a:t>
            </a:r>
            <a:r>
              <a:rPr lang="en-US" sz="4000" dirty="0"/>
              <a:t>, Natick, </a:t>
            </a:r>
            <a:r>
              <a:rPr lang="en-US" sz="4000" dirty="0" err="1"/>
              <a:t>Ponkapoag</a:t>
            </a:r>
            <a:r>
              <a:rPr lang="en-US" sz="4000" dirty="0"/>
              <a:t>, and </a:t>
            </a:r>
            <a:r>
              <a:rPr lang="en-US" sz="4000" dirty="0" err="1"/>
              <a:t>Namasket</a:t>
            </a:r>
            <a:r>
              <a:rPr lang="en-US" sz="4000" dirty="0"/>
              <a:t>. </a:t>
            </a:r>
            <a:r>
              <a:rPr lang="en-US" sz="4000" dirty="0" smtClean="0"/>
              <a:t>Both Native </a:t>
            </a:r>
            <a:r>
              <a:rPr lang="en-US" sz="4000" dirty="0"/>
              <a:t>Americans and Africans were enslaved in the colony of Massachusetts.</a:t>
            </a:r>
          </a:p>
        </p:txBody>
      </p:sp>
    </p:spTree>
    <p:extLst>
      <p:ext uri="{BB962C8B-B14F-4D97-AF65-F5344CB8AC3E}">
        <p14:creationId xmlns:p14="http://schemas.microsoft.com/office/powerpoint/2010/main" val="2520785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140F0BE1-E2D0-1E42-87CF-AF92A885E805}"/>
              </a:ext>
            </a:extLst>
          </p:cNvPr>
          <p:cNvSpPr txBox="1"/>
          <p:nvPr/>
        </p:nvSpPr>
        <p:spPr>
          <a:xfrm>
            <a:off x="1393371" y="2177143"/>
            <a:ext cx="41148000" cy="9233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This poster template was adapted with permission from the </a:t>
            </a:r>
            <a:r>
              <a:rPr lang="en-US" sz="5400" b="1" dirty="0" smtClean="0">
                <a:hlinkClick r:id="rId2"/>
              </a:rPr>
              <a:t>Brandeis Science Communications Lab’s </a:t>
            </a:r>
            <a:r>
              <a:rPr lang="en-US" sz="5400" b="1" dirty="0" err="1" smtClean="0">
                <a:hlinkClick r:id="rId2"/>
              </a:rPr>
              <a:t>SciFest</a:t>
            </a:r>
            <a:r>
              <a:rPr lang="en-US" sz="5400" b="1" dirty="0" smtClean="0">
                <a:hlinkClick r:id="rId2"/>
              </a:rPr>
              <a:t> Poster Template</a:t>
            </a:r>
            <a:endParaRPr lang="en-US" sz="5400" b="1" dirty="0" smtClean="0"/>
          </a:p>
          <a:p>
            <a:endParaRPr lang="en-US" sz="5400" b="1" dirty="0"/>
          </a:p>
          <a:p>
            <a:r>
              <a:rPr lang="en-US" sz="5400" b="1" dirty="0" smtClean="0"/>
              <a:t>Poster </a:t>
            </a:r>
            <a:r>
              <a:rPr lang="en-US" sz="5400" b="1" dirty="0"/>
              <a:t>Size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This template was designed with the following dimensions: 48” width x 36” height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To change the dimensions of the poster, go to: Design &gt; Slide Size &gt; Page Setup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5400" dirty="0"/>
          </a:p>
          <a:p>
            <a:r>
              <a:rPr lang="en-US" sz="5400" b="1" dirty="0"/>
              <a:t>Fonts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The default fonts used in this layout are Cambria (for headings) and Calibri (for body text)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You may change the font(s), though sizes and positions may need to be adjusted as well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If changing a font, be sure to use a type that is easy to read (generally plain, sans-serif fonts are best, such as Arial or Helvetica)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811286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361</TotalTime>
  <Words>385</Words>
  <Application>Microsoft Macintosh PowerPoint</Application>
  <PresentationFormat>Custom</PresentationFormat>
  <Paragraphs>53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Calibri Light</vt:lpstr>
      <vt:lpstr>Cambria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 Bailey</dc:creator>
  <cp:lastModifiedBy>Microsoft Office User</cp:lastModifiedBy>
  <cp:revision>37</cp:revision>
  <cp:lastPrinted>2019-06-27T12:47:03Z</cp:lastPrinted>
  <dcterms:created xsi:type="dcterms:W3CDTF">2019-06-24T14:22:50Z</dcterms:created>
  <dcterms:modified xsi:type="dcterms:W3CDTF">2021-04-14T02:33:26Z</dcterms:modified>
</cp:coreProperties>
</file>