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5143500" cx="9144000"/>
  <p:notesSz cx="6858000" cy="9144000"/>
  <p:embeddedFontLst>
    <p:embeddedFont>
      <p:font typeface="Roboto"/>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Roboto-regular.fnt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oboto-italic.fntdata"/><Relationship Id="rId14" Type="http://schemas.openxmlformats.org/officeDocument/2006/relationships/slide" Target="slides/slide9.xml"/><Relationship Id="rId36" Type="http://schemas.openxmlformats.org/officeDocument/2006/relationships/font" Target="fonts/Roboto-bold.fntdata"/><Relationship Id="rId17" Type="http://schemas.openxmlformats.org/officeDocument/2006/relationships/slide" Target="slides/slide12.xml"/><Relationship Id="rId16" Type="http://schemas.openxmlformats.org/officeDocument/2006/relationships/slide" Target="slides/slide11.xml"/><Relationship Id="rId38" Type="http://schemas.openxmlformats.org/officeDocument/2006/relationships/font" Target="fonts/Roboto-bold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b11d529a9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b11d529a9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e756a1b6c9_4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e756a1b6c9_4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e756a1b6c9_4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e756a1b6c9_4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e756a1b6c9_4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e756a1b6c9_4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d8b80829b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d8b80829b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e756a1b6c9_4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e756a1b6c9_4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e756a1b6c9_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e756a1b6c9_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e756a1b6c9_4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e756a1b6c9_4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e756a1b6c9_4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e756a1b6c9_4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e5be69fe0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e5be69fe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e68d86129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e68d8612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b11d529a9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b11d529a9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e756a1b6c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e756a1b6c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e68d86129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e68d86129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e68d86129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e68d86129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d8b80829b1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d8b80829b1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e68d86129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e68d86129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e68d86129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e68d86129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e68d861290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e68d86129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e68d86129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e68d86129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e68d86129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e68d86129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b11d529a91_0_1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b11d529a91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b11d529a91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b11d529a91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b11d529a91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b11d529a91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b11d529a91_0_2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b11d529a91_0_2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e756a1b6c9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e756a1b6c9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e756a1b6c9_4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e756a1b6c9_4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e756a1b6c9_4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e756a1b6c9_4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e756a1b6c9_4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e756a1b6c9_4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brandeis.edu/center/" TargetMode="External"/><Relationship Id="rId4" Type="http://schemas.openxmlformats.org/officeDocument/2006/relationships/hyperlink" Target="mailto:writingcenter@brandeis.ed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 Id="rId3" Type="http://schemas.openxmlformats.org/officeDocument/2006/relationships/hyperlink" Target="mailto:writingcenter@brandeis.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800"/>
              <a:t>Presentations &amp; Job Talks</a:t>
            </a:r>
            <a:endParaRPr sz="4800"/>
          </a:p>
        </p:txBody>
      </p:sp>
      <p:sp>
        <p:nvSpPr>
          <p:cNvPr id="86" name="Google Shape;86;p13"/>
          <p:cNvSpPr txBox="1"/>
          <p:nvPr>
            <p:ph idx="1" type="subTitle"/>
          </p:nvPr>
        </p:nvSpPr>
        <p:spPr>
          <a:xfrm>
            <a:off x="598100" y="2715943"/>
            <a:ext cx="8222100" cy="108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 of the Writing Center Graduate Workshop Series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Formatting for yourself</a:t>
            </a:r>
            <a:endParaRPr/>
          </a:p>
        </p:txBody>
      </p:sp>
      <p:sp>
        <p:nvSpPr>
          <p:cNvPr id="138" name="Google Shape;138;p22"/>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There are some formatting tricks you can do to make presenting a paper easier for yourself. These include:</a:t>
            </a:r>
            <a:endParaRPr/>
          </a:p>
          <a:p>
            <a:pPr indent="-317500" lvl="1" marL="914400" rtl="0" algn="l">
              <a:spcBef>
                <a:spcPts val="0"/>
              </a:spcBef>
              <a:spcAft>
                <a:spcPts val="0"/>
              </a:spcAft>
              <a:buSzPts val="1400"/>
              <a:buChar char="○"/>
            </a:pPr>
            <a:r>
              <a:rPr lang="en"/>
              <a:t>Use a bigger font for reading</a:t>
            </a:r>
            <a:endParaRPr/>
          </a:p>
          <a:p>
            <a:pPr indent="-317500" lvl="1" marL="914400" rtl="0" algn="l">
              <a:spcBef>
                <a:spcPts val="0"/>
              </a:spcBef>
              <a:spcAft>
                <a:spcPts val="0"/>
              </a:spcAft>
              <a:buSzPts val="1400"/>
              <a:buChar char="○"/>
            </a:pPr>
            <a:r>
              <a:rPr lang="en"/>
              <a:t>Print your paper single-sided rather than double-sided, to make turning the page easier</a:t>
            </a:r>
            <a:endParaRPr/>
          </a:p>
          <a:p>
            <a:pPr indent="-317500" lvl="1" marL="914400" rtl="0" algn="l">
              <a:spcBef>
                <a:spcPts val="0"/>
              </a:spcBef>
              <a:spcAft>
                <a:spcPts val="0"/>
              </a:spcAft>
              <a:buSzPts val="1400"/>
              <a:buChar char="○"/>
            </a:pPr>
            <a:r>
              <a:rPr lang="en"/>
              <a:t>Put key sentences/terms in bold, to remind you to speak with emphasis at these points</a:t>
            </a:r>
            <a:endParaRPr/>
          </a:p>
          <a:p>
            <a:pPr indent="-317500" lvl="1" marL="914400" rtl="0" algn="l">
              <a:spcBef>
                <a:spcPts val="0"/>
              </a:spcBef>
              <a:spcAft>
                <a:spcPts val="0"/>
              </a:spcAft>
              <a:buSzPts val="1400"/>
              <a:buChar char="○"/>
            </a:pPr>
            <a:r>
              <a:rPr lang="en"/>
              <a:t>Include scripted moments of “off the cuff” talking. Example: “here, give anecdote of the Venetian fisherman”</a:t>
            </a:r>
            <a:endParaRPr/>
          </a:p>
          <a:p>
            <a:pPr indent="-317500" lvl="1" marL="914400" rtl="0" algn="l">
              <a:spcBef>
                <a:spcPts val="0"/>
              </a:spcBef>
              <a:spcAft>
                <a:spcPts val="0"/>
              </a:spcAft>
              <a:buSzPts val="1400"/>
              <a:buChar char="○"/>
            </a:pPr>
            <a:r>
              <a:rPr lang="en"/>
              <a:t>Include notes of information you think is important but don’t have space to include, so that you can come back to it in Q&amp;A if necessary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3"/>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Know your audience</a:t>
            </a:r>
            <a:endParaRPr/>
          </a:p>
        </p:txBody>
      </p:sp>
      <p:sp>
        <p:nvSpPr>
          <p:cNvPr id="144" name="Google Shape;144;p23"/>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Your presentation style will differ depending on who you are presenting to</a:t>
            </a:r>
            <a:endParaRPr/>
          </a:p>
          <a:p>
            <a:pPr indent="-342900" lvl="0" marL="457200" rtl="0" algn="l">
              <a:spcBef>
                <a:spcPts val="0"/>
              </a:spcBef>
              <a:spcAft>
                <a:spcPts val="0"/>
              </a:spcAft>
              <a:buSzPts val="1800"/>
              <a:buChar char="●"/>
            </a:pPr>
            <a:r>
              <a:rPr lang="en"/>
              <a:t>Your audience may be:</a:t>
            </a:r>
            <a:endParaRPr/>
          </a:p>
          <a:p>
            <a:pPr indent="-317500" lvl="1" marL="914400" rtl="0" algn="l">
              <a:spcBef>
                <a:spcPts val="0"/>
              </a:spcBef>
              <a:spcAft>
                <a:spcPts val="0"/>
              </a:spcAft>
              <a:buSzPts val="1400"/>
              <a:buChar char="○"/>
            </a:pPr>
            <a:r>
              <a:rPr lang="en"/>
              <a:t>Experts in your specific field</a:t>
            </a:r>
            <a:endParaRPr/>
          </a:p>
          <a:p>
            <a:pPr indent="-317500" lvl="1" marL="914400" rtl="0" algn="l">
              <a:spcBef>
                <a:spcPts val="0"/>
              </a:spcBef>
              <a:spcAft>
                <a:spcPts val="0"/>
              </a:spcAft>
              <a:buSzPts val="1400"/>
              <a:buChar char="○"/>
            </a:pPr>
            <a:r>
              <a:rPr lang="en"/>
              <a:t>Scholars in the wider field you are a part of</a:t>
            </a:r>
            <a:endParaRPr/>
          </a:p>
          <a:p>
            <a:pPr indent="-317500" lvl="1" marL="914400" rtl="0" algn="l">
              <a:spcBef>
                <a:spcPts val="0"/>
              </a:spcBef>
              <a:spcAft>
                <a:spcPts val="0"/>
              </a:spcAft>
              <a:buSzPts val="1400"/>
              <a:buChar char="○"/>
            </a:pPr>
            <a:r>
              <a:rPr lang="en"/>
              <a:t>Professors, peers, students at your university or another institution</a:t>
            </a:r>
            <a:endParaRPr/>
          </a:p>
          <a:p>
            <a:pPr indent="-317500" lvl="1" marL="914400" rtl="0" algn="l">
              <a:spcBef>
                <a:spcPts val="0"/>
              </a:spcBef>
              <a:spcAft>
                <a:spcPts val="0"/>
              </a:spcAft>
              <a:buSzPts val="1400"/>
              <a:buChar char="○"/>
            </a:pPr>
            <a:r>
              <a:rPr lang="en"/>
              <a:t>General public interested in your topic</a:t>
            </a:r>
            <a:endParaRPr/>
          </a:p>
          <a:p>
            <a:pPr indent="-317500" lvl="1" marL="914400" rtl="0" algn="l">
              <a:spcBef>
                <a:spcPts val="0"/>
              </a:spcBef>
              <a:spcAft>
                <a:spcPts val="0"/>
              </a:spcAft>
              <a:buSzPts val="1400"/>
              <a:buChar char="○"/>
            </a:pPr>
            <a:r>
              <a:rPr lang="en"/>
              <a:t>Hiring committee, department, and graduate students (job talk!)</a:t>
            </a:r>
            <a:endParaRPr/>
          </a:p>
          <a:p>
            <a:pPr indent="0" lvl="0" marL="0" rtl="0" algn="l">
              <a:spcBef>
                <a:spcPts val="1600"/>
              </a:spcBef>
              <a:spcAft>
                <a:spcPts val="1600"/>
              </a:spcAft>
              <a:buNone/>
            </a:pPr>
            <a:r>
              <a:rPr lang="en"/>
              <a:t>Tailor your presentation to fit what your audience needs to know, and what they already know</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Prepare for Q&amp;A</a:t>
            </a:r>
            <a:endParaRPr/>
          </a:p>
        </p:txBody>
      </p:sp>
      <p:sp>
        <p:nvSpPr>
          <p:cNvPr id="150" name="Google Shape;150;p2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Anticipate and brainstorm questions ahead of time, and prepare responses </a:t>
            </a:r>
            <a:endParaRPr/>
          </a:p>
          <a:p>
            <a:pPr indent="-317500" lvl="1" marL="914400" rtl="0" algn="l">
              <a:spcBef>
                <a:spcPts val="0"/>
              </a:spcBef>
              <a:spcAft>
                <a:spcPts val="0"/>
              </a:spcAft>
              <a:buSzPts val="1400"/>
              <a:buChar char="○"/>
            </a:pPr>
            <a:r>
              <a:rPr lang="en"/>
              <a:t>Ask yourself what the likely questions or challenges to your research might be, based on the audience you are presenting to</a:t>
            </a:r>
            <a:endParaRPr/>
          </a:p>
          <a:p>
            <a:pPr indent="-342900" lvl="0" marL="457200" rtl="0" algn="l">
              <a:spcBef>
                <a:spcPts val="0"/>
              </a:spcBef>
              <a:spcAft>
                <a:spcPts val="0"/>
              </a:spcAft>
              <a:buSzPts val="1800"/>
              <a:buChar char="●"/>
            </a:pPr>
            <a:r>
              <a:rPr lang="en"/>
              <a:t>Thank audience for questions, even if you can’t answer them</a:t>
            </a:r>
            <a:endParaRPr/>
          </a:p>
          <a:p>
            <a:pPr indent="-317500" lvl="1" marL="914400" rtl="0" algn="l">
              <a:spcBef>
                <a:spcPts val="0"/>
              </a:spcBef>
              <a:spcAft>
                <a:spcPts val="0"/>
              </a:spcAft>
              <a:buSzPts val="1400"/>
              <a:buChar char="○"/>
            </a:pPr>
            <a:r>
              <a:rPr lang="en"/>
              <a:t>“I hadn’t considered that, that gives me a lot to think about…”</a:t>
            </a:r>
            <a:endParaRPr/>
          </a:p>
          <a:p>
            <a:pPr indent="-317500" lvl="1" marL="914400" rtl="0" algn="l">
              <a:spcBef>
                <a:spcPts val="0"/>
              </a:spcBef>
              <a:spcAft>
                <a:spcPts val="0"/>
              </a:spcAft>
              <a:buSzPts val="1400"/>
              <a:buChar char="○"/>
            </a:pPr>
            <a:r>
              <a:rPr lang="en"/>
              <a:t>“I wasn’t quite able to get to that in my research yet, but I’m planning to…”</a:t>
            </a:r>
            <a:endParaRPr/>
          </a:p>
          <a:p>
            <a:pPr indent="-342900" lvl="0" marL="457200" rtl="0" algn="l">
              <a:spcBef>
                <a:spcPts val="0"/>
              </a:spcBef>
              <a:spcAft>
                <a:spcPts val="0"/>
              </a:spcAft>
              <a:buSzPts val="1800"/>
              <a:buChar char="●"/>
            </a:pPr>
            <a:r>
              <a:rPr lang="en"/>
              <a:t>If directly challenged, acknowledge the value of the questioner’s point, but then turn focus back to your agenda</a:t>
            </a:r>
            <a:endParaRPr/>
          </a:p>
          <a:p>
            <a:pPr indent="-342900" lvl="0" marL="457200" rtl="0" algn="l">
              <a:spcBef>
                <a:spcPts val="0"/>
              </a:spcBef>
              <a:spcAft>
                <a:spcPts val="0"/>
              </a:spcAft>
              <a:buSzPts val="1800"/>
              <a:buChar char="●"/>
            </a:pPr>
            <a:r>
              <a:rPr lang="en"/>
              <a:t>Write down question as they are being asked, so you don’t forget what the question is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5"/>
          <p:cNvSpPr txBox="1"/>
          <p:nvPr>
            <p:ph type="title"/>
          </p:nvPr>
        </p:nvSpPr>
        <p:spPr>
          <a:xfrm>
            <a:off x="490250" y="526350"/>
            <a:ext cx="82863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Turning Seminar Papers into Conference Papers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a:t>
            </a:r>
            <a:endParaRPr/>
          </a:p>
        </p:txBody>
      </p:sp>
      <p:sp>
        <p:nvSpPr>
          <p:cNvPr id="161" name="Google Shape;161;p26"/>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Any experience trying to turn seminar papers into conference papers or presentations?</a:t>
            </a:r>
            <a:endParaRPr/>
          </a:p>
          <a:p>
            <a:pPr indent="-342900" lvl="0" marL="457200" rtl="0" algn="l">
              <a:spcBef>
                <a:spcPts val="0"/>
              </a:spcBef>
              <a:spcAft>
                <a:spcPts val="0"/>
              </a:spcAft>
              <a:buSzPts val="1800"/>
              <a:buChar char="●"/>
            </a:pPr>
            <a:r>
              <a:rPr lang="en"/>
              <a:t>What challenges did you encounter?</a:t>
            </a:r>
            <a:endParaRPr/>
          </a:p>
          <a:p>
            <a:pPr indent="-342900" lvl="0" marL="457200" rtl="0" algn="l">
              <a:spcBef>
                <a:spcPts val="0"/>
              </a:spcBef>
              <a:spcAft>
                <a:spcPts val="0"/>
              </a:spcAft>
              <a:buSzPts val="1800"/>
              <a:buChar char="●"/>
            </a:pPr>
            <a:r>
              <a:rPr lang="en"/>
              <a:t>Things you did that worked well?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7"/>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New Writing, New Document</a:t>
            </a:r>
            <a:endParaRPr/>
          </a:p>
        </p:txBody>
      </p:sp>
      <p:sp>
        <p:nvSpPr>
          <p:cNvPr id="167" name="Google Shape;167;p27"/>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Your writing can incorporate phrasings and sentences from your older document, but on the whole you should be in the mindset of producing “new writing” for a new context</a:t>
            </a:r>
            <a:endParaRPr/>
          </a:p>
          <a:p>
            <a:pPr indent="-342900" lvl="0" marL="457200" rtl="0" algn="l">
              <a:spcBef>
                <a:spcPts val="0"/>
              </a:spcBef>
              <a:spcAft>
                <a:spcPts val="0"/>
              </a:spcAft>
              <a:buSzPts val="1800"/>
              <a:buChar char="●"/>
            </a:pPr>
            <a:r>
              <a:rPr lang="en"/>
              <a:t>Always begin with a new, blank document — don’t try to edit a copy of a previous piece of writing — rather, have that older document side-by-side with your new document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Choose your focus: Cut big, not small</a:t>
            </a:r>
            <a:endParaRPr/>
          </a:p>
        </p:txBody>
      </p:sp>
      <p:sp>
        <p:nvSpPr>
          <p:cNvPr id="173" name="Google Shape;173;p28"/>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Since a presentation will almost always be shorter than a seminar paper, choose what from your longer piece of writing you will focus on</a:t>
            </a:r>
            <a:endParaRPr/>
          </a:p>
          <a:p>
            <a:pPr indent="-342900" lvl="0" marL="457200" rtl="0" algn="l">
              <a:spcBef>
                <a:spcPts val="0"/>
              </a:spcBef>
              <a:spcAft>
                <a:spcPts val="0"/>
              </a:spcAft>
              <a:buSzPts val="1800"/>
              <a:buChar char="●"/>
            </a:pPr>
            <a:r>
              <a:rPr lang="en"/>
              <a:t>It’s better to edit out entire sections rather than sentence by sentence — cut, don’t compress</a:t>
            </a:r>
            <a:endParaRPr/>
          </a:p>
          <a:p>
            <a:pPr indent="-317500" lvl="1" marL="914400" rtl="0" algn="l">
              <a:spcBef>
                <a:spcPts val="0"/>
              </a:spcBef>
              <a:spcAft>
                <a:spcPts val="0"/>
              </a:spcAft>
              <a:buSzPts val="1400"/>
              <a:buChar char="○"/>
            </a:pPr>
            <a:r>
              <a:rPr lang="en"/>
              <a:t>Choose one example or section that articulates the whole of your original piece: it’s better to go in-depth into one example than to try to fit an entire long project into a shorter presentation</a:t>
            </a:r>
            <a:endParaRPr/>
          </a:p>
          <a:p>
            <a:pPr indent="-317500" lvl="1" marL="914400" rtl="0" algn="l">
              <a:spcBef>
                <a:spcPts val="0"/>
              </a:spcBef>
              <a:spcAft>
                <a:spcPts val="0"/>
              </a:spcAft>
              <a:buSzPts val="1400"/>
              <a:buChar char="○"/>
            </a:pPr>
            <a:r>
              <a:rPr lang="en"/>
              <a:t>Do, however, gesture to the larger scope of the project when you can — you can do this in “off the cuff” moments, as well as in Q&amp;A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Focus on your argument</a:t>
            </a:r>
            <a:endParaRPr/>
          </a:p>
        </p:txBody>
      </p:sp>
      <p:sp>
        <p:nvSpPr>
          <p:cNvPr id="179" name="Google Shape;179;p29"/>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Presentations are not the place for endless citations that prove you’ve done thorough research, or for arguing with one scholar about an ultimately minor issue</a:t>
            </a:r>
            <a:endParaRPr/>
          </a:p>
          <a:p>
            <a:pPr indent="-342900" lvl="0" marL="457200" rtl="0" algn="l">
              <a:spcBef>
                <a:spcPts val="0"/>
              </a:spcBef>
              <a:spcAft>
                <a:spcPts val="0"/>
              </a:spcAft>
              <a:buSzPts val="1800"/>
              <a:buChar char="●"/>
            </a:pPr>
            <a:r>
              <a:rPr lang="en"/>
              <a:t>Make </a:t>
            </a:r>
            <a:r>
              <a:rPr i="1" lang="en"/>
              <a:t>your argument/claim/findings</a:t>
            </a:r>
            <a:r>
              <a:rPr lang="en"/>
              <a:t> the focus of your presentation, with less emphasis on “other voices”</a:t>
            </a:r>
            <a:endParaRPr/>
          </a:p>
          <a:p>
            <a:pPr indent="-317500" lvl="1" marL="914400" rtl="0" algn="l">
              <a:spcBef>
                <a:spcPts val="0"/>
              </a:spcBef>
              <a:spcAft>
                <a:spcPts val="0"/>
              </a:spcAft>
              <a:buSzPts val="1400"/>
              <a:buChar char="○"/>
            </a:pPr>
            <a:r>
              <a:rPr lang="en"/>
              <a:t>At the outset, make it clear what your argument (or question) is, and why it matters</a:t>
            </a:r>
            <a:endParaRPr/>
          </a:p>
          <a:p>
            <a:pPr indent="-317500" lvl="1" marL="914400" rtl="0" algn="l">
              <a:spcBef>
                <a:spcPts val="0"/>
              </a:spcBef>
              <a:spcAft>
                <a:spcPts val="0"/>
              </a:spcAft>
              <a:buSzPts val="1400"/>
              <a:buChar char="○"/>
            </a:pPr>
            <a:r>
              <a:rPr lang="en"/>
              <a:t>Be selective with quotations and references — they should be important and relevant (you couldn’t do your presentation without them)</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0"/>
          <p:cNvSpPr txBox="1"/>
          <p:nvPr>
            <p:ph type="title"/>
          </p:nvPr>
        </p:nvSpPr>
        <p:spPr>
          <a:xfrm>
            <a:off x="490250" y="526350"/>
            <a:ext cx="82863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Best Practices for Zoom</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Preparing m</a:t>
            </a:r>
            <a:r>
              <a:rPr lang="en"/>
              <a:t>aterials </a:t>
            </a:r>
            <a:endParaRPr/>
          </a:p>
        </p:txBody>
      </p:sp>
      <p:sp>
        <p:nvSpPr>
          <p:cNvPr id="190" name="Google Shape;190;p31"/>
          <p:cNvSpPr txBox="1"/>
          <p:nvPr>
            <p:ph idx="1" type="body"/>
          </p:nvPr>
        </p:nvSpPr>
        <p:spPr>
          <a:xfrm>
            <a:off x="311700" y="1242275"/>
            <a:ext cx="8520600" cy="3339000"/>
          </a:xfrm>
          <a:prstGeom prst="rect">
            <a:avLst/>
          </a:prstGeom>
        </p:spPr>
        <p:txBody>
          <a:bodyPr anchorCtr="0" anchor="t" bIns="91425" lIns="91425" spcFirstLastPara="1" rIns="91425" wrap="square" tIns="91425">
            <a:noAutofit/>
          </a:bodyPr>
          <a:lstStyle/>
          <a:p>
            <a:pPr indent="-374650" lvl="0" marL="457200" rtl="0" algn="l">
              <a:spcBef>
                <a:spcPts val="0"/>
              </a:spcBef>
              <a:spcAft>
                <a:spcPts val="0"/>
              </a:spcAft>
              <a:buSzPts val="2300"/>
              <a:buChar char="●"/>
            </a:pPr>
            <a:r>
              <a:rPr lang="en" sz="2300"/>
              <a:t>Keep things especially simple</a:t>
            </a:r>
            <a:endParaRPr sz="2300"/>
          </a:p>
          <a:p>
            <a:pPr indent="-374650" lvl="0" marL="457200" rtl="0" algn="l">
              <a:spcBef>
                <a:spcPts val="0"/>
              </a:spcBef>
              <a:spcAft>
                <a:spcPts val="0"/>
              </a:spcAft>
              <a:buSzPts val="2300"/>
              <a:buChar char="●"/>
            </a:pPr>
            <a:r>
              <a:rPr lang="en" sz="2300"/>
              <a:t>Use effective visuals to keep attention</a:t>
            </a:r>
            <a:endParaRPr sz="2300"/>
          </a:p>
          <a:p>
            <a:pPr indent="-374650" lvl="0" marL="457200" rtl="0" algn="l">
              <a:spcBef>
                <a:spcPts val="0"/>
              </a:spcBef>
              <a:spcAft>
                <a:spcPts val="0"/>
              </a:spcAft>
              <a:buSzPts val="2300"/>
              <a:buChar char="●"/>
            </a:pPr>
            <a:r>
              <a:rPr lang="en" sz="2300"/>
              <a:t>Include an outline of your presentation on slide</a:t>
            </a:r>
            <a:endParaRPr sz="2300"/>
          </a:p>
          <a:p>
            <a:pPr indent="-374650" lvl="0" marL="457200" rtl="0" algn="l">
              <a:spcBef>
                <a:spcPts val="0"/>
              </a:spcBef>
              <a:spcAft>
                <a:spcPts val="0"/>
              </a:spcAft>
              <a:buSzPts val="2300"/>
              <a:buChar char="●"/>
            </a:pPr>
            <a:r>
              <a:rPr lang="en" sz="2300"/>
              <a:t>Don’t hide information in your slides</a:t>
            </a:r>
            <a:endParaRPr sz="2300"/>
          </a:p>
          <a:p>
            <a:pPr indent="-374650" lvl="0" marL="457200" rtl="0" algn="l">
              <a:spcBef>
                <a:spcPts val="0"/>
              </a:spcBef>
              <a:spcAft>
                <a:spcPts val="0"/>
              </a:spcAft>
              <a:buSzPts val="2300"/>
              <a:buChar char="●"/>
            </a:pPr>
            <a:r>
              <a:rPr lang="en" sz="2300"/>
              <a:t>Print out paper for reading</a:t>
            </a:r>
            <a:endParaRPr sz="2300"/>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Who we are</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u="sng">
                <a:solidFill>
                  <a:schemeClr val="hlink"/>
                </a:solidFill>
                <a:hlinkClick r:id="rId3"/>
              </a:rPr>
              <a:t>Brandeis University Writing Center</a:t>
            </a:r>
            <a:endParaRPr/>
          </a:p>
          <a:p>
            <a:pPr indent="0" lvl="0" marL="0" rtl="0" algn="l">
              <a:lnSpc>
                <a:spcPct val="100000"/>
              </a:lnSpc>
              <a:spcBef>
                <a:spcPts val="0"/>
              </a:spcBef>
              <a:spcAft>
                <a:spcPts val="0"/>
              </a:spcAft>
              <a:buNone/>
            </a:pPr>
            <a:r>
              <a:rPr lang="en" sz="1500"/>
              <a:t>We help all writers, with all writing projects, at any stage in the writing process.</a:t>
            </a:r>
            <a:endParaRPr sz="1500"/>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Emiliano Gutierrez-Popoca</a:t>
            </a:r>
            <a:endParaRPr/>
          </a:p>
          <a:p>
            <a:pPr indent="0" lvl="0" marL="0" rtl="0" algn="l">
              <a:lnSpc>
                <a:spcPct val="100000"/>
              </a:lnSpc>
              <a:spcBef>
                <a:spcPts val="0"/>
              </a:spcBef>
              <a:spcAft>
                <a:spcPts val="0"/>
              </a:spcAft>
              <a:buNone/>
            </a:pPr>
            <a:r>
              <a:rPr lang="en" sz="1500"/>
              <a:t>Co-Director &amp; Former UWS Instructor</a:t>
            </a:r>
            <a:endParaRPr sz="1500"/>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Reza Pourmikail</a:t>
            </a:r>
            <a:endParaRPr/>
          </a:p>
          <a:p>
            <a:pPr indent="0" lvl="0" marL="0" rtl="0" algn="l">
              <a:lnSpc>
                <a:spcPct val="100000"/>
              </a:lnSpc>
              <a:spcBef>
                <a:spcPts val="0"/>
              </a:spcBef>
              <a:spcAft>
                <a:spcPts val="0"/>
              </a:spcAft>
              <a:buNone/>
            </a:pPr>
            <a:r>
              <a:rPr lang="en" sz="1500"/>
              <a:t>Co-Director &amp; Former UWS Instructor</a:t>
            </a:r>
            <a:endParaRPr sz="1500"/>
          </a:p>
          <a:p>
            <a:pPr indent="0" lvl="0" marL="0" rtl="0" algn="l">
              <a:lnSpc>
                <a:spcPct val="100000"/>
              </a:lnSpc>
              <a:spcBef>
                <a:spcPts val="0"/>
              </a:spcBef>
              <a:spcAft>
                <a:spcPts val="0"/>
              </a:spcAft>
              <a:buNone/>
            </a:pPr>
            <a:r>
              <a:t/>
            </a:r>
            <a:endParaRPr sz="1500"/>
          </a:p>
          <a:p>
            <a:pPr indent="0" lvl="0" marL="0" rtl="0" algn="l">
              <a:lnSpc>
                <a:spcPct val="100000"/>
              </a:lnSpc>
              <a:spcBef>
                <a:spcPts val="0"/>
              </a:spcBef>
              <a:spcAft>
                <a:spcPts val="0"/>
              </a:spcAft>
              <a:buNone/>
            </a:pPr>
            <a:r>
              <a:t/>
            </a:r>
            <a:endParaRPr sz="1500"/>
          </a:p>
          <a:p>
            <a:pPr indent="0" lvl="0" marL="0" rtl="0" algn="l">
              <a:lnSpc>
                <a:spcPct val="100000"/>
              </a:lnSpc>
              <a:spcBef>
                <a:spcPts val="0"/>
              </a:spcBef>
              <a:spcAft>
                <a:spcPts val="0"/>
              </a:spcAft>
              <a:buNone/>
            </a:pPr>
            <a:r>
              <a:rPr lang="en" sz="1500"/>
              <a:t>Contact: </a:t>
            </a:r>
            <a:r>
              <a:rPr lang="en" sz="1500" u="sng">
                <a:solidFill>
                  <a:schemeClr val="hlink"/>
                </a:solidFill>
                <a:hlinkClick r:id="rId4"/>
              </a:rPr>
              <a:t>writingcenter@brandeis.edu</a:t>
            </a:r>
            <a:endParaRPr sz="1500"/>
          </a:p>
          <a:p>
            <a:pPr indent="0" lvl="0" marL="0" rtl="0" algn="l">
              <a:lnSpc>
                <a:spcPct val="100000"/>
              </a:lnSpc>
              <a:spcBef>
                <a:spcPts val="0"/>
              </a:spcBef>
              <a:spcAft>
                <a:spcPts val="0"/>
              </a:spcAft>
              <a:buNone/>
            </a:pPr>
            <a:r>
              <a:t/>
            </a:r>
            <a:endParaRPr sz="1500"/>
          </a:p>
          <a:p>
            <a:pPr indent="0" lvl="0" marL="0" rtl="0" algn="l">
              <a:lnSpc>
                <a:spcPct val="100000"/>
              </a:lnSpc>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pic>
        <p:nvPicPr>
          <p:cNvPr id="195" name="Google Shape;195;p32"/>
          <p:cNvPicPr preferRelativeResize="0"/>
          <p:nvPr/>
        </p:nvPicPr>
        <p:blipFill>
          <a:blip r:embed="rId3">
            <a:alphaModFix/>
          </a:blip>
          <a:stretch>
            <a:fillRect/>
          </a:stretch>
        </p:blipFill>
        <p:spPr>
          <a:xfrm>
            <a:off x="434601" y="202475"/>
            <a:ext cx="8274800" cy="47385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3"/>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Preparing presentation</a:t>
            </a:r>
            <a:endParaRPr sz="11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a:p>
        </p:txBody>
      </p:sp>
      <p:sp>
        <p:nvSpPr>
          <p:cNvPr id="201" name="Google Shape;201;p33"/>
          <p:cNvSpPr txBox="1"/>
          <p:nvPr>
            <p:ph idx="1" type="body"/>
          </p:nvPr>
        </p:nvSpPr>
        <p:spPr>
          <a:xfrm>
            <a:off x="311700" y="1242275"/>
            <a:ext cx="8520600" cy="3339000"/>
          </a:xfrm>
          <a:prstGeom prst="rect">
            <a:avLst/>
          </a:prstGeom>
        </p:spPr>
        <p:txBody>
          <a:bodyPr anchorCtr="0" anchor="t" bIns="91425" lIns="91425" spcFirstLastPara="1" rIns="91425" wrap="square" tIns="91425">
            <a:noAutofit/>
          </a:bodyPr>
          <a:lstStyle/>
          <a:p>
            <a:pPr indent="-374650" lvl="0" marL="457200" marR="0" rtl="0" algn="l">
              <a:lnSpc>
                <a:spcPct val="115000"/>
              </a:lnSpc>
              <a:spcBef>
                <a:spcPts val="0"/>
              </a:spcBef>
              <a:spcAft>
                <a:spcPts val="0"/>
              </a:spcAft>
              <a:buSzPts val="2300"/>
              <a:buChar char="●"/>
            </a:pPr>
            <a:r>
              <a:rPr lang="en" sz="2300"/>
              <a:t>Emphasize organization even more</a:t>
            </a:r>
            <a:endParaRPr sz="2300"/>
          </a:p>
          <a:p>
            <a:pPr indent="-374650" lvl="0" marL="457200" marR="0" rtl="0" algn="l">
              <a:lnSpc>
                <a:spcPct val="115000"/>
              </a:lnSpc>
              <a:spcBef>
                <a:spcPts val="0"/>
              </a:spcBef>
              <a:spcAft>
                <a:spcPts val="0"/>
              </a:spcAft>
              <a:buSzPts val="2300"/>
              <a:buChar char="●"/>
            </a:pPr>
            <a:r>
              <a:rPr lang="en" sz="2300"/>
              <a:t>Adjust your environment</a:t>
            </a:r>
            <a:endParaRPr sz="2300"/>
          </a:p>
          <a:p>
            <a:pPr indent="-374650" lvl="0" marL="457200" marR="0" rtl="0" algn="l">
              <a:lnSpc>
                <a:spcPct val="115000"/>
              </a:lnSpc>
              <a:spcBef>
                <a:spcPts val="0"/>
              </a:spcBef>
              <a:spcAft>
                <a:spcPts val="0"/>
              </a:spcAft>
              <a:buSzPts val="2300"/>
              <a:buChar char="●"/>
            </a:pPr>
            <a:r>
              <a:rPr lang="en" sz="2300"/>
              <a:t>Get familiar with platform</a:t>
            </a:r>
            <a:endParaRPr sz="2300"/>
          </a:p>
          <a:p>
            <a:pPr indent="-374650" lvl="0" marL="457200" marR="0" rtl="0" algn="l">
              <a:lnSpc>
                <a:spcPct val="115000"/>
              </a:lnSpc>
              <a:spcBef>
                <a:spcPts val="0"/>
              </a:spcBef>
              <a:spcAft>
                <a:spcPts val="0"/>
              </a:spcAft>
              <a:buSzPts val="2300"/>
              <a:buChar char="●"/>
            </a:pPr>
            <a:r>
              <a:rPr lang="en" sz="2300"/>
              <a:t>Practice/record ahead of time</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1600"/>
              </a:spcAft>
              <a:buNone/>
            </a:pPr>
            <a:r>
              <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During presentation</a:t>
            </a:r>
            <a:endParaRPr sz="11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0" lvl="0" marL="0" rtl="0" algn="l">
              <a:spcBef>
                <a:spcPts val="0"/>
              </a:spcBef>
              <a:spcAft>
                <a:spcPts val="0"/>
              </a:spcAft>
              <a:buNone/>
            </a:pPr>
            <a:r>
              <a:t/>
            </a:r>
            <a:endParaRPr/>
          </a:p>
        </p:txBody>
      </p:sp>
      <p:sp>
        <p:nvSpPr>
          <p:cNvPr id="207" name="Google Shape;207;p34"/>
          <p:cNvSpPr txBox="1"/>
          <p:nvPr>
            <p:ph idx="1" type="body"/>
          </p:nvPr>
        </p:nvSpPr>
        <p:spPr>
          <a:xfrm>
            <a:off x="311700" y="1017800"/>
            <a:ext cx="8520600" cy="3339000"/>
          </a:xfrm>
          <a:prstGeom prst="rect">
            <a:avLst/>
          </a:prstGeom>
        </p:spPr>
        <p:txBody>
          <a:bodyPr anchorCtr="0" anchor="t" bIns="91425" lIns="91425" spcFirstLastPara="1" rIns="91425" wrap="square" tIns="91425">
            <a:noAutofit/>
          </a:bodyPr>
          <a:lstStyle/>
          <a:p>
            <a:pPr indent="-374650" lvl="0" marL="457200" marR="0" rtl="0" algn="l">
              <a:lnSpc>
                <a:spcPct val="115000"/>
              </a:lnSpc>
              <a:spcBef>
                <a:spcPts val="0"/>
              </a:spcBef>
              <a:spcAft>
                <a:spcPts val="0"/>
              </a:spcAft>
              <a:buSzPts val="2300"/>
              <a:buChar char="●"/>
            </a:pPr>
            <a:r>
              <a:rPr lang="en" sz="2300"/>
              <a:t>Focus on presentation, but remember you are on camera</a:t>
            </a:r>
            <a:endParaRPr sz="2300"/>
          </a:p>
          <a:p>
            <a:pPr indent="-374650" lvl="0" marL="457200" marR="0" rtl="0" algn="l">
              <a:lnSpc>
                <a:spcPct val="115000"/>
              </a:lnSpc>
              <a:spcBef>
                <a:spcPts val="0"/>
              </a:spcBef>
              <a:spcAft>
                <a:spcPts val="0"/>
              </a:spcAft>
              <a:buSzPts val="2300"/>
              <a:buChar char="●"/>
            </a:pPr>
            <a:r>
              <a:rPr lang="en" sz="2300"/>
              <a:t>Ask people to turn on cameras (if applicable)</a:t>
            </a:r>
            <a:endParaRPr sz="2300"/>
          </a:p>
          <a:p>
            <a:pPr indent="-374650" lvl="0" marL="457200" marR="0" rtl="0" algn="l">
              <a:lnSpc>
                <a:spcPct val="115000"/>
              </a:lnSpc>
              <a:spcBef>
                <a:spcPts val="0"/>
              </a:spcBef>
              <a:spcAft>
                <a:spcPts val="0"/>
              </a:spcAft>
              <a:buSzPts val="2300"/>
              <a:buChar char="●"/>
            </a:pPr>
            <a:r>
              <a:rPr lang="en" sz="2300"/>
              <a:t>Decide how people can ask questions or make comments</a:t>
            </a:r>
            <a:endParaRPr sz="2300"/>
          </a:p>
          <a:p>
            <a:pPr indent="-374650" lvl="0" marL="457200" marR="0" rtl="0" algn="l">
              <a:lnSpc>
                <a:spcPct val="115000"/>
              </a:lnSpc>
              <a:spcBef>
                <a:spcPts val="0"/>
              </a:spcBef>
              <a:spcAft>
                <a:spcPts val="0"/>
              </a:spcAft>
              <a:buSzPts val="2300"/>
              <a:buChar char="●"/>
            </a:pPr>
            <a:r>
              <a:rPr lang="en" sz="2300"/>
              <a:t>Use chat to get feedback from audience and to provide supplemental resources</a:t>
            </a:r>
            <a:endParaRPr sz="2300"/>
          </a:p>
          <a:p>
            <a:pPr indent="-374650" lvl="0" marL="457200" marR="0" rtl="0" algn="l">
              <a:lnSpc>
                <a:spcPct val="115000"/>
              </a:lnSpc>
              <a:spcBef>
                <a:spcPts val="0"/>
              </a:spcBef>
              <a:spcAft>
                <a:spcPts val="0"/>
              </a:spcAft>
              <a:buSzPts val="2300"/>
              <a:buChar char="●"/>
            </a:pPr>
            <a:r>
              <a:rPr lang="en" sz="2300"/>
              <a:t>Encourage emoji and chat reactions</a:t>
            </a:r>
            <a:endParaRPr sz="2300"/>
          </a:p>
          <a:p>
            <a:pPr indent="-374650" lvl="0" marL="457200" marR="0" rtl="0" algn="l">
              <a:lnSpc>
                <a:spcPct val="115000"/>
              </a:lnSpc>
              <a:spcBef>
                <a:spcPts val="0"/>
              </a:spcBef>
              <a:spcAft>
                <a:spcPts val="0"/>
              </a:spcAft>
              <a:buSzPts val="2300"/>
              <a:buChar char="●"/>
            </a:pPr>
            <a:r>
              <a:rPr lang="en" sz="2300"/>
              <a:t>Close with </a:t>
            </a:r>
            <a:r>
              <a:rPr i="1" lang="en" sz="2300"/>
              <a:t>thank you</a:t>
            </a:r>
            <a:r>
              <a:rPr lang="en" sz="2300"/>
              <a:t> slide that includes your contact details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5"/>
          <p:cNvSpPr txBox="1"/>
          <p:nvPr>
            <p:ph type="title"/>
          </p:nvPr>
        </p:nvSpPr>
        <p:spPr>
          <a:xfrm>
            <a:off x="490250" y="526350"/>
            <a:ext cx="82863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Job Talks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Previous experience with job talks</a:t>
            </a:r>
            <a:endParaRPr/>
          </a:p>
        </p:txBody>
      </p:sp>
      <p:sp>
        <p:nvSpPr>
          <p:cNvPr id="218" name="Google Shape;218;p36"/>
          <p:cNvSpPr txBox="1"/>
          <p:nvPr>
            <p:ph idx="1" type="body"/>
          </p:nvPr>
        </p:nvSpPr>
        <p:spPr>
          <a:xfrm>
            <a:off x="311700" y="1242275"/>
            <a:ext cx="8520600" cy="3339000"/>
          </a:xfrm>
          <a:prstGeom prst="rect">
            <a:avLst/>
          </a:prstGeom>
        </p:spPr>
        <p:txBody>
          <a:bodyPr anchorCtr="0" anchor="t" bIns="91425" lIns="91425" spcFirstLastPara="1" rIns="91425" wrap="square" tIns="91425">
            <a:noAutofit/>
          </a:bodyPr>
          <a:lstStyle/>
          <a:p>
            <a:pPr indent="-330200" lvl="0" marL="457200" rtl="0" algn="l">
              <a:lnSpc>
                <a:spcPct val="150000"/>
              </a:lnSpc>
              <a:spcBef>
                <a:spcPts val="0"/>
              </a:spcBef>
              <a:spcAft>
                <a:spcPts val="0"/>
              </a:spcAft>
              <a:buClr>
                <a:srgbClr val="000000"/>
              </a:buClr>
              <a:buSzPts val="1600"/>
              <a:buFont typeface="Arial"/>
              <a:buChar char="●"/>
            </a:pPr>
            <a:r>
              <a:rPr lang="en" sz="2300"/>
              <a:t>Do you have any experience giving a job talk?</a:t>
            </a:r>
            <a:endParaRPr sz="2300"/>
          </a:p>
          <a:p>
            <a:pPr indent="-330200" lvl="0" marL="457200" rtl="0" algn="l">
              <a:lnSpc>
                <a:spcPct val="150000"/>
              </a:lnSpc>
              <a:spcBef>
                <a:spcPts val="0"/>
              </a:spcBef>
              <a:spcAft>
                <a:spcPts val="0"/>
              </a:spcAft>
              <a:buClr>
                <a:srgbClr val="000000"/>
              </a:buClr>
              <a:buSzPts val="1600"/>
              <a:buFont typeface="Arial"/>
              <a:buChar char="●"/>
            </a:pPr>
            <a:r>
              <a:rPr lang="en" sz="2300"/>
              <a:t>Have you attended one?</a:t>
            </a:r>
            <a:endParaRPr sz="2300"/>
          </a:p>
          <a:p>
            <a:pPr indent="-330200" lvl="0" marL="457200" rtl="0" algn="l">
              <a:lnSpc>
                <a:spcPct val="150000"/>
              </a:lnSpc>
              <a:spcBef>
                <a:spcPts val="0"/>
              </a:spcBef>
              <a:spcAft>
                <a:spcPts val="0"/>
              </a:spcAft>
              <a:buClr>
                <a:srgbClr val="000000"/>
              </a:buClr>
              <a:buSzPts val="1600"/>
              <a:buFont typeface="Arial"/>
              <a:buChar char="●"/>
            </a:pPr>
            <a:r>
              <a:rPr lang="en" sz="2300"/>
              <a:t>What was your experience like?</a:t>
            </a:r>
            <a:endParaRPr sz="2300"/>
          </a:p>
          <a:p>
            <a:pPr indent="-330200" lvl="0" marL="457200" rtl="0" algn="l">
              <a:lnSpc>
                <a:spcPct val="150000"/>
              </a:lnSpc>
              <a:spcBef>
                <a:spcPts val="0"/>
              </a:spcBef>
              <a:spcAft>
                <a:spcPts val="0"/>
              </a:spcAft>
              <a:buClr>
                <a:srgbClr val="000000"/>
              </a:buClr>
              <a:buSzPts val="1600"/>
              <a:buFont typeface="Arial"/>
              <a:buChar char="●"/>
            </a:pPr>
            <a:r>
              <a:rPr lang="en" sz="2300"/>
              <a:t>What do you think will be the challenges of a job talk?</a:t>
            </a:r>
            <a:endParaRPr sz="2300"/>
          </a:p>
          <a:p>
            <a:pPr indent="-330200" lvl="0" marL="457200" rtl="0" algn="l">
              <a:lnSpc>
                <a:spcPct val="150000"/>
              </a:lnSpc>
              <a:spcBef>
                <a:spcPts val="0"/>
              </a:spcBef>
              <a:spcAft>
                <a:spcPts val="0"/>
              </a:spcAft>
              <a:buClr>
                <a:srgbClr val="000000"/>
              </a:buClr>
              <a:buSzPts val="1600"/>
              <a:buFont typeface="Arial"/>
              <a:buChar char="●"/>
            </a:pPr>
            <a:r>
              <a:rPr lang="en" sz="2300"/>
              <a:t>What is specific about writing for a job talk?</a:t>
            </a:r>
            <a:endParaRPr sz="1600">
              <a:solidFill>
                <a:srgbClr val="000000"/>
              </a:solidFill>
              <a:latin typeface="Arial"/>
              <a:ea typeface="Arial"/>
              <a:cs typeface="Arial"/>
              <a:sym typeface="Arial"/>
            </a:endParaRPr>
          </a:p>
          <a:p>
            <a:pPr indent="0" lvl="0" marL="0" rtl="0" algn="l">
              <a:lnSpc>
                <a:spcPct val="150000"/>
              </a:lnSpc>
              <a:spcBef>
                <a:spcPts val="0"/>
              </a:spcBef>
              <a:spcAft>
                <a:spcPts val="16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7"/>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Job Talk Checklist: Setting</a:t>
            </a:r>
            <a:endParaRPr/>
          </a:p>
        </p:txBody>
      </p:sp>
      <p:sp>
        <p:nvSpPr>
          <p:cNvPr id="224" name="Google Shape;224;p37"/>
          <p:cNvSpPr txBox="1"/>
          <p:nvPr>
            <p:ph idx="1" type="body"/>
          </p:nvPr>
        </p:nvSpPr>
        <p:spPr>
          <a:xfrm>
            <a:off x="311700" y="1242275"/>
            <a:ext cx="8520600" cy="3339000"/>
          </a:xfrm>
          <a:prstGeom prst="rect">
            <a:avLst/>
          </a:prstGeom>
        </p:spPr>
        <p:txBody>
          <a:bodyPr anchorCtr="0" anchor="t" bIns="91425" lIns="91425" spcFirstLastPara="1" rIns="91425" wrap="square" tIns="91425">
            <a:noAutofit/>
          </a:bodyPr>
          <a:lstStyle/>
          <a:p>
            <a:pPr indent="0" lvl="0" marL="0" rtl="0" algn="l">
              <a:spcBef>
                <a:spcPts val="1800"/>
              </a:spcBef>
              <a:spcAft>
                <a:spcPts val="0"/>
              </a:spcAft>
              <a:buNone/>
            </a:pPr>
            <a:r>
              <a:rPr lang="en" sz="2300"/>
              <a:t>1. Make Sure the Talk Speaks to the Job Being Advertised.</a:t>
            </a:r>
            <a:endParaRPr sz="2300"/>
          </a:p>
          <a:p>
            <a:pPr indent="0" lvl="0" marL="0" rtl="0" algn="l">
              <a:spcBef>
                <a:spcPts val="1800"/>
              </a:spcBef>
              <a:spcAft>
                <a:spcPts val="0"/>
              </a:spcAft>
              <a:buNone/>
            </a:pPr>
            <a:r>
              <a:rPr lang="en" sz="2300"/>
              <a:t>2. Be Thoroughly Formal and Professional.</a:t>
            </a:r>
            <a:endParaRPr sz="2300"/>
          </a:p>
          <a:p>
            <a:pPr indent="0" lvl="0" marL="0" rtl="0" algn="l">
              <a:spcBef>
                <a:spcPts val="1800"/>
              </a:spcBef>
              <a:spcAft>
                <a:spcPts val="1600"/>
              </a:spcAft>
              <a:buNone/>
            </a:pPr>
            <a:r>
              <a:t/>
            </a:r>
            <a:endParaRPr sz="23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Job Talk Checklist: </a:t>
            </a:r>
            <a:r>
              <a:rPr lang="en"/>
              <a:t>Introducing your argument</a:t>
            </a:r>
            <a:endParaRPr/>
          </a:p>
        </p:txBody>
      </p:sp>
      <p:sp>
        <p:nvSpPr>
          <p:cNvPr id="230" name="Google Shape;230;p38"/>
          <p:cNvSpPr txBox="1"/>
          <p:nvPr>
            <p:ph idx="1" type="body"/>
          </p:nvPr>
        </p:nvSpPr>
        <p:spPr>
          <a:xfrm>
            <a:off x="387900" y="1572325"/>
            <a:ext cx="8520600" cy="3339000"/>
          </a:xfrm>
          <a:prstGeom prst="rect">
            <a:avLst/>
          </a:prstGeom>
        </p:spPr>
        <p:txBody>
          <a:bodyPr anchorCtr="0" anchor="t" bIns="91425" lIns="91425" spcFirstLastPara="1" rIns="91425" wrap="square" tIns="91425">
            <a:noAutofit/>
          </a:bodyPr>
          <a:lstStyle/>
          <a:p>
            <a:pPr indent="0" lvl="0" marL="0" marR="0" rtl="0" algn="l">
              <a:lnSpc>
                <a:spcPct val="150000"/>
              </a:lnSpc>
              <a:spcBef>
                <a:spcPts val="0"/>
              </a:spcBef>
              <a:spcAft>
                <a:spcPts val="0"/>
              </a:spcAft>
              <a:buNone/>
            </a:pPr>
            <a:r>
              <a:rPr lang="en" sz="2300"/>
              <a:t>3. Have a Clear One-Paragraph Intro</a:t>
            </a:r>
            <a:endParaRPr sz="2300"/>
          </a:p>
          <a:p>
            <a:pPr indent="0" lvl="0" marL="0" marR="0" rtl="0" algn="l">
              <a:lnSpc>
                <a:spcPct val="150000"/>
              </a:lnSpc>
              <a:spcBef>
                <a:spcPts val="0"/>
              </a:spcBef>
              <a:spcAft>
                <a:spcPts val="0"/>
              </a:spcAft>
              <a:buNone/>
            </a:pPr>
            <a:r>
              <a:rPr lang="en" sz="2300"/>
              <a:t>4. Take about Two Paragraphs to Explain Your Topic Clearly</a:t>
            </a:r>
            <a:endParaRPr sz="23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Job Talk Checklist: Showcasing</a:t>
            </a:r>
            <a:r>
              <a:rPr lang="en"/>
              <a:t> your own work</a:t>
            </a:r>
            <a:endParaRPr/>
          </a:p>
        </p:txBody>
      </p:sp>
      <p:sp>
        <p:nvSpPr>
          <p:cNvPr id="236" name="Google Shape;236;p39"/>
          <p:cNvSpPr txBox="1"/>
          <p:nvPr>
            <p:ph idx="1" type="body"/>
          </p:nvPr>
        </p:nvSpPr>
        <p:spPr>
          <a:xfrm>
            <a:off x="311700" y="1242275"/>
            <a:ext cx="8520600" cy="3339000"/>
          </a:xfrm>
          <a:prstGeom prst="rect">
            <a:avLst/>
          </a:prstGeom>
        </p:spPr>
        <p:txBody>
          <a:bodyPr anchorCtr="0" anchor="t" bIns="91425" lIns="91425" spcFirstLastPara="1" rIns="91425" wrap="square" tIns="91425">
            <a:noAutofit/>
          </a:bodyPr>
          <a:lstStyle/>
          <a:p>
            <a:pPr indent="0" lvl="0" marL="0" marR="0" rtl="0" algn="l">
              <a:lnSpc>
                <a:spcPct val="150000"/>
              </a:lnSpc>
              <a:spcBef>
                <a:spcPts val="0"/>
              </a:spcBef>
              <a:spcAft>
                <a:spcPts val="0"/>
              </a:spcAft>
              <a:buNone/>
            </a:pPr>
            <a:r>
              <a:rPr lang="en" sz="2300"/>
              <a:t>5. Eschew Excessive Citation of Other Works and Sources.</a:t>
            </a:r>
            <a:endParaRPr sz="2300"/>
          </a:p>
          <a:p>
            <a:pPr indent="0" lvl="0" marL="0" marR="0" rtl="0" algn="l">
              <a:lnSpc>
                <a:spcPct val="150000"/>
              </a:lnSpc>
              <a:spcBef>
                <a:spcPts val="0"/>
              </a:spcBef>
              <a:spcAft>
                <a:spcPts val="0"/>
              </a:spcAft>
              <a:buNone/>
            </a:pPr>
            <a:r>
              <a:rPr lang="en" sz="2300"/>
              <a:t>﻿6. Advance an Original and Distinctive Argument.</a:t>
            </a:r>
            <a:endParaRPr sz="2300"/>
          </a:p>
          <a:p>
            <a:pPr indent="0" lvl="0" marL="0" marR="0" rtl="0" algn="l">
              <a:lnSpc>
                <a:spcPct val="150000"/>
              </a:lnSpc>
              <a:spcBef>
                <a:spcPts val="0"/>
              </a:spcBef>
              <a:spcAft>
                <a:spcPts val="0"/>
              </a:spcAft>
              <a:buNone/>
            </a:pPr>
            <a:r>
              <a:rPr lang="en" sz="2300"/>
              <a:t>7. Jettison the Following Words and Phrases:</a:t>
            </a:r>
            <a:endParaRPr sz="2300"/>
          </a:p>
          <a:p>
            <a:pPr indent="0" lvl="0" marL="0" marR="0" rtl="0" algn="l">
              <a:lnSpc>
                <a:spcPct val="100000"/>
              </a:lnSpc>
              <a:spcBef>
                <a:spcPts val="0"/>
              </a:spcBef>
              <a:spcAft>
                <a:spcPts val="0"/>
              </a:spcAft>
              <a:buNone/>
            </a:pPr>
            <a:r>
              <a:rPr lang="en" sz="2300"/>
              <a:t>﻿“is worthy of study,” “deserves study,” “merits study,” “try,” “seek,” “hope,” “attempt,” and “endeavor.”</a:t>
            </a:r>
            <a:endParaRPr sz="2300"/>
          </a:p>
          <a:p>
            <a:pPr indent="0" lvl="0" marL="0" marR="0" rtl="0" algn="l">
              <a:lnSpc>
                <a:spcPct val="100000"/>
              </a:lnSpc>
              <a:spcBef>
                <a:spcPts val="0"/>
              </a:spcBef>
              <a:spcAft>
                <a:spcPts val="0"/>
              </a:spcAft>
              <a:buNone/>
            </a:pPr>
            <a:r>
              <a:t/>
            </a:r>
            <a:endParaRPr sz="2300"/>
          </a:p>
          <a:p>
            <a:pPr indent="0" lvl="0" marL="0" rtl="0" algn="l">
              <a:spcBef>
                <a:spcPts val="0"/>
              </a:spcBef>
              <a:spcAft>
                <a:spcPts val="0"/>
              </a:spcAft>
              <a:buNone/>
            </a:pPr>
            <a:r>
              <a:rPr lang="en" sz="1500"/>
              <a:t>(Adapted from Kelsky, Karen. The Professor Is in: The Essential Guide to Turning Your Ph.D. into a Job. Three Rivers Press, 2015.)</a:t>
            </a:r>
            <a:endParaRPr sz="300">
              <a:solidFill>
                <a:srgbClr val="000000"/>
              </a:solidFill>
              <a:latin typeface="Arial"/>
              <a:ea typeface="Arial"/>
              <a:cs typeface="Arial"/>
              <a:sym typeface="Arial"/>
            </a:endParaRPr>
          </a:p>
          <a:p>
            <a:pPr indent="0" lvl="0" marL="0" marR="0" rtl="0" algn="l">
              <a:lnSpc>
                <a:spcPct val="150000"/>
              </a:lnSpc>
              <a:spcBef>
                <a:spcPts val="0"/>
              </a:spcBef>
              <a:spcAft>
                <a:spcPts val="0"/>
              </a:spcAft>
              <a:buNone/>
            </a:pPr>
            <a:r>
              <a:t/>
            </a:r>
            <a:endParaRPr sz="2300"/>
          </a:p>
          <a:p>
            <a:pPr indent="0" lvl="0" marL="228600" rtl="0" algn="l">
              <a:spcBef>
                <a:spcPts val="0"/>
              </a:spcBef>
              <a:spcAft>
                <a:spcPts val="0"/>
              </a:spcAft>
              <a:buNone/>
            </a:pPr>
            <a:r>
              <a:t/>
            </a:r>
            <a:endParaRPr b="1" sz="1200">
              <a:solidFill>
                <a:srgbClr val="000000"/>
              </a:solidFill>
              <a:latin typeface="Times New Roman"/>
              <a:ea typeface="Times New Roman"/>
              <a:cs typeface="Times New Roman"/>
              <a:sym typeface="Times New Roman"/>
            </a:endParaRPr>
          </a:p>
          <a:p>
            <a:pPr indent="0" lvl="0" marL="68580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228600" rtl="0" algn="l">
              <a:spcBef>
                <a:spcPts val="0"/>
              </a:spcBef>
              <a:spcAft>
                <a:spcPts val="0"/>
              </a:spcAft>
              <a:buNone/>
            </a:pPr>
            <a:r>
              <a:rPr lang="en" sz="1200">
                <a:solidFill>
                  <a:srgbClr val="000000"/>
                </a:solidFill>
                <a:latin typeface="Times New Roman"/>
                <a:ea typeface="Times New Roman"/>
                <a:cs typeface="Times New Roman"/>
                <a:sym typeface="Times New Roman"/>
              </a:rPr>
              <a:t>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1600"/>
              </a:spcAft>
              <a:buNone/>
            </a:pPr>
            <a:r>
              <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Discussing checklist</a:t>
            </a:r>
            <a:endParaRPr/>
          </a:p>
        </p:txBody>
      </p:sp>
      <p:sp>
        <p:nvSpPr>
          <p:cNvPr id="242" name="Google Shape;242;p40"/>
          <p:cNvSpPr txBox="1"/>
          <p:nvPr>
            <p:ph idx="1" type="body"/>
          </p:nvPr>
        </p:nvSpPr>
        <p:spPr>
          <a:xfrm>
            <a:off x="311700" y="1242275"/>
            <a:ext cx="8520600" cy="3339000"/>
          </a:xfrm>
          <a:prstGeom prst="rect">
            <a:avLst/>
          </a:prstGeom>
        </p:spPr>
        <p:txBody>
          <a:bodyPr anchorCtr="0" anchor="t" bIns="91425" lIns="91425" spcFirstLastPara="1" rIns="91425" wrap="square" tIns="91425">
            <a:noAutofit/>
          </a:bodyPr>
          <a:lstStyle/>
          <a:p>
            <a:pPr indent="-374650" lvl="0" marL="457200" marR="0" rtl="0" algn="l">
              <a:lnSpc>
                <a:spcPct val="150000"/>
              </a:lnSpc>
              <a:spcBef>
                <a:spcPts val="0"/>
              </a:spcBef>
              <a:spcAft>
                <a:spcPts val="0"/>
              </a:spcAft>
              <a:buSzPts val="2300"/>
              <a:buChar char="●"/>
            </a:pPr>
            <a:r>
              <a:rPr lang="en" sz="2300"/>
              <a:t>How much do you agree/disagree with this checklist?</a:t>
            </a:r>
            <a:endParaRPr sz="2300"/>
          </a:p>
          <a:p>
            <a:pPr indent="-374650" lvl="0" marL="457200" marR="0" rtl="0" algn="l">
              <a:lnSpc>
                <a:spcPct val="150000"/>
              </a:lnSpc>
              <a:spcBef>
                <a:spcPts val="0"/>
              </a:spcBef>
              <a:spcAft>
                <a:spcPts val="0"/>
              </a:spcAft>
              <a:buSzPts val="2300"/>
              <a:buChar char="●"/>
            </a:pPr>
            <a:r>
              <a:rPr lang="en" sz="2300"/>
              <a:t>How much does this correspond to your previous experience giving or attending job talks?</a:t>
            </a:r>
            <a:endParaRPr sz="2300"/>
          </a:p>
          <a:p>
            <a:pPr indent="-374650" lvl="0" marL="457200" marR="0" rtl="0" algn="l">
              <a:lnSpc>
                <a:spcPct val="150000"/>
              </a:lnSpc>
              <a:spcBef>
                <a:spcPts val="0"/>
              </a:spcBef>
              <a:spcAft>
                <a:spcPts val="0"/>
              </a:spcAft>
              <a:buSzPts val="2300"/>
              <a:buChar char="●"/>
            </a:pPr>
            <a:r>
              <a:rPr lang="en" sz="2300"/>
              <a:t>What would you add?</a:t>
            </a:r>
            <a:endParaRPr sz="2300"/>
          </a:p>
          <a:p>
            <a:pPr indent="-374650" lvl="0" marL="457200" marR="0" rtl="0" algn="l">
              <a:lnSpc>
                <a:spcPct val="150000"/>
              </a:lnSpc>
              <a:spcBef>
                <a:spcPts val="0"/>
              </a:spcBef>
              <a:spcAft>
                <a:spcPts val="0"/>
              </a:spcAft>
              <a:buSzPts val="2300"/>
              <a:buChar char="●"/>
            </a:pPr>
            <a:r>
              <a:rPr lang="en" sz="2300"/>
              <a:t>What are some field specific differences?</a:t>
            </a:r>
            <a:endParaRPr sz="2300"/>
          </a:p>
          <a:p>
            <a:pPr indent="0" lvl="0" marL="0" marR="0" rtl="0" algn="l">
              <a:lnSpc>
                <a:spcPct val="150000"/>
              </a:lnSpc>
              <a:spcBef>
                <a:spcPts val="0"/>
              </a:spcBef>
              <a:spcAft>
                <a:spcPts val="0"/>
              </a:spcAft>
              <a:buNone/>
            </a:pPr>
            <a:r>
              <a:t/>
            </a:r>
            <a:endParaRPr sz="23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1"/>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Reach out to us!</a:t>
            </a:r>
            <a:endParaRPr/>
          </a:p>
          <a:p>
            <a:pPr indent="0" lvl="0" marL="0" rtl="0" algn="l">
              <a:spcBef>
                <a:spcPts val="0"/>
              </a:spcBef>
              <a:spcAft>
                <a:spcPts val="0"/>
              </a:spcAft>
              <a:buNone/>
            </a:pPr>
            <a:r>
              <a:rPr lang="en" sz="2900" u="sng">
                <a:solidFill>
                  <a:schemeClr val="accent1"/>
                </a:solidFill>
                <a:hlinkClick r:id="rId3">
                  <a:extLst>
                    <a:ext uri="{A12FA001-AC4F-418D-AE19-62706E023703}">
                      <ahyp:hlinkClr val="tx"/>
                    </a:ext>
                  </a:extLst>
                </a:hlinkClick>
              </a:rPr>
              <a:t>writingcenter@brandeis.edu</a:t>
            </a:r>
            <a:endParaRPr sz="2900"/>
          </a:p>
          <a:p>
            <a:pPr indent="0" lvl="0" marL="0" rtl="0" algn="l">
              <a:spcBef>
                <a:spcPts val="0"/>
              </a:spcBef>
              <a:spcAft>
                <a:spcPts val="0"/>
              </a:spcAft>
              <a:buNone/>
            </a:pPr>
            <a:r>
              <a:t/>
            </a:r>
            <a:endParaRPr sz="2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Agenda:</a:t>
            </a:r>
            <a:endParaRPr/>
          </a:p>
          <a:p>
            <a:pPr indent="0" lvl="0" marL="0" rtl="0" algn="l">
              <a:spcBef>
                <a:spcPts val="0"/>
              </a:spcBef>
              <a:spcAft>
                <a:spcPts val="0"/>
              </a:spcAft>
              <a:buNone/>
            </a:pPr>
            <a:r>
              <a:rPr lang="en" sz="2100"/>
              <a:t>Introductions &amp; Initial Questions</a:t>
            </a:r>
            <a:endParaRPr sz="2100"/>
          </a:p>
          <a:p>
            <a:pPr indent="0" lvl="0" marL="0" rtl="0" algn="l">
              <a:spcBef>
                <a:spcPts val="0"/>
              </a:spcBef>
              <a:spcAft>
                <a:spcPts val="0"/>
              </a:spcAft>
              <a:buNone/>
            </a:pPr>
            <a:r>
              <a:rPr lang="en" sz="2100"/>
              <a:t>General Tips for Presentations</a:t>
            </a:r>
            <a:endParaRPr sz="2100"/>
          </a:p>
          <a:p>
            <a:pPr indent="0" lvl="0" marL="0" rtl="0" algn="l">
              <a:spcBef>
                <a:spcPts val="0"/>
              </a:spcBef>
              <a:spcAft>
                <a:spcPts val="0"/>
              </a:spcAft>
              <a:buNone/>
            </a:pPr>
            <a:r>
              <a:rPr lang="en" sz="2100"/>
              <a:t>Seminar Paper -&gt; Conference Paper</a:t>
            </a:r>
            <a:endParaRPr sz="2100"/>
          </a:p>
          <a:p>
            <a:pPr indent="0" lvl="0" marL="0" rtl="0" algn="l">
              <a:spcBef>
                <a:spcPts val="0"/>
              </a:spcBef>
              <a:spcAft>
                <a:spcPts val="0"/>
              </a:spcAft>
              <a:buNone/>
            </a:pPr>
            <a:r>
              <a:rPr lang="en" sz="2100"/>
              <a:t>Best Practices for Zoom</a:t>
            </a:r>
            <a:endParaRPr sz="2100"/>
          </a:p>
          <a:p>
            <a:pPr indent="0" lvl="0" marL="0" rtl="0" algn="l">
              <a:spcBef>
                <a:spcPts val="0"/>
              </a:spcBef>
              <a:spcAft>
                <a:spcPts val="0"/>
              </a:spcAft>
              <a:buNone/>
            </a:pPr>
            <a:r>
              <a:rPr lang="en" sz="2100"/>
              <a:t>Job Talks</a:t>
            </a:r>
            <a:endParaRPr sz="2100"/>
          </a:p>
          <a:p>
            <a:pPr indent="0" lvl="0" marL="0" rtl="0" algn="l">
              <a:spcBef>
                <a:spcPts val="0"/>
              </a:spcBef>
              <a:spcAft>
                <a:spcPts val="0"/>
              </a:spcAft>
              <a:buNone/>
            </a:pPr>
            <a:r>
              <a:rPr lang="en" sz="2100"/>
              <a:t>Q&amp;A</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Introductions and Questions</a:t>
            </a:r>
            <a:endParaRPr/>
          </a:p>
        </p:txBody>
      </p:sp>
      <p:sp>
        <p:nvSpPr>
          <p:cNvPr id="103" name="Google Shape;103;p16"/>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you’d like, introduce yourself in the chat or by unmuting yourself. </a:t>
            </a:r>
            <a:endParaRPr/>
          </a:p>
          <a:p>
            <a:pPr indent="0" lvl="0" marL="0" rtl="0" algn="l">
              <a:spcBef>
                <a:spcPts val="1600"/>
              </a:spcBef>
              <a:spcAft>
                <a:spcPts val="0"/>
              </a:spcAft>
              <a:buNone/>
            </a:pPr>
            <a:r>
              <a:rPr lang="en"/>
              <a:t>Academic/scholar presentations you’ve done in the past or are planning to do?</a:t>
            </a:r>
            <a:endParaRPr/>
          </a:p>
          <a:p>
            <a:pPr indent="0" lvl="0" marL="0" rtl="0" algn="l">
              <a:spcBef>
                <a:spcPts val="1600"/>
              </a:spcBef>
              <a:spcAft>
                <a:spcPts val="0"/>
              </a:spcAft>
              <a:buNone/>
            </a:pPr>
            <a:r>
              <a:rPr lang="en"/>
              <a:t>Other kinds of presentations you have experience with?</a:t>
            </a:r>
            <a:endParaRPr/>
          </a:p>
          <a:p>
            <a:pPr indent="0" lvl="0" marL="0" rtl="0" algn="l">
              <a:spcBef>
                <a:spcPts val="1600"/>
              </a:spcBef>
              <a:spcAft>
                <a:spcPts val="0"/>
              </a:spcAft>
              <a:buNone/>
            </a:pPr>
            <a:r>
              <a:rPr lang="en"/>
              <a:t>What are your main concerns or anxieties about presentations?</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type="title"/>
          </p:nvPr>
        </p:nvSpPr>
        <p:spPr>
          <a:xfrm>
            <a:off x="490250" y="526350"/>
            <a:ext cx="82863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General Tips for Presentations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Choosing a presenting style</a:t>
            </a:r>
            <a:endParaRPr/>
          </a:p>
        </p:txBody>
      </p:sp>
      <p:sp>
        <p:nvSpPr>
          <p:cNvPr id="114" name="Google Shape;114;p18"/>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Options include:</a:t>
            </a:r>
            <a:endParaRPr/>
          </a:p>
          <a:p>
            <a:pPr indent="-317500" lvl="1" marL="914400" rtl="0" algn="l">
              <a:spcBef>
                <a:spcPts val="0"/>
              </a:spcBef>
              <a:spcAft>
                <a:spcPts val="0"/>
              </a:spcAft>
              <a:buSzPts val="1400"/>
              <a:buChar char="○"/>
            </a:pPr>
            <a:r>
              <a:rPr lang="en"/>
              <a:t>Reading your paper</a:t>
            </a:r>
            <a:endParaRPr/>
          </a:p>
          <a:p>
            <a:pPr indent="-317500" lvl="1" marL="914400" rtl="0" algn="l">
              <a:spcBef>
                <a:spcPts val="0"/>
              </a:spcBef>
              <a:spcAft>
                <a:spcPts val="0"/>
              </a:spcAft>
              <a:buSzPts val="1400"/>
              <a:buChar char="○"/>
            </a:pPr>
            <a:r>
              <a:rPr lang="en"/>
              <a:t>Talking through material</a:t>
            </a:r>
            <a:endParaRPr/>
          </a:p>
          <a:p>
            <a:pPr indent="-317500" lvl="1" marL="914400" rtl="0" algn="l">
              <a:spcBef>
                <a:spcPts val="0"/>
              </a:spcBef>
              <a:spcAft>
                <a:spcPts val="0"/>
              </a:spcAft>
              <a:buSzPts val="1400"/>
              <a:buChar char="○"/>
            </a:pPr>
            <a:r>
              <a:rPr lang="en"/>
              <a:t>A mix of both</a:t>
            </a:r>
            <a:endParaRPr/>
          </a:p>
          <a:p>
            <a:pPr indent="-342900" lvl="0" marL="457200" rtl="0" algn="l">
              <a:spcBef>
                <a:spcPts val="0"/>
              </a:spcBef>
              <a:spcAft>
                <a:spcPts val="0"/>
              </a:spcAft>
              <a:buSzPts val="1800"/>
              <a:buChar char="●"/>
            </a:pPr>
            <a:r>
              <a:rPr lang="en"/>
              <a:t>Ideally, your presentation will include some “off the cuff” moments even if you read your paper. These can be scripted, practiced ahead of time, and cued in the formatting of your paper</a:t>
            </a:r>
            <a:endParaRPr/>
          </a:p>
          <a:p>
            <a:pPr indent="-342900" lvl="0" marL="457200" rtl="0" algn="l">
              <a:spcBef>
                <a:spcPts val="0"/>
              </a:spcBef>
              <a:spcAft>
                <a:spcPts val="0"/>
              </a:spcAft>
              <a:buSzPts val="1800"/>
              <a:buChar char="●"/>
            </a:pPr>
            <a:r>
              <a:rPr lang="en"/>
              <a:t>Decide on how much visual material you will present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Effective Visuals</a:t>
            </a:r>
            <a:endParaRPr/>
          </a:p>
        </p:txBody>
      </p:sp>
      <p:sp>
        <p:nvSpPr>
          <p:cNvPr id="120" name="Google Shape;120;p19"/>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Visuals should be simple enough that first time viewers of the presentation can understand them, and most importantly absorb the information they contain within the time they’ll be viewing it</a:t>
            </a:r>
            <a:endParaRPr/>
          </a:p>
          <a:p>
            <a:pPr indent="-342900" lvl="0" marL="457200" rtl="0" algn="l">
              <a:spcBef>
                <a:spcPts val="0"/>
              </a:spcBef>
              <a:spcAft>
                <a:spcPts val="0"/>
              </a:spcAft>
              <a:buSzPts val="1800"/>
              <a:buChar char="●"/>
            </a:pPr>
            <a:r>
              <a:rPr lang="en"/>
              <a:t>If your presentation relies more heavily on visual information, calculate how much time  your audience will need to view each slide</a:t>
            </a:r>
            <a:endParaRPr/>
          </a:p>
          <a:p>
            <a:pPr indent="-342900" lvl="0" marL="457200" rtl="0" algn="l">
              <a:spcBef>
                <a:spcPts val="0"/>
              </a:spcBef>
              <a:spcAft>
                <a:spcPts val="0"/>
              </a:spcAft>
              <a:buSzPts val="1800"/>
              <a:buChar char="●"/>
            </a:pPr>
            <a:r>
              <a:rPr lang="en"/>
              <a:t>Your paper / oral script should stand alone without the visuals </a:t>
            </a:r>
            <a:endParaRPr/>
          </a:p>
          <a:p>
            <a:pPr indent="-342900" lvl="0" marL="457200" rtl="0" algn="l">
              <a:spcBef>
                <a:spcPts val="0"/>
              </a:spcBef>
              <a:spcAft>
                <a:spcPts val="0"/>
              </a:spcAft>
              <a:buSzPts val="1800"/>
              <a:buChar char="●"/>
            </a:pPr>
            <a:r>
              <a:rPr lang="en"/>
              <a:t>As an alternative or supplement to a powerpoint, provide handouts with key information, quotations, graphs, etc.</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Tell a story</a:t>
            </a:r>
            <a:endParaRPr/>
          </a:p>
        </p:txBody>
      </p:sp>
      <p:sp>
        <p:nvSpPr>
          <p:cNvPr id="126" name="Google Shape;126;p20"/>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Your presentation, no matter what kind of research it is, should be telling some kind of story</a:t>
            </a:r>
            <a:endParaRPr/>
          </a:p>
          <a:p>
            <a:pPr indent="-317500" lvl="1" marL="914400" rtl="0" algn="l">
              <a:spcBef>
                <a:spcPts val="0"/>
              </a:spcBef>
              <a:spcAft>
                <a:spcPts val="0"/>
              </a:spcAft>
              <a:buSzPts val="1400"/>
              <a:buChar char="○"/>
            </a:pPr>
            <a:r>
              <a:rPr lang="en"/>
              <a:t>Give your audience a reason to be interested in your research by showing the stakes — this is especially important in a presentation, in which people have to listen rather than read</a:t>
            </a:r>
            <a:endParaRPr/>
          </a:p>
          <a:p>
            <a:pPr indent="-342900" lvl="0" marL="457200" rtl="0" algn="l">
              <a:spcBef>
                <a:spcPts val="0"/>
              </a:spcBef>
              <a:spcAft>
                <a:spcPts val="0"/>
              </a:spcAft>
              <a:buSzPts val="1800"/>
              <a:buChar char="●"/>
            </a:pPr>
            <a:r>
              <a:rPr lang="en"/>
              <a:t>Show the inherent drama or human interest in what you are researching, through anecdotes, real world examples, etc.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Writing: Style and Organization</a:t>
            </a:r>
            <a:endParaRPr/>
          </a:p>
        </p:txBody>
      </p:sp>
      <p:sp>
        <p:nvSpPr>
          <p:cNvPr id="132" name="Google Shape;132;p21"/>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Tips for writing a paper you will be presenting:</a:t>
            </a:r>
            <a:endParaRPr/>
          </a:p>
          <a:p>
            <a:pPr indent="-317500" lvl="1" marL="914400" rtl="0" algn="l">
              <a:spcBef>
                <a:spcPts val="0"/>
              </a:spcBef>
              <a:spcAft>
                <a:spcPts val="0"/>
              </a:spcAft>
              <a:buSzPts val="1400"/>
              <a:buChar char="○"/>
            </a:pPr>
            <a:r>
              <a:rPr lang="en"/>
              <a:t>Aim for shorter sentences: in general, it is more difficult to absorb information aurally rather than through reading, and you </a:t>
            </a:r>
            <a:r>
              <a:rPr lang="en"/>
              <a:t>only get one chance to present this information to them, as they cannot “reread” your presentation (except in special circumstances)</a:t>
            </a:r>
            <a:endParaRPr/>
          </a:p>
          <a:p>
            <a:pPr indent="-317500" lvl="1" marL="914400" rtl="0" algn="l">
              <a:spcBef>
                <a:spcPts val="0"/>
              </a:spcBef>
              <a:spcAft>
                <a:spcPts val="0"/>
              </a:spcAft>
              <a:buSzPts val="1400"/>
              <a:buChar char="○"/>
            </a:pPr>
            <a:r>
              <a:rPr lang="en"/>
              <a:t> Start with your argument/claim/findings near the beginning</a:t>
            </a:r>
            <a:endParaRPr/>
          </a:p>
          <a:p>
            <a:pPr indent="-317500" lvl="1" marL="914400" rtl="0" algn="l">
              <a:spcBef>
                <a:spcPts val="0"/>
              </a:spcBef>
              <a:spcAft>
                <a:spcPts val="0"/>
              </a:spcAft>
              <a:buSzPts val="1400"/>
              <a:buChar char="○"/>
            </a:pPr>
            <a:r>
              <a:rPr lang="en"/>
              <a:t>Explain the who/what/where/when clearly and succinctly</a:t>
            </a:r>
            <a:endParaRPr/>
          </a:p>
          <a:p>
            <a:pPr indent="-317500" lvl="1" marL="914400" rtl="0" algn="l">
              <a:spcBef>
                <a:spcPts val="0"/>
              </a:spcBef>
              <a:spcAft>
                <a:spcPts val="0"/>
              </a:spcAft>
              <a:buSzPts val="1400"/>
              <a:buChar char="○"/>
            </a:pPr>
            <a:r>
              <a:rPr lang="en"/>
              <a:t>Avoid excessive citations and quotations</a:t>
            </a:r>
            <a:endParaRPr/>
          </a:p>
          <a:p>
            <a:pPr indent="-317500" lvl="1" marL="914400" rtl="0" algn="l">
              <a:spcBef>
                <a:spcPts val="0"/>
              </a:spcBef>
              <a:spcAft>
                <a:spcPts val="0"/>
              </a:spcAft>
              <a:buSzPts val="1400"/>
              <a:buChar char="○"/>
            </a:pPr>
            <a:r>
              <a:rPr lang="en"/>
              <a:t>Focus in on one or two important examples that represent something larger you’re trying to say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