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aleway"/>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7589bfd33d_0_1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7589bfd33d_0_1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rgbClr val="434343"/>
                </a:solidFill>
                <a:latin typeface="Calibri"/>
                <a:ea typeface="Calibri"/>
                <a:cs typeface="Calibri"/>
                <a:sym typeface="Calibri"/>
              </a:rPr>
              <a:t>Reza</a:t>
            </a:r>
            <a:endParaRPr sz="1200">
              <a:solidFill>
                <a:srgbClr val="434343"/>
              </a:solidFill>
              <a:latin typeface="Calibri"/>
              <a:ea typeface="Calibri"/>
              <a:cs typeface="Calibri"/>
              <a:sym typeface="Calibri"/>
            </a:endParaRPr>
          </a:p>
          <a:p>
            <a:pPr indent="-304800" lvl="1" marL="914400" rtl="0" algn="l">
              <a:lnSpc>
                <a:spcPct val="115000"/>
              </a:lnSpc>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Don’t say why you want to go to medical school; say why you want to go to THIS medical school</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9a615a716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9a615a716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https://sph.unc.edu/</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7589bfd33d_0_1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7589bfd33d_0_1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Emiliano</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7589bfd33d_0_1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7589bfd33d_0_1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7589bfd33d_0_1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7589bfd33d_0_1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7589bfd33d_0_1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7589bfd33d_0_1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7589bfd33d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7589bfd33d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921e1efa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921e1efa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921e1efa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921e1efa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Reza</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9a615a7164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9a615a716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400">
                <a:solidFill>
                  <a:srgbClr val="434343"/>
                </a:solidFill>
                <a:latin typeface="Calibri"/>
                <a:ea typeface="Calibri"/>
                <a:cs typeface="Calibri"/>
                <a:sym typeface="Calibri"/>
              </a:rPr>
              <a:t>Don’t just grab for qualities of the generic qualified applicant (i.e. dedicated, detail-oriented), but instead, be specific and concrete. Take ownership over your identity.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7589bfd33d_0_10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7589bfd33d_0_10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Emiliano</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9a615a7164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9a615a7164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7589bfd33d_0_10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589bfd33d_0_10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9a615a7164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9a615a716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A journey to uncover questions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 gradual realization of a career path from a series of related interests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 sudden turn of events that led to a new goal</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 burning desire to solve a particular problem</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 ‘wrong’ path that led to you the ‘right’ one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sz="1400">
                <a:latin typeface="Calibri"/>
                <a:ea typeface="Calibri"/>
                <a:cs typeface="Calibri"/>
                <a:sym typeface="Calibri"/>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brandeis.edu/hiatt/" TargetMode="External"/><Relationship Id="rId4" Type="http://schemas.openxmlformats.org/officeDocument/2006/relationships/hyperlink" Target="https://www.brandeis.edu/writing-program/center/index.html" TargetMode="External"/><Relationship Id="rId5" Type="http://schemas.openxmlformats.org/officeDocument/2006/relationships/hyperlink" Target="https://www.brandeis.edu/academic-services/advis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brandeis.worldcat.org/oclc/904142164" TargetMode="External"/><Relationship Id="rId4" Type="http://schemas.openxmlformats.org/officeDocument/2006/relationships/hyperlink" Target="http://brandeis.worldcat.org/oclc/904142164" TargetMode="External"/><Relationship Id="rId5" Type="http://schemas.openxmlformats.org/officeDocument/2006/relationships/hyperlink" Target="http://brandeis.worldcat.org/oclc/896787546" TargetMode="External"/><Relationship Id="rId6" Type="http://schemas.openxmlformats.org/officeDocument/2006/relationships/hyperlink" Target="http://brandeis.worldcat.org/oclc/89678754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rs-HRWNdMtLnErEniUibTCEYHRUG5vw7/view?usp=sharing" TargetMode="External"/><Relationship Id="rId4" Type="http://schemas.openxmlformats.org/officeDocument/2006/relationships/hyperlink" Target="https://drive.google.com/file/d/1SV1bsQOUw__CyOa47u9Ggdps1BuUfE-N/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Putting the Purpose into your Statement of Purpose</a:t>
            </a:r>
            <a:endParaRPr/>
          </a:p>
        </p:txBody>
      </p:sp>
      <p:sp>
        <p:nvSpPr>
          <p:cNvPr id="87" name="Google Shape;87;p13"/>
          <p:cNvSpPr txBox="1"/>
          <p:nvPr>
            <p:ph idx="1" type="subTitle"/>
          </p:nvPr>
        </p:nvSpPr>
        <p:spPr>
          <a:xfrm>
            <a:off x="729625" y="3172900"/>
            <a:ext cx="7688100" cy="110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Brandeis University Writing Center</a:t>
            </a:r>
            <a:endParaRPr/>
          </a:p>
          <a:p>
            <a:pPr indent="0" lvl="0" marL="0" rtl="0" algn="l">
              <a:spcBef>
                <a:spcPts val="0"/>
              </a:spcBef>
              <a:spcAft>
                <a:spcPts val="0"/>
              </a:spcAft>
              <a:buNone/>
            </a:pPr>
            <a:r>
              <a:t/>
            </a:r>
            <a:endParaRPr sz="1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Tailoring</a:t>
            </a:r>
            <a:endParaRPr/>
          </a:p>
        </p:txBody>
      </p:sp>
      <p:sp>
        <p:nvSpPr>
          <p:cNvPr id="147" name="Google Shape;147;p22"/>
          <p:cNvSpPr txBox="1"/>
          <p:nvPr>
            <p:ph idx="1" type="body"/>
          </p:nvPr>
        </p:nvSpPr>
        <p:spPr>
          <a:xfrm>
            <a:off x="729450" y="1975700"/>
            <a:ext cx="7688700" cy="27039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Clr>
                <a:srgbClr val="434343"/>
              </a:buClr>
              <a:buSzPts val="1300"/>
              <a:buFont typeface="Calibri"/>
              <a:buChar char="●"/>
            </a:pPr>
            <a:r>
              <a:rPr lang="en" sz="1300">
                <a:solidFill>
                  <a:srgbClr val="434343"/>
                </a:solidFill>
              </a:rPr>
              <a:t>Importance of fit: </a:t>
            </a:r>
            <a:r>
              <a:rPr lang="en" sz="1300">
                <a:solidFill>
                  <a:srgbClr val="434343"/>
                </a:solidFill>
                <a:latin typeface="Calibri"/>
                <a:ea typeface="Calibri"/>
                <a:cs typeface="Calibri"/>
                <a:sym typeface="Calibri"/>
              </a:rPr>
              <a:t>Great schools know how great they are. Most applicants are equally qualified. Hence you want to demonstrate that you and the school will be a perfect match.</a:t>
            </a:r>
            <a:endParaRPr sz="1300">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sz="1300">
                <a:solidFill>
                  <a:srgbClr val="434343"/>
                </a:solidFill>
              </a:rPr>
              <a:t>Don’t just repeat the website language (readers know when you do this)</a:t>
            </a:r>
            <a:endParaRPr sz="1300">
              <a:solidFill>
                <a:srgbClr val="434343"/>
              </a:solidFill>
            </a:endParaRPr>
          </a:p>
          <a:p>
            <a:pPr indent="-311150" lvl="1" marL="914400" rtl="0" algn="l">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Express your goals in the language of the program/school</a:t>
            </a:r>
            <a:endParaRPr sz="1300">
              <a:solidFill>
                <a:srgbClr val="434343"/>
              </a:solidFill>
              <a:latin typeface="Calibri"/>
              <a:ea typeface="Calibri"/>
              <a:cs typeface="Calibri"/>
              <a:sym typeface="Calibri"/>
            </a:endParaRPr>
          </a:p>
          <a:p>
            <a:pPr indent="-311150" lvl="1" marL="914400" rtl="0" algn="l">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Show a genuine and practical interest in the institution’s programs, coursework, structure, culture, people</a:t>
            </a:r>
            <a:endParaRPr sz="1300">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sz="1300">
                <a:solidFill>
                  <a:srgbClr val="434343"/>
                </a:solidFill>
              </a:rPr>
              <a:t>Identify what makes the program unique - not just what all grad programs have.</a:t>
            </a:r>
            <a:endParaRPr sz="1300">
              <a:solidFill>
                <a:srgbClr val="434343"/>
              </a:solidFill>
            </a:endParaRPr>
          </a:p>
          <a:p>
            <a:pPr indent="-311150" lvl="0" marL="457200" rtl="0" algn="l">
              <a:spcBef>
                <a:spcPts val="0"/>
              </a:spcBef>
              <a:spcAft>
                <a:spcPts val="0"/>
              </a:spcAft>
              <a:buClr>
                <a:srgbClr val="434343"/>
              </a:buClr>
              <a:buSzPts val="1300"/>
              <a:buFont typeface="Calibri"/>
              <a:buChar char="●"/>
            </a:pPr>
            <a:r>
              <a:rPr lang="en" sz="1300">
                <a:solidFill>
                  <a:srgbClr val="434343"/>
                </a:solidFill>
              </a:rPr>
              <a:t>How will you take advantage of the institution’s unique resources to further your research plans.</a:t>
            </a:r>
            <a:endParaRPr sz="1300">
              <a:solidFill>
                <a:srgbClr val="434343"/>
              </a:solidFill>
            </a:endParaRPr>
          </a:p>
          <a:p>
            <a:pPr indent="-311150" lvl="0" marL="457200" rtl="0" algn="l">
              <a:spcBef>
                <a:spcPts val="0"/>
              </a:spcBef>
              <a:spcAft>
                <a:spcPts val="0"/>
              </a:spcAft>
              <a:buClr>
                <a:srgbClr val="434343"/>
              </a:buClr>
              <a:buSzPts val="1300"/>
              <a:buFont typeface="Calibri"/>
              <a:buChar char="●"/>
            </a:pPr>
            <a:r>
              <a:rPr lang="en" sz="1300">
                <a:solidFill>
                  <a:srgbClr val="434343"/>
                </a:solidFill>
              </a:rPr>
              <a:t>Don’t just mention one person or thing - people retire, are unpopular, or find other jobs</a:t>
            </a:r>
            <a:endParaRPr sz="1300">
              <a:solidFill>
                <a:srgbClr val="434343"/>
              </a:solidFill>
            </a:endParaRPr>
          </a:p>
          <a:p>
            <a:pPr indent="-311150" lvl="0" marL="457200" rtl="0" algn="l">
              <a:spcBef>
                <a:spcPts val="0"/>
              </a:spcBef>
              <a:spcAft>
                <a:spcPts val="0"/>
              </a:spcAft>
              <a:buClr>
                <a:srgbClr val="434343"/>
              </a:buClr>
              <a:buSzPts val="1300"/>
              <a:buFont typeface="Calibri"/>
              <a:buChar char="●"/>
            </a:pPr>
            <a:r>
              <a:rPr lang="en" sz="1300">
                <a:solidFill>
                  <a:srgbClr val="434343"/>
                </a:solidFill>
              </a:rPr>
              <a:t>Careful with simply changing just one paragraph - make sure that the school paragraph(s) are still linked to the larger narrative</a:t>
            </a:r>
            <a:endParaRPr b="1" sz="1300">
              <a:solidFill>
                <a:srgbClr val="43434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Researching Fit Exercise</a:t>
            </a:r>
            <a:endParaRPr/>
          </a:p>
        </p:txBody>
      </p:sp>
      <p:sp>
        <p:nvSpPr>
          <p:cNvPr id="153" name="Google Shape;153;p23"/>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Go to the website for one of the schools you are applying to, preferably look at both the school’s site as well as the program site as well as related pages.</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Identify some keywords that they use to describe themselves</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What are they proud of?</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What are their priorities?</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What programs, people, curriculum, history, culture do they display?</a:t>
            </a:r>
            <a:endParaRPr sz="1300">
              <a:solidFill>
                <a:srgbClr val="434343"/>
              </a:solidFill>
              <a:latin typeface="Calibri"/>
              <a:ea typeface="Calibri"/>
              <a:cs typeface="Calibri"/>
              <a:sym typeface="Calibri"/>
            </a:endParaRPr>
          </a:p>
          <a:p>
            <a:pPr indent="-311150" lvl="0" marL="4572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Look back at your keywords and your professional story arc</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How are your goals a match with the priorities of this program?</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Can you describe your strengths in their language?</a:t>
            </a:r>
            <a:endParaRPr sz="1300">
              <a:solidFill>
                <a:srgbClr val="434343"/>
              </a:solidFill>
              <a:latin typeface="Calibri"/>
              <a:ea typeface="Calibri"/>
              <a:cs typeface="Calibri"/>
              <a:sym typeface="Calibri"/>
            </a:endParaRPr>
          </a:p>
          <a:p>
            <a:pPr indent="-311150" lvl="1" marL="9144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What resources/curriculum/goals will help you reach the denouement of your professional story?</a:t>
            </a:r>
            <a:endParaRPr sz="1000">
              <a:solidFill>
                <a:srgbClr val="434343"/>
              </a:solidFill>
              <a:latin typeface="Calibri"/>
              <a:ea typeface="Calibri"/>
              <a:cs typeface="Calibri"/>
              <a:sym typeface="Calibri"/>
            </a:endParaRPr>
          </a:p>
        </p:txBody>
      </p:sp>
      <p:sp>
        <p:nvSpPr>
          <p:cNvPr id="154" name="Google Shape;154;p23"/>
          <p:cNvSpPr/>
          <p:nvPr/>
        </p:nvSpPr>
        <p:spPr>
          <a:xfrm>
            <a:off x="-8950" y="-8950"/>
            <a:ext cx="9144000" cy="4920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4"/>
          <p:cNvSpPr txBox="1"/>
          <p:nvPr>
            <p:ph idx="2" type="body"/>
          </p:nvPr>
        </p:nvSpPr>
        <p:spPr>
          <a:xfrm>
            <a:off x="5174225" y="1281200"/>
            <a:ext cx="3374400" cy="373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434343"/>
                </a:solidFill>
                <a:latin typeface="Calibri"/>
                <a:ea typeface="Calibri"/>
                <a:cs typeface="Calibri"/>
                <a:sym typeface="Calibri"/>
              </a:rPr>
              <a:t>Do Not:</a:t>
            </a:r>
            <a:endParaRPr sz="1200">
              <a:solidFill>
                <a:srgbClr val="434343"/>
              </a:solidFill>
              <a:latin typeface="Calibri"/>
              <a:ea typeface="Calibri"/>
              <a:cs typeface="Calibri"/>
              <a:sym typeface="Calibri"/>
            </a:endParaRPr>
          </a:p>
          <a:p>
            <a:pPr indent="-304800" lvl="0" marL="457200" rtl="0" algn="l">
              <a:spcBef>
                <a:spcPts val="160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Include a number of grammar issues or typos.</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Simply repeat your CV/Resume.</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Erase your uniqueness OR be excessively strange/take risks with the genre/style of the statement.</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“I’ve always wanted to be a …”</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“I’ve always loved …”</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Simply tell - “I am passionate about…”</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Write over or significantly under the page/word limit.</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Give your entire life story. This is merely an important slice of life.</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Lecture the reader (you are speaking to experts!) or use excessive jargon.</a:t>
            </a:r>
            <a:endParaRPr sz="1200">
              <a:solidFill>
                <a:srgbClr val="434343"/>
              </a:solidFill>
              <a:latin typeface="Calibri"/>
              <a:ea typeface="Calibri"/>
              <a:cs typeface="Calibri"/>
              <a:sym typeface="Calibri"/>
            </a:endParaRPr>
          </a:p>
        </p:txBody>
      </p:sp>
      <p:sp>
        <p:nvSpPr>
          <p:cNvPr id="160" name="Google Shape;160;p24"/>
          <p:cNvSpPr txBox="1"/>
          <p:nvPr>
            <p:ph idx="2" type="body"/>
          </p:nvPr>
        </p:nvSpPr>
        <p:spPr>
          <a:xfrm>
            <a:off x="580000" y="1281200"/>
            <a:ext cx="3374400" cy="378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434343"/>
                </a:solidFill>
                <a:latin typeface="Calibri"/>
                <a:ea typeface="Calibri"/>
                <a:cs typeface="Calibri"/>
                <a:sym typeface="Calibri"/>
              </a:rPr>
              <a:t>Do:</a:t>
            </a:r>
            <a:endParaRPr sz="1200">
              <a:solidFill>
                <a:srgbClr val="434343"/>
              </a:solidFill>
              <a:latin typeface="Calibri"/>
              <a:ea typeface="Calibri"/>
              <a:cs typeface="Calibri"/>
              <a:sym typeface="Calibri"/>
            </a:endParaRPr>
          </a:p>
          <a:p>
            <a:pPr indent="-304800" lvl="0" marL="457200" rtl="0" algn="l">
              <a:spcBef>
                <a:spcPts val="160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Have an error free statement</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Use the statement to complement the rest of your application materials</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Create a memorable impression for the reader of who you are - your reader should be able to remember you out of hundreds of applicants.</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Be objective but self-revelatory, demonstrating a genuine interest in the field you are entering</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Be specific and show, don’t tell.</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Use all of your allowed space.</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Demonstrate an understanding of the field and its language (relevant to your interests).</a:t>
            </a:r>
            <a:endParaRPr sz="1200">
              <a:solidFill>
                <a:srgbClr val="434343"/>
              </a:solidFill>
              <a:latin typeface="Calibri"/>
              <a:ea typeface="Calibri"/>
              <a:cs typeface="Calibri"/>
              <a:sym typeface="Calibri"/>
            </a:endParaRPr>
          </a:p>
        </p:txBody>
      </p:sp>
      <p:sp>
        <p:nvSpPr>
          <p:cNvPr id="161" name="Google Shape;161;p24"/>
          <p:cNvSpPr txBox="1"/>
          <p:nvPr>
            <p:ph type="title"/>
          </p:nvPr>
        </p:nvSpPr>
        <p:spPr>
          <a:xfrm>
            <a:off x="727650" y="54077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Additional Tips: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your resources</a:t>
            </a:r>
            <a:endParaRPr/>
          </a:p>
        </p:txBody>
      </p:sp>
      <p:sp>
        <p:nvSpPr>
          <p:cNvPr id="167" name="Google Shape;167;p25"/>
          <p:cNvSpPr txBox="1"/>
          <p:nvPr>
            <p:ph idx="1" type="body"/>
          </p:nvPr>
        </p:nvSpPr>
        <p:spPr>
          <a:xfrm>
            <a:off x="729450" y="2078875"/>
            <a:ext cx="7688700" cy="27216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Clr>
                <a:srgbClr val="434343"/>
              </a:buClr>
              <a:buSzPts val="1300"/>
              <a:buFont typeface="Calibri"/>
              <a:buChar char="●"/>
            </a:pPr>
            <a:r>
              <a:rPr lang="en">
                <a:solidFill>
                  <a:srgbClr val="434343"/>
                </a:solidFill>
              </a:rPr>
              <a:t>Your letter writers</a:t>
            </a:r>
            <a:endParaRPr>
              <a:solidFill>
                <a:srgbClr val="434343"/>
              </a:solidFill>
            </a:endParaRPr>
          </a:p>
          <a:p>
            <a:pPr indent="-311150" lvl="0" marL="457200" rtl="0" algn="l">
              <a:spcBef>
                <a:spcPts val="0"/>
              </a:spcBef>
              <a:spcAft>
                <a:spcPts val="0"/>
              </a:spcAft>
              <a:buClr>
                <a:schemeClr val="accent5"/>
              </a:buClr>
              <a:buSzPts val="1300"/>
              <a:buFont typeface="Calibri"/>
              <a:buChar char="●"/>
            </a:pPr>
            <a:r>
              <a:rPr lang="en" u="sng">
                <a:solidFill>
                  <a:schemeClr val="accent5"/>
                </a:solidFill>
                <a:hlinkClick r:id="rId3">
                  <a:extLst>
                    <a:ext uri="{A12FA001-AC4F-418D-AE19-62706E023703}">
                      <ahyp:hlinkClr val="tx"/>
                    </a:ext>
                  </a:extLst>
                </a:hlinkClick>
              </a:rPr>
              <a:t>Hiatt Career Center</a:t>
            </a:r>
            <a:endParaRPr>
              <a:solidFill>
                <a:schemeClr val="accent5"/>
              </a:solidFill>
            </a:endParaRPr>
          </a:p>
          <a:p>
            <a:pPr indent="-311150" lvl="0" marL="457200" rtl="0" algn="l">
              <a:spcBef>
                <a:spcPts val="0"/>
              </a:spcBef>
              <a:spcAft>
                <a:spcPts val="0"/>
              </a:spcAft>
              <a:buClr>
                <a:srgbClr val="434343"/>
              </a:buClr>
              <a:buSzPts val="1300"/>
              <a:buFont typeface="Calibri"/>
              <a:buChar char="●"/>
            </a:pPr>
            <a:r>
              <a:rPr lang="en" u="sng">
                <a:solidFill>
                  <a:schemeClr val="accent5"/>
                </a:solidFill>
                <a:hlinkClick r:id="rId4">
                  <a:extLst>
                    <a:ext uri="{A12FA001-AC4F-418D-AE19-62706E023703}">
                      <ahyp:hlinkClr val="tx"/>
                    </a:ext>
                  </a:extLst>
                </a:hlinkClick>
              </a:rPr>
              <a:t>The Writing Center</a:t>
            </a:r>
            <a:r>
              <a:rPr lang="en">
                <a:solidFill>
                  <a:srgbClr val="434343"/>
                </a:solidFill>
              </a:rPr>
              <a:t> :)</a:t>
            </a:r>
            <a:endParaRPr>
              <a:solidFill>
                <a:srgbClr val="434343"/>
              </a:solidFill>
            </a:endParaRPr>
          </a:p>
          <a:p>
            <a:pPr indent="-311150" lvl="0" marL="457200" rtl="0" algn="l">
              <a:spcBef>
                <a:spcPts val="0"/>
              </a:spcBef>
              <a:spcAft>
                <a:spcPts val="0"/>
              </a:spcAft>
              <a:buClr>
                <a:srgbClr val="434343"/>
              </a:buClr>
              <a:buSzPts val="1300"/>
              <a:buFont typeface="Calibri"/>
              <a:buChar char="●"/>
            </a:pPr>
            <a:r>
              <a:rPr lang="en">
                <a:solidFill>
                  <a:srgbClr val="434343"/>
                </a:solidFill>
              </a:rPr>
              <a:t>Your </a:t>
            </a:r>
            <a:r>
              <a:rPr lang="en" u="sng">
                <a:solidFill>
                  <a:schemeClr val="accent5"/>
                </a:solidFill>
                <a:hlinkClick r:id="rId5">
                  <a:extLst>
                    <a:ext uri="{A12FA001-AC4F-418D-AE19-62706E023703}">
                      <ahyp:hlinkClr val="tx"/>
                    </a:ext>
                  </a:extLst>
                </a:hlinkClick>
              </a:rPr>
              <a:t>academic advisor</a:t>
            </a:r>
            <a:endParaRPr>
              <a:solidFill>
                <a:schemeClr val="accent5"/>
              </a:solidFill>
            </a:endParaRPr>
          </a:p>
          <a:p>
            <a:pPr indent="-311150" lvl="0" marL="457200" rtl="0" algn="l">
              <a:spcBef>
                <a:spcPts val="0"/>
              </a:spcBef>
              <a:spcAft>
                <a:spcPts val="0"/>
              </a:spcAft>
              <a:buClr>
                <a:srgbClr val="434343"/>
              </a:buClr>
              <a:buSzPts val="1300"/>
              <a:buFont typeface="Calibri"/>
              <a:buChar char="●"/>
            </a:pPr>
            <a:r>
              <a:rPr lang="en">
                <a:solidFill>
                  <a:srgbClr val="434343"/>
                </a:solidFill>
              </a:rPr>
              <a:t>Graduate Students here at Brandeis</a:t>
            </a:r>
            <a:endParaRPr>
              <a:solidFill>
                <a:srgbClr val="434343"/>
              </a:solidFill>
            </a:endParaRPr>
          </a:p>
          <a:p>
            <a:pPr indent="-311150" lvl="0" marL="457200" rtl="0" algn="l">
              <a:spcBef>
                <a:spcPts val="0"/>
              </a:spcBef>
              <a:spcAft>
                <a:spcPts val="0"/>
              </a:spcAft>
              <a:buClr>
                <a:srgbClr val="434343"/>
              </a:buClr>
              <a:buSzPts val="1300"/>
              <a:buFont typeface="Calibri"/>
              <a:buChar char="●"/>
            </a:pPr>
            <a:r>
              <a:rPr lang="en">
                <a:solidFill>
                  <a:srgbClr val="434343"/>
                </a:solidFill>
              </a:rPr>
              <a:t>Contacts at the program if you have them (for general information about the program):</a:t>
            </a:r>
            <a:endParaRPr>
              <a:solidFill>
                <a:srgbClr val="434343"/>
              </a:solidFill>
            </a:endParaRPr>
          </a:p>
          <a:p>
            <a:pPr indent="-298450" lvl="1" marL="914400" rtl="0" algn="l">
              <a:spcBef>
                <a:spcPts val="0"/>
              </a:spcBef>
              <a:spcAft>
                <a:spcPts val="0"/>
              </a:spcAft>
              <a:buClr>
                <a:srgbClr val="434343"/>
              </a:buClr>
              <a:buSzPts val="1100"/>
              <a:buFont typeface="Calibri"/>
              <a:buChar char="○"/>
            </a:pPr>
            <a:r>
              <a:rPr lang="en">
                <a:solidFill>
                  <a:srgbClr val="434343"/>
                </a:solidFill>
                <a:latin typeface="Calibri"/>
                <a:ea typeface="Calibri"/>
                <a:cs typeface="Calibri"/>
                <a:sym typeface="Calibri"/>
              </a:rPr>
              <a:t>The department administrator -- ask to introduce you to other people in the department </a:t>
            </a:r>
            <a:endParaRPr>
              <a:solidFill>
                <a:srgbClr val="434343"/>
              </a:solidFill>
              <a:latin typeface="Calibri"/>
              <a:ea typeface="Calibri"/>
              <a:cs typeface="Calibri"/>
              <a:sym typeface="Calibri"/>
            </a:endParaRPr>
          </a:p>
          <a:p>
            <a:pPr indent="-298450" lvl="1" marL="914400" rtl="0" algn="l">
              <a:spcBef>
                <a:spcPts val="0"/>
              </a:spcBef>
              <a:spcAft>
                <a:spcPts val="0"/>
              </a:spcAft>
              <a:buClr>
                <a:srgbClr val="434343"/>
              </a:buClr>
              <a:buSzPts val="1100"/>
              <a:buFont typeface="Calibri"/>
              <a:buChar char="○"/>
            </a:pPr>
            <a:r>
              <a:rPr lang="en">
                <a:solidFill>
                  <a:srgbClr val="434343"/>
                </a:solidFill>
                <a:latin typeface="Calibri"/>
                <a:ea typeface="Calibri"/>
                <a:cs typeface="Calibri"/>
                <a:sym typeface="Calibri"/>
              </a:rPr>
              <a:t>Asher’s rule: “Thou shalt not call, nor write, nor visit any professor without having read some of his or her work first.”</a:t>
            </a:r>
            <a:endParaRPr>
              <a:solidFill>
                <a:srgbClr val="434343"/>
              </a:solidFill>
              <a:latin typeface="Calibri"/>
              <a:ea typeface="Calibri"/>
              <a:cs typeface="Calibri"/>
              <a:sym typeface="Calibri"/>
            </a:endParaRPr>
          </a:p>
          <a:p>
            <a:pPr indent="-298450" lvl="2" marL="1371600" rtl="0" algn="l">
              <a:spcBef>
                <a:spcPts val="0"/>
              </a:spcBef>
              <a:spcAft>
                <a:spcPts val="0"/>
              </a:spcAft>
              <a:buClr>
                <a:srgbClr val="434343"/>
              </a:buClr>
              <a:buSzPts val="1100"/>
              <a:buFont typeface="Calibri"/>
              <a:buChar char="■"/>
            </a:pPr>
            <a:r>
              <a:rPr lang="en">
                <a:solidFill>
                  <a:srgbClr val="434343"/>
                </a:solidFill>
                <a:latin typeface="Calibri"/>
                <a:ea typeface="Calibri"/>
                <a:cs typeface="Calibri"/>
                <a:sym typeface="Calibri"/>
              </a:rPr>
              <a:t>Essentially, it is a faux pas to cultivate contacts without a knowledge of a professional’s work or a genuine interest in what they do</a:t>
            </a:r>
            <a:endParaRPr>
              <a:solidFill>
                <a:srgbClr val="434343"/>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Making the most of a Writing Center appointment:</a:t>
            </a:r>
            <a:endParaRPr/>
          </a:p>
        </p:txBody>
      </p:sp>
      <p:sp>
        <p:nvSpPr>
          <p:cNvPr id="173" name="Google Shape;173;p26"/>
          <p:cNvSpPr txBox="1"/>
          <p:nvPr>
            <p:ph idx="1" type="body"/>
          </p:nvPr>
        </p:nvSpPr>
        <p:spPr>
          <a:xfrm>
            <a:off x="727650" y="2277325"/>
            <a:ext cx="7688700" cy="22611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Clr>
                <a:srgbClr val="434343"/>
              </a:buClr>
              <a:buSzPts val="1200"/>
              <a:buFont typeface="Calibri"/>
              <a:buChar char="●"/>
            </a:pPr>
            <a:r>
              <a:rPr lang="en" sz="1200">
                <a:solidFill>
                  <a:srgbClr val="434343"/>
                </a:solidFill>
              </a:rPr>
              <a:t>Make multiple appointments (preferably with the same person). Revise in between appointments.</a:t>
            </a:r>
            <a:endParaRPr sz="1200">
              <a:solidFill>
                <a:srgbClr val="434343"/>
              </a:solidFill>
            </a:endParaRPr>
          </a:p>
          <a:p>
            <a:pPr indent="-304800" lvl="0" marL="457200" rtl="0" algn="l">
              <a:spcBef>
                <a:spcPts val="0"/>
              </a:spcBef>
              <a:spcAft>
                <a:spcPts val="0"/>
              </a:spcAft>
              <a:buClr>
                <a:srgbClr val="434343"/>
              </a:buClr>
              <a:buSzPts val="1200"/>
              <a:buFont typeface="Calibri"/>
              <a:buChar char="●"/>
            </a:pPr>
            <a:r>
              <a:rPr lang="en" sz="1200">
                <a:solidFill>
                  <a:srgbClr val="434343"/>
                </a:solidFill>
              </a:rPr>
              <a:t>Have specific questions (e.g., How can I make the connection between my past experience and my current interests more clear?)</a:t>
            </a:r>
            <a:endParaRPr sz="1200">
              <a:solidFill>
                <a:srgbClr val="434343"/>
              </a:solidFill>
            </a:endParaRPr>
          </a:p>
          <a:p>
            <a:pPr indent="-304800" lvl="0" marL="457200" rtl="0" algn="l">
              <a:spcBef>
                <a:spcPts val="0"/>
              </a:spcBef>
              <a:spcAft>
                <a:spcPts val="0"/>
              </a:spcAft>
              <a:buClr>
                <a:srgbClr val="434343"/>
              </a:buClr>
              <a:buSzPts val="1200"/>
              <a:buFont typeface="Calibri"/>
              <a:buChar char="●"/>
            </a:pPr>
            <a:r>
              <a:rPr lang="en" sz="1200">
                <a:solidFill>
                  <a:srgbClr val="434343"/>
                </a:solidFill>
              </a:rPr>
              <a:t>Direct tutor to the program’s website and review its language and faculty profiles together</a:t>
            </a:r>
            <a:endParaRPr sz="1200">
              <a:solidFill>
                <a:srgbClr val="434343"/>
              </a:solidFill>
            </a:endParaRPr>
          </a:p>
          <a:p>
            <a:pPr indent="-304800" lvl="0" marL="457200" rtl="0" algn="l">
              <a:spcBef>
                <a:spcPts val="0"/>
              </a:spcBef>
              <a:spcAft>
                <a:spcPts val="0"/>
              </a:spcAft>
              <a:buClr>
                <a:srgbClr val="434343"/>
              </a:buClr>
              <a:buSzPts val="1200"/>
              <a:buFont typeface="Calibri"/>
              <a:buChar char="●"/>
            </a:pPr>
            <a:r>
              <a:rPr lang="en" sz="1200">
                <a:solidFill>
                  <a:srgbClr val="434343"/>
                </a:solidFill>
              </a:rPr>
              <a:t>Come in with two or even three versions to show the different structures or ideas that you’ve developed (another option, bring in your core statement and different versions that have been tailored).</a:t>
            </a:r>
            <a:endParaRPr sz="1200">
              <a:solidFill>
                <a:srgbClr val="434343"/>
              </a:solidFill>
            </a:endParaRPr>
          </a:p>
          <a:p>
            <a:pPr indent="-304800" lvl="0" marL="457200" rtl="0" algn="l">
              <a:spcBef>
                <a:spcPts val="0"/>
              </a:spcBef>
              <a:spcAft>
                <a:spcPts val="0"/>
              </a:spcAft>
              <a:buClr>
                <a:srgbClr val="434343"/>
              </a:buClr>
              <a:buSzPts val="1200"/>
              <a:buFont typeface="Calibri"/>
              <a:buChar char="●"/>
            </a:pPr>
            <a:r>
              <a:rPr lang="en" sz="1200">
                <a:solidFill>
                  <a:srgbClr val="434343"/>
                </a:solidFill>
              </a:rPr>
              <a:t>Create a list of the core ideas and terms that are most important for you to convey in the statement (e.g., personal attributes, discipline-specific terms)</a:t>
            </a:r>
            <a:endParaRPr>
              <a:solidFill>
                <a:srgbClr val="434343"/>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Printed Resources	</a:t>
            </a:r>
            <a:endParaRPr/>
          </a:p>
        </p:txBody>
      </p:sp>
      <p:sp>
        <p:nvSpPr>
          <p:cNvPr id="179" name="Google Shape;179;p2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Font typeface="Calibri"/>
              <a:buChar char="●"/>
            </a:pPr>
            <a:r>
              <a:rPr lang="en" sz="1300" u="sng">
                <a:solidFill>
                  <a:schemeClr val="hlink"/>
                </a:solidFill>
                <a:hlinkClick r:id="rId3"/>
              </a:rPr>
              <a:t>Donald Asher, </a:t>
            </a:r>
            <a:r>
              <a:rPr i="1" lang="en" sz="1300" u="sng">
                <a:solidFill>
                  <a:schemeClr val="hlink"/>
                </a:solidFill>
                <a:hlinkClick r:id="rId4"/>
              </a:rPr>
              <a:t>Graduate Admissions Essays: Write Your Way into the Graduate School of your Choice</a:t>
            </a:r>
            <a:endParaRPr i="1" sz="1300"/>
          </a:p>
          <a:p>
            <a:pPr indent="-304800" lvl="0" marL="457200" rtl="0" algn="l">
              <a:spcBef>
                <a:spcPts val="0"/>
              </a:spcBef>
              <a:spcAft>
                <a:spcPts val="0"/>
              </a:spcAft>
              <a:buSzPts val="1200"/>
              <a:buFont typeface="Calibri"/>
              <a:buChar char="●"/>
            </a:pPr>
            <a:r>
              <a:rPr lang="en" sz="1300" u="sng">
                <a:solidFill>
                  <a:schemeClr val="hlink"/>
                </a:solidFill>
                <a:hlinkClick r:id="rId5"/>
              </a:rPr>
              <a:t>Colleen Reding, </a:t>
            </a:r>
            <a:r>
              <a:rPr i="1" lang="en" sz="1300" u="sng">
                <a:solidFill>
                  <a:schemeClr val="hlink"/>
                </a:solidFill>
                <a:hlinkClick r:id="rId6"/>
              </a:rPr>
              <a:t>Grad’s Guide to Graduate Admissions Essays</a:t>
            </a:r>
            <a:endParaRPr sz="1300">
              <a:solidFill>
                <a:srgbClr val="434343"/>
              </a:solidFill>
            </a:endParaRPr>
          </a:p>
          <a:p>
            <a:pPr indent="-304800" lvl="0" marL="457200" rtl="0" algn="l">
              <a:spcBef>
                <a:spcPts val="0"/>
              </a:spcBef>
              <a:spcAft>
                <a:spcPts val="0"/>
              </a:spcAft>
              <a:buSzPts val="1200"/>
              <a:buFont typeface="Calibri"/>
              <a:buChar char="●"/>
            </a:pPr>
            <a:r>
              <a:rPr lang="en" sz="1300">
                <a:solidFill>
                  <a:srgbClr val="434343"/>
                </a:solidFill>
              </a:rPr>
              <a:t>Graduate Essays written by former and current Brandeis Grads (in WC)</a:t>
            </a:r>
            <a:endParaRPr sz="1300">
              <a:solidFill>
                <a:srgbClr val="434343"/>
              </a:solidFill>
            </a:endParaRPr>
          </a:p>
          <a:p>
            <a:pPr indent="0" lvl="0" marL="0" rtl="0" algn="l">
              <a:spcBef>
                <a:spcPts val="1600"/>
              </a:spcBef>
              <a:spcAft>
                <a:spcPts val="1600"/>
              </a:spcAft>
              <a:buNone/>
            </a:pPr>
            <a:r>
              <a:rPr lang="en" sz="1300">
                <a:solidFill>
                  <a:srgbClr val="434343"/>
                </a:solidFill>
              </a:rPr>
              <a:t>We have all three of these in the Writing Center. You can come by when we are open M-F 9am - 5pm and look through examples! You don’t need an appointment for this. We can’t borrow these materials but they are open for anyone wanting to look through them.</a:t>
            </a:r>
            <a:endParaRPr sz="1300" strike="sngStrike"/>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 Anxieties?</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Calibri"/>
                <a:ea typeface="Calibri"/>
                <a:cs typeface="Calibri"/>
                <a:sym typeface="Calibri"/>
              </a:rPr>
              <a:t>Where are you on your Statement of Purpose?</a:t>
            </a:r>
            <a:endParaRPr sz="1800">
              <a:latin typeface="Calibri"/>
              <a:ea typeface="Calibri"/>
              <a:cs typeface="Calibri"/>
              <a:sym typeface="Calibri"/>
            </a:endParaRPr>
          </a:p>
          <a:p>
            <a:pPr indent="0" lvl="0" marL="0" rtl="0" algn="l">
              <a:spcBef>
                <a:spcPts val="1600"/>
              </a:spcBef>
              <a:spcAft>
                <a:spcPts val="0"/>
              </a:spcAft>
              <a:buNone/>
            </a:pPr>
            <a:r>
              <a:rPr lang="en" sz="1800">
                <a:latin typeface="Calibri"/>
                <a:ea typeface="Calibri"/>
                <a:cs typeface="Calibri"/>
                <a:sym typeface="Calibri"/>
              </a:rPr>
              <a:t>What questions or anxieties do you have about the Statement of Purpose?</a:t>
            </a:r>
            <a:endParaRPr sz="1800">
              <a:latin typeface="Calibri"/>
              <a:ea typeface="Calibri"/>
              <a:cs typeface="Calibri"/>
              <a:sym typeface="Calibri"/>
            </a:endParaRPr>
          </a:p>
          <a:p>
            <a:pPr indent="0" lvl="0" marL="0" rtl="0" algn="l">
              <a:spcBef>
                <a:spcPts val="1600"/>
              </a:spcBef>
              <a:spcAft>
                <a:spcPts val="1600"/>
              </a:spcAft>
              <a:buNone/>
            </a:pPr>
            <a:r>
              <a:rPr lang="en" sz="1800"/>
              <a:t>(please feel free to paste in the chat)</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30000" y="1318650"/>
            <a:ext cx="3300900" cy="72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Workshop Agenda</a:t>
            </a:r>
            <a:endParaRPr/>
          </a:p>
        </p:txBody>
      </p:sp>
      <p:sp>
        <p:nvSpPr>
          <p:cNvPr id="99" name="Google Shape;99;p15"/>
          <p:cNvSpPr txBox="1"/>
          <p:nvPr>
            <p:ph idx="1" type="body"/>
          </p:nvPr>
        </p:nvSpPr>
        <p:spPr>
          <a:xfrm>
            <a:off x="4888575" y="1318650"/>
            <a:ext cx="3300900" cy="3314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Read Sample SOPs</a:t>
            </a:r>
            <a:endParaRPr sz="14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Keyword Exercise</a:t>
            </a:r>
            <a:endParaRPr sz="12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Genre &amp; Style of the SOP</a:t>
            </a:r>
            <a:endParaRPr sz="14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Structure of the SOP</a:t>
            </a:r>
            <a:endParaRPr sz="14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Professional Story Arc Freewrite</a:t>
            </a:r>
            <a:endParaRPr sz="12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Tailoring</a:t>
            </a:r>
            <a:endParaRPr sz="14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Researching Fit Exercise</a:t>
            </a:r>
            <a:endParaRPr sz="12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Additional Tips</a:t>
            </a:r>
            <a:endParaRPr sz="14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Additional Resources</a:t>
            </a:r>
            <a:endParaRPr sz="14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Brandeis/Non-Brandeis</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Writing Center appointments</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Printed Resources</a:t>
            </a:r>
            <a:endParaRPr sz="12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Q &amp; A</a:t>
            </a:r>
            <a:endParaRPr sz="1400">
              <a:solidFill>
                <a:srgbClr val="434343"/>
              </a:solidFill>
              <a:latin typeface="Calibri"/>
              <a:ea typeface="Calibri"/>
              <a:cs typeface="Calibri"/>
              <a:sym typeface="Calibri"/>
            </a:endParaRPr>
          </a:p>
          <a:p>
            <a:pPr indent="0" lvl="0" marL="0" rtl="0" algn="l">
              <a:spcBef>
                <a:spcPts val="1600"/>
              </a:spcBef>
              <a:spcAft>
                <a:spcPts val="1600"/>
              </a:spcAft>
              <a:buNone/>
            </a:pPr>
            <a:r>
              <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Examples:</a:t>
            </a:r>
            <a:endParaRPr/>
          </a:p>
        </p:txBody>
      </p:sp>
      <p:sp>
        <p:nvSpPr>
          <p:cNvPr id="105" name="Google Shape;105;p16"/>
          <p:cNvSpPr txBox="1"/>
          <p:nvPr>
            <p:ph idx="1" type="body"/>
          </p:nvPr>
        </p:nvSpPr>
        <p:spPr>
          <a:xfrm>
            <a:off x="63500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Read the</a:t>
            </a:r>
            <a:r>
              <a:rPr lang="en">
                <a:solidFill>
                  <a:srgbClr val="434343"/>
                </a:solidFill>
              </a:rPr>
              <a:t>se </a:t>
            </a:r>
            <a:r>
              <a:rPr lang="en" sz="1400">
                <a:solidFill>
                  <a:srgbClr val="434343"/>
                </a:solidFill>
                <a:highlight>
                  <a:schemeClr val="lt1"/>
                </a:highlight>
                <a:latin typeface="Calibri"/>
                <a:ea typeface="Calibri"/>
                <a:cs typeface="Calibri"/>
                <a:sym typeface="Calibri"/>
              </a:rPr>
              <a:t>samples</a:t>
            </a:r>
            <a:endParaRPr sz="1400">
              <a:solidFill>
                <a:srgbClr val="434343"/>
              </a:solidFill>
              <a:highlight>
                <a:schemeClr val="lt1"/>
              </a:highlight>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Boston College Law School &amp; Gillings School of Global Public Health at Chapel Hill</a:t>
            </a:r>
            <a:endParaRPr sz="1200">
              <a:solidFill>
                <a:srgbClr val="434343"/>
              </a:solidFill>
              <a:latin typeface="Calibri"/>
              <a:ea typeface="Calibri"/>
              <a:cs typeface="Calibri"/>
              <a:sym typeface="Calibri"/>
            </a:endParaRPr>
          </a:p>
          <a:p>
            <a:pPr indent="-304800" lvl="2" marL="1371600" rtl="0" algn="l">
              <a:spcBef>
                <a:spcPts val="0"/>
              </a:spcBef>
              <a:spcAft>
                <a:spcPts val="0"/>
              </a:spcAft>
              <a:buClr>
                <a:srgbClr val="434343"/>
              </a:buClr>
              <a:buSzPts val="1200"/>
              <a:buFont typeface="Calibri"/>
              <a:buChar char="■"/>
            </a:pPr>
            <a:r>
              <a:rPr lang="en" sz="1200" u="sng">
                <a:solidFill>
                  <a:srgbClr val="434343"/>
                </a:solidFill>
                <a:latin typeface="Calibri"/>
                <a:ea typeface="Calibri"/>
                <a:cs typeface="Calibri"/>
                <a:sym typeface="Calibri"/>
                <a:hlinkClick r:id="rId3">
                  <a:extLst>
                    <a:ext uri="{A12FA001-AC4F-418D-AE19-62706E023703}">
                      <ahyp:hlinkClr val="tx"/>
                    </a:ext>
                  </a:extLst>
                </a:hlinkClick>
              </a:rPr>
              <a:t>https://drive.google.com/file/d/1rs-HRWNdMtLnErEniUibTCEYHRUG5vw7/view?usp=sharing</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University of Connecticut </a:t>
            </a:r>
            <a:endParaRPr sz="1200">
              <a:solidFill>
                <a:srgbClr val="434343"/>
              </a:solidFill>
              <a:latin typeface="Calibri"/>
              <a:ea typeface="Calibri"/>
              <a:cs typeface="Calibri"/>
              <a:sym typeface="Calibri"/>
            </a:endParaRPr>
          </a:p>
          <a:p>
            <a:pPr indent="-304800" lvl="2" marL="1371600" rtl="0" algn="l">
              <a:spcBef>
                <a:spcPts val="0"/>
              </a:spcBef>
              <a:spcAft>
                <a:spcPts val="0"/>
              </a:spcAft>
              <a:buClr>
                <a:srgbClr val="434343"/>
              </a:buClr>
              <a:buSzPts val="1200"/>
              <a:buFont typeface="Calibri"/>
              <a:buChar char="■"/>
            </a:pPr>
            <a:r>
              <a:rPr lang="en" sz="1200" u="sng">
                <a:solidFill>
                  <a:srgbClr val="434343"/>
                </a:solidFill>
                <a:latin typeface="Calibri"/>
                <a:ea typeface="Calibri"/>
                <a:cs typeface="Calibri"/>
                <a:sym typeface="Calibri"/>
                <a:hlinkClick r:id="rId4">
                  <a:extLst>
                    <a:ext uri="{A12FA001-AC4F-418D-AE19-62706E023703}">
                      <ahyp:hlinkClr val="tx"/>
                    </a:ext>
                  </a:extLst>
                </a:hlinkClick>
              </a:rPr>
              <a:t>https://drive.google.com/file/d/1SV1bsQOUw__CyOa47u9Ggdps1BuUfE-N/view?usp=sharing</a:t>
            </a:r>
            <a:endParaRPr sz="1200">
              <a:solidFill>
                <a:srgbClr val="434343"/>
              </a:solidFill>
              <a:latin typeface="Calibri"/>
              <a:ea typeface="Calibri"/>
              <a:cs typeface="Calibri"/>
              <a:sym typeface="Calibri"/>
            </a:endParaRPr>
          </a:p>
          <a:p>
            <a:pPr indent="-317500" lvl="0" marL="457200" rtl="0" algn="l">
              <a:spcBef>
                <a:spcPts val="0"/>
              </a:spcBef>
              <a:spcAft>
                <a:spcPts val="0"/>
              </a:spcAft>
              <a:buClr>
                <a:srgbClr val="434343"/>
              </a:buClr>
              <a:buSzPts val="1400"/>
              <a:buFont typeface="Calibri"/>
              <a:buChar char="●"/>
            </a:pPr>
            <a:r>
              <a:rPr lang="en" sz="1400">
                <a:solidFill>
                  <a:srgbClr val="434343"/>
                </a:solidFill>
                <a:latin typeface="Calibri"/>
                <a:ea typeface="Calibri"/>
                <a:cs typeface="Calibri"/>
                <a:sym typeface="Calibri"/>
              </a:rPr>
              <a:t>As you read, consider:</a:t>
            </a:r>
            <a:endParaRPr sz="14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How the writer opens</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What is the structure of the narrative?</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What is memorable about the statement/writer?</a:t>
            </a:r>
            <a:endParaRPr sz="1200">
              <a:solidFill>
                <a:srgbClr val="434343"/>
              </a:solidFill>
              <a:latin typeface="Calibri"/>
              <a:ea typeface="Calibri"/>
              <a:cs typeface="Calibri"/>
              <a:sym typeface="Calibri"/>
            </a:endParaRPr>
          </a:p>
        </p:txBody>
      </p:sp>
      <p:sp>
        <p:nvSpPr>
          <p:cNvPr id="106" name="Google Shape;106;p16"/>
          <p:cNvSpPr/>
          <p:nvPr/>
        </p:nvSpPr>
        <p:spPr>
          <a:xfrm>
            <a:off x="-8950" y="-8950"/>
            <a:ext cx="9144000" cy="4920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Identity Keyword Exercise</a:t>
            </a:r>
            <a:endParaRPr/>
          </a:p>
        </p:txBody>
      </p:sp>
      <p:sp>
        <p:nvSpPr>
          <p:cNvPr id="112" name="Google Shape;112;p17"/>
          <p:cNvSpPr txBox="1"/>
          <p:nvPr>
            <p:ph idx="1" type="body"/>
          </p:nvPr>
        </p:nvSpPr>
        <p:spPr>
          <a:xfrm>
            <a:off x="729450" y="2078875"/>
            <a:ext cx="7688700" cy="27363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rgbClr val="434343"/>
                </a:solidFill>
              </a:rPr>
              <a:t>For each of the examples, what are a couple of keywords that describe the writer’s role, identity, qualities or unique attributes? It can be a word </a:t>
            </a:r>
            <a:r>
              <a:rPr i="1" lang="en">
                <a:solidFill>
                  <a:srgbClr val="434343"/>
                </a:solidFill>
              </a:rPr>
              <a:t>used</a:t>
            </a:r>
            <a:r>
              <a:rPr lang="en">
                <a:solidFill>
                  <a:srgbClr val="434343"/>
                </a:solidFill>
              </a:rPr>
              <a:t> by the writer or an </a:t>
            </a:r>
            <a:r>
              <a:rPr i="1" lang="en">
                <a:solidFill>
                  <a:srgbClr val="434343"/>
                </a:solidFill>
              </a:rPr>
              <a:t>impression </a:t>
            </a:r>
            <a:r>
              <a:rPr lang="en">
                <a:solidFill>
                  <a:srgbClr val="434343"/>
                </a:solidFill>
              </a:rPr>
              <a:t>you got about the writer from their writing.</a:t>
            </a:r>
            <a:endParaRPr>
              <a:solidFill>
                <a:srgbClr val="434343"/>
              </a:solidFill>
            </a:endParaRPr>
          </a:p>
          <a:p>
            <a:pPr indent="0" lvl="0" marL="0" rtl="0" algn="l">
              <a:lnSpc>
                <a:spcPct val="100000"/>
              </a:lnSpc>
              <a:spcBef>
                <a:spcPts val="0"/>
              </a:spcBef>
              <a:spcAft>
                <a:spcPts val="0"/>
              </a:spcAft>
              <a:buNone/>
            </a:pPr>
            <a:r>
              <a:t/>
            </a:r>
            <a:endParaRPr>
              <a:solidFill>
                <a:srgbClr val="434343"/>
              </a:solidFill>
            </a:endParaRPr>
          </a:p>
          <a:p>
            <a:pPr indent="0" lvl="0" marL="0" rtl="0" algn="l">
              <a:lnSpc>
                <a:spcPct val="100000"/>
              </a:lnSpc>
              <a:spcBef>
                <a:spcPts val="0"/>
              </a:spcBef>
              <a:spcAft>
                <a:spcPts val="0"/>
              </a:spcAft>
              <a:buNone/>
            </a:pPr>
            <a:r>
              <a:rPr lang="en">
                <a:solidFill>
                  <a:srgbClr val="434343"/>
                </a:solidFill>
              </a:rPr>
              <a:t>Keyword Exercise - brainstorm 5-10 keywords you want an admissions committee to think of when they recall your Statement of Purpose. Your keywords should match qualities expected of strong graduate students and professionals in your chosen field, but also demonstrate their unique strengths, qualities, roles, identities. If you already have a draft, re-read it and see if any keywords arise.</a:t>
            </a:r>
            <a:endParaRPr>
              <a:solidFill>
                <a:srgbClr val="434343"/>
              </a:solidFill>
            </a:endParaRPr>
          </a:p>
          <a:p>
            <a:pPr indent="0" lvl="0" marL="0" rtl="0" algn="l">
              <a:lnSpc>
                <a:spcPct val="100000"/>
              </a:lnSpc>
              <a:spcBef>
                <a:spcPts val="0"/>
              </a:spcBef>
              <a:spcAft>
                <a:spcPts val="0"/>
              </a:spcAft>
              <a:buNone/>
            </a:pPr>
            <a:r>
              <a:t/>
            </a:r>
            <a:endParaRPr>
              <a:solidFill>
                <a:srgbClr val="434343"/>
              </a:solidFill>
            </a:endParaRPr>
          </a:p>
          <a:p>
            <a:pPr indent="0" lvl="0" marL="0" rtl="0" algn="l">
              <a:lnSpc>
                <a:spcPct val="100000"/>
              </a:lnSpc>
              <a:spcBef>
                <a:spcPts val="0"/>
              </a:spcBef>
              <a:spcAft>
                <a:spcPts val="0"/>
              </a:spcAft>
              <a:buNone/>
            </a:pPr>
            <a:r>
              <a:rPr lang="en" sz="1000">
                <a:solidFill>
                  <a:srgbClr val="434343"/>
                </a:solidFill>
              </a:rPr>
              <a:t>Examples: caregiver, history nut; social justice advocate, debater, creative writing; athlete, joyous scholar, first generation college student; student of zen mindfulness, analyst, biology major; former nurse, builder/creator, design; waitress, business major, loved chemistry in school; data nerd, artist, humanities major; parent of disabled child, equity advocate, swimming coach; philosophy major, IT desk staff, diehard baseball fan; etc. </a:t>
            </a:r>
            <a:endParaRPr sz="1000">
              <a:solidFill>
                <a:srgbClr val="434343"/>
              </a:solidFill>
            </a:endParaRPr>
          </a:p>
          <a:p>
            <a:pPr indent="0" lvl="0" marL="0" rtl="0" algn="l">
              <a:lnSpc>
                <a:spcPct val="100000"/>
              </a:lnSpc>
              <a:spcBef>
                <a:spcPts val="0"/>
              </a:spcBef>
              <a:spcAft>
                <a:spcPts val="0"/>
              </a:spcAft>
              <a:buNone/>
            </a:pPr>
            <a:r>
              <a:t/>
            </a:r>
            <a:endParaRPr>
              <a:solidFill>
                <a:srgbClr val="434343"/>
              </a:solidFill>
            </a:endParaRPr>
          </a:p>
          <a:p>
            <a:pPr indent="0" lvl="0" marL="0" rtl="0" algn="l">
              <a:lnSpc>
                <a:spcPct val="100000"/>
              </a:lnSpc>
              <a:spcBef>
                <a:spcPts val="0"/>
              </a:spcBef>
              <a:spcAft>
                <a:spcPts val="0"/>
              </a:spcAft>
              <a:buNone/>
            </a:pPr>
            <a:r>
              <a:t/>
            </a:r>
            <a:endParaRPr>
              <a:solidFill>
                <a:srgbClr val="434343"/>
              </a:solidFill>
            </a:endParaRPr>
          </a:p>
          <a:p>
            <a:pPr indent="0" lvl="0" marL="0" rtl="0" algn="l">
              <a:spcBef>
                <a:spcPts val="0"/>
              </a:spcBef>
              <a:spcAft>
                <a:spcPts val="1600"/>
              </a:spcAft>
              <a:buNone/>
            </a:pPr>
            <a:r>
              <a:t/>
            </a:r>
            <a:endParaRPr>
              <a:solidFill>
                <a:srgbClr val="434343"/>
              </a:solidFill>
            </a:endParaRPr>
          </a:p>
        </p:txBody>
      </p:sp>
      <p:sp>
        <p:nvSpPr>
          <p:cNvPr id="113" name="Google Shape;113;p17"/>
          <p:cNvSpPr/>
          <p:nvPr/>
        </p:nvSpPr>
        <p:spPr>
          <a:xfrm>
            <a:off x="-8950" y="-8950"/>
            <a:ext cx="9144000" cy="4920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Genre &amp; Style of the Statement of Purpose</a:t>
            </a:r>
            <a:endParaRPr/>
          </a:p>
        </p:txBody>
      </p:sp>
      <p:sp>
        <p:nvSpPr>
          <p:cNvPr id="119" name="Google Shape;119;p18"/>
          <p:cNvSpPr txBox="1"/>
          <p:nvPr>
            <p:ph idx="1" type="body"/>
          </p:nvPr>
        </p:nvSpPr>
        <p:spPr>
          <a:xfrm>
            <a:off x="729450" y="2078875"/>
            <a:ext cx="2104200" cy="200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Genre:</a:t>
            </a:r>
            <a:endParaRPr b="1"/>
          </a:p>
          <a:p>
            <a:pPr indent="0" lvl="0" marL="0" rtl="0" algn="l">
              <a:spcBef>
                <a:spcPts val="1600"/>
              </a:spcBef>
              <a:spcAft>
                <a:spcPts val="1600"/>
              </a:spcAft>
              <a:buNone/>
            </a:pPr>
            <a:r>
              <a:rPr lang="en">
                <a:solidFill>
                  <a:srgbClr val="434343"/>
                </a:solidFill>
                <a:latin typeface="Calibri"/>
                <a:ea typeface="Calibri"/>
                <a:cs typeface="Calibri"/>
                <a:sym typeface="Calibri"/>
              </a:rPr>
              <a:t>The statement of purpose is a professional document but one that demonstrates the uniqueness and personality of the applicant. </a:t>
            </a:r>
            <a:endParaRPr>
              <a:solidFill>
                <a:srgbClr val="434343"/>
              </a:solidFill>
              <a:latin typeface="Calibri"/>
              <a:ea typeface="Calibri"/>
              <a:cs typeface="Calibri"/>
              <a:sym typeface="Calibri"/>
            </a:endParaRPr>
          </a:p>
        </p:txBody>
      </p:sp>
      <p:sp>
        <p:nvSpPr>
          <p:cNvPr id="120" name="Google Shape;120;p18"/>
          <p:cNvSpPr txBox="1"/>
          <p:nvPr>
            <p:ph idx="2" type="body"/>
          </p:nvPr>
        </p:nvSpPr>
        <p:spPr>
          <a:xfrm>
            <a:off x="3071825" y="2078875"/>
            <a:ext cx="5691300" cy="282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Style:</a:t>
            </a:r>
            <a:endParaRPr b="1"/>
          </a:p>
          <a:p>
            <a:pPr indent="0" lvl="0" marL="0" rtl="0" algn="l">
              <a:spcBef>
                <a:spcPts val="1600"/>
              </a:spcBef>
              <a:spcAft>
                <a:spcPts val="0"/>
              </a:spcAft>
              <a:buNone/>
            </a:pPr>
            <a:r>
              <a:rPr lang="en">
                <a:solidFill>
                  <a:srgbClr val="434343"/>
                </a:solidFill>
                <a:latin typeface="Calibri"/>
                <a:ea typeface="Calibri"/>
                <a:cs typeface="Calibri"/>
                <a:sym typeface="Calibri"/>
              </a:rPr>
              <a:t>A formal style i</a:t>
            </a:r>
            <a:r>
              <a:rPr lang="en">
                <a:solidFill>
                  <a:srgbClr val="434343"/>
                </a:solidFill>
                <a:latin typeface="Calibri"/>
                <a:ea typeface="Calibri"/>
                <a:cs typeface="Calibri"/>
                <a:sym typeface="Calibri"/>
              </a:rPr>
              <a:t>n between a cover letter for a job and a personal statement written by students applying to college.</a:t>
            </a:r>
            <a:endParaRPr>
              <a:solidFill>
                <a:srgbClr val="434343"/>
              </a:solidFill>
              <a:latin typeface="Calibri"/>
              <a:ea typeface="Calibri"/>
              <a:cs typeface="Calibri"/>
              <a:sym typeface="Calibri"/>
            </a:endParaRPr>
          </a:p>
          <a:p>
            <a:pPr indent="-311150" lvl="0" marL="457200" rtl="0" algn="l">
              <a:spcBef>
                <a:spcPts val="1600"/>
              </a:spcBef>
              <a:spcAft>
                <a:spcPts val="0"/>
              </a:spcAft>
              <a:buClr>
                <a:srgbClr val="434343"/>
              </a:buClr>
              <a:buSzPts val="1300"/>
              <a:buFont typeface="Calibri"/>
              <a:buChar char="●"/>
            </a:pPr>
            <a:r>
              <a:rPr lang="en">
                <a:solidFill>
                  <a:srgbClr val="434343"/>
                </a:solidFill>
                <a:latin typeface="Calibri"/>
                <a:ea typeface="Calibri"/>
                <a:cs typeface="Calibri"/>
                <a:sym typeface="Calibri"/>
              </a:rPr>
              <a:t>professional tone</a:t>
            </a:r>
            <a:endParaRPr>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a:solidFill>
                  <a:srgbClr val="434343"/>
                </a:solidFill>
                <a:latin typeface="Calibri"/>
                <a:ea typeface="Calibri"/>
                <a:cs typeface="Calibri"/>
                <a:sym typeface="Calibri"/>
              </a:rPr>
              <a:t>language that shows (doesn’t tell) your passion for the field you are entering</a:t>
            </a:r>
            <a:endParaRPr>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a:solidFill>
                  <a:srgbClr val="434343"/>
                </a:solidFill>
                <a:latin typeface="Calibri"/>
                <a:ea typeface="Calibri"/>
                <a:cs typeface="Calibri"/>
                <a:sym typeface="Calibri"/>
              </a:rPr>
              <a:t>avoid being too experimental</a:t>
            </a:r>
            <a:endParaRPr>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a:solidFill>
                  <a:srgbClr val="434343"/>
                </a:solidFill>
                <a:latin typeface="Calibri"/>
                <a:ea typeface="Calibri"/>
                <a:cs typeface="Calibri"/>
                <a:sym typeface="Calibri"/>
              </a:rPr>
              <a:t>c</a:t>
            </a:r>
            <a:r>
              <a:rPr lang="en">
                <a:solidFill>
                  <a:srgbClr val="434343"/>
                </a:solidFill>
                <a:latin typeface="Calibri"/>
                <a:ea typeface="Calibri"/>
                <a:cs typeface="Calibri"/>
                <a:sym typeface="Calibri"/>
              </a:rPr>
              <a:t>larity is paramount</a:t>
            </a:r>
            <a:endParaRPr>
              <a:solidFill>
                <a:srgbClr val="434343"/>
              </a:solidFill>
              <a:latin typeface="Calibri"/>
              <a:ea typeface="Calibri"/>
              <a:cs typeface="Calibri"/>
              <a:sym typeface="Calibri"/>
            </a:endParaRPr>
          </a:p>
          <a:p>
            <a:pPr indent="-311150" lvl="0" marL="457200" rtl="0" algn="l">
              <a:spcBef>
                <a:spcPts val="0"/>
              </a:spcBef>
              <a:spcAft>
                <a:spcPts val="0"/>
              </a:spcAft>
              <a:buClr>
                <a:srgbClr val="434343"/>
              </a:buClr>
              <a:buSzPts val="1300"/>
              <a:buFont typeface="Calibri"/>
              <a:buChar char="●"/>
            </a:pPr>
            <a:r>
              <a:rPr lang="en">
                <a:solidFill>
                  <a:srgbClr val="434343"/>
                </a:solidFill>
                <a:latin typeface="Calibri"/>
                <a:ea typeface="Calibri"/>
                <a:cs typeface="Calibri"/>
                <a:sym typeface="Calibri"/>
              </a:rPr>
              <a:t>Demonstrate knowledge of certain terminology relevant to your research interests, but use thoughtfully, and infrequently.</a:t>
            </a:r>
            <a:endParaRPr>
              <a:solidFill>
                <a:srgbClr val="434343"/>
              </a:solidFill>
              <a:latin typeface="Calibri"/>
              <a:ea typeface="Calibri"/>
              <a:cs typeface="Calibri"/>
              <a:sym typeface="Calibri"/>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Opening lines (no one correct way to open)</a:t>
            </a:r>
            <a:endParaRPr/>
          </a:p>
        </p:txBody>
      </p:sp>
      <p:sp>
        <p:nvSpPr>
          <p:cNvPr id="126" name="Google Shape;126;p19"/>
          <p:cNvSpPr txBox="1"/>
          <p:nvPr/>
        </p:nvSpPr>
        <p:spPr>
          <a:xfrm>
            <a:off x="1622375" y="1961450"/>
            <a:ext cx="2066100" cy="210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Calibri"/>
                <a:ea typeface="Calibri"/>
                <a:cs typeface="Calibri"/>
                <a:sym typeface="Calibri"/>
              </a:rPr>
              <a:t>“We just want to be together during this hard time. She has cancer and she won’t make it much longer. Is there anything we can do?” As the client told me her story and I prepared an application for travel documents…</a:t>
            </a:r>
            <a:endParaRPr sz="1100">
              <a:latin typeface="Calibri"/>
              <a:ea typeface="Calibri"/>
              <a:cs typeface="Calibri"/>
              <a:sym typeface="Calibri"/>
            </a:endParaRPr>
          </a:p>
        </p:txBody>
      </p:sp>
      <p:sp>
        <p:nvSpPr>
          <p:cNvPr id="127" name="Google Shape;127;p19"/>
          <p:cNvSpPr txBox="1"/>
          <p:nvPr/>
        </p:nvSpPr>
        <p:spPr>
          <a:xfrm>
            <a:off x="4211425" y="1961450"/>
            <a:ext cx="2066100" cy="229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Calibri"/>
                <a:ea typeface="Calibri"/>
                <a:cs typeface="Calibri"/>
                <a:sym typeface="Calibri"/>
              </a:rPr>
              <a:t>Quite frankly, I get it. I understand the pressure. I understand the need for your body to move both gracefully and fiercely across the stage. I have received the parise, I’ve heard the criticisms, and I’ve both struggled with and acknowledged my flaws. In so many ways, I get it. </a:t>
            </a:r>
            <a:endParaRPr sz="11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Structure of the Statement of Purpose</a:t>
            </a:r>
            <a:endParaRPr/>
          </a:p>
        </p:txBody>
      </p:sp>
      <p:sp>
        <p:nvSpPr>
          <p:cNvPr id="133" name="Google Shape;133;p20"/>
          <p:cNvSpPr txBox="1"/>
          <p:nvPr>
            <p:ph idx="2" type="body"/>
          </p:nvPr>
        </p:nvSpPr>
        <p:spPr>
          <a:xfrm>
            <a:off x="5047200" y="350925"/>
            <a:ext cx="3588900" cy="45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rgbClr val="434343"/>
                </a:solidFill>
                <a:latin typeface="Calibri"/>
                <a:ea typeface="Calibri"/>
                <a:cs typeface="Calibri"/>
                <a:sym typeface="Calibri"/>
              </a:rPr>
              <a:t>Structure</a:t>
            </a:r>
            <a:endParaRPr b="1"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AutoNum type="arabicPeriod"/>
            </a:pPr>
            <a:r>
              <a:rPr lang="en" sz="1200">
                <a:solidFill>
                  <a:srgbClr val="434343"/>
                </a:solidFill>
                <a:latin typeface="Calibri"/>
                <a:ea typeface="Calibri"/>
                <a:cs typeface="Calibri"/>
                <a:sym typeface="Calibri"/>
              </a:rPr>
              <a:t>Initial interest</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experience or trait that generated the spark of interest for the field</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AutoNum type="arabicPeriod"/>
            </a:pPr>
            <a:r>
              <a:rPr lang="en" sz="1200">
                <a:solidFill>
                  <a:srgbClr val="434343"/>
                </a:solidFill>
                <a:latin typeface="Calibri"/>
                <a:ea typeface="Calibri"/>
                <a:cs typeface="Calibri"/>
                <a:sym typeface="Calibri"/>
              </a:rPr>
              <a:t>Experience paragraph(s): </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specific experiences that developed interest</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AutoNum type="arabicPeriod"/>
            </a:pPr>
            <a:r>
              <a:rPr lang="en" sz="1200">
                <a:solidFill>
                  <a:srgbClr val="434343"/>
                </a:solidFill>
                <a:latin typeface="Calibri"/>
                <a:ea typeface="Calibri"/>
                <a:cs typeface="Calibri"/>
                <a:sym typeface="Calibri"/>
              </a:rPr>
              <a:t>Research or Subfield paragraph: </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what specific projects, research, or subfield will you explore over the course of the program</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AutoNum type="arabicPeriod"/>
            </a:pPr>
            <a:r>
              <a:rPr lang="en" sz="1200">
                <a:solidFill>
                  <a:srgbClr val="434343"/>
                </a:solidFill>
                <a:latin typeface="Calibri"/>
                <a:ea typeface="Calibri"/>
                <a:cs typeface="Calibri"/>
                <a:sym typeface="Calibri"/>
              </a:rPr>
              <a:t>School paragraph(s): </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how the program fits your interests</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how you will further your studies there </a:t>
            </a:r>
            <a:endParaRPr sz="1200">
              <a:solidFill>
                <a:srgbClr val="434343"/>
              </a:solidFill>
              <a:latin typeface="Calibri"/>
              <a:ea typeface="Calibri"/>
              <a:cs typeface="Calibri"/>
              <a:sym typeface="Calibri"/>
            </a:endParaRPr>
          </a:p>
          <a:p>
            <a:pPr indent="-304800" lvl="0" marL="457200" rtl="0" algn="l">
              <a:spcBef>
                <a:spcPts val="0"/>
              </a:spcBef>
              <a:spcAft>
                <a:spcPts val="0"/>
              </a:spcAft>
              <a:buClr>
                <a:srgbClr val="434343"/>
              </a:buClr>
              <a:buSzPts val="1200"/>
              <a:buFont typeface="Calibri"/>
              <a:buAutoNum type="arabicPeriod"/>
            </a:pPr>
            <a:r>
              <a:rPr lang="en" sz="1200">
                <a:solidFill>
                  <a:srgbClr val="434343"/>
                </a:solidFill>
                <a:latin typeface="Calibri"/>
                <a:ea typeface="Calibri"/>
                <a:cs typeface="Calibri"/>
                <a:sym typeface="Calibri"/>
              </a:rPr>
              <a:t>Conclusion/professional goals paragraph</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final expression of fit for program,</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who you will be after the program ends</a:t>
            </a:r>
            <a:endParaRPr sz="1200">
              <a:solidFill>
                <a:srgbClr val="434343"/>
              </a:solidFill>
              <a:latin typeface="Calibri"/>
              <a:ea typeface="Calibri"/>
              <a:cs typeface="Calibri"/>
              <a:sym typeface="Calibri"/>
            </a:endParaRPr>
          </a:p>
          <a:p>
            <a:pPr indent="-304800" lvl="1" marL="914400" rtl="0" algn="l">
              <a:spcBef>
                <a:spcPts val="0"/>
              </a:spcBef>
              <a:spcAft>
                <a:spcPts val="0"/>
              </a:spcAft>
              <a:buClr>
                <a:srgbClr val="434343"/>
              </a:buClr>
              <a:buSzPts val="1200"/>
              <a:buFont typeface="Calibri"/>
              <a:buChar char="○"/>
            </a:pPr>
            <a:r>
              <a:rPr lang="en" sz="1200">
                <a:solidFill>
                  <a:srgbClr val="434343"/>
                </a:solidFill>
                <a:latin typeface="Calibri"/>
                <a:ea typeface="Calibri"/>
                <a:cs typeface="Calibri"/>
                <a:sym typeface="Calibri"/>
              </a:rPr>
              <a:t>tie back to beginning</a:t>
            </a:r>
            <a:endParaRPr>
              <a:solidFill>
                <a:srgbClr val="434343"/>
              </a:solidFill>
              <a:latin typeface="Calibri"/>
              <a:ea typeface="Calibri"/>
              <a:cs typeface="Calibri"/>
              <a:sym typeface="Calibri"/>
            </a:endParaRPr>
          </a:p>
        </p:txBody>
      </p:sp>
      <p:sp>
        <p:nvSpPr>
          <p:cNvPr id="134" name="Google Shape;134;p20"/>
          <p:cNvSpPr txBox="1"/>
          <p:nvPr>
            <p:ph idx="1" type="subTitle"/>
          </p:nvPr>
        </p:nvSpPr>
        <p:spPr>
          <a:xfrm>
            <a:off x="730000" y="2836075"/>
            <a:ext cx="3300900" cy="179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434343"/>
                </a:solidFill>
                <a:latin typeface="Calibri"/>
                <a:ea typeface="Calibri"/>
                <a:cs typeface="Calibri"/>
                <a:sym typeface="Calibri"/>
              </a:rPr>
              <a:t>Follows a story arc of professional and intellectual development demonstrating suitability to the field and the particular program. </a:t>
            </a:r>
            <a:endParaRPr sz="1200">
              <a:solidFill>
                <a:srgbClr val="434343"/>
              </a:solidFill>
              <a:latin typeface="Calibri"/>
              <a:ea typeface="Calibri"/>
              <a:cs typeface="Calibri"/>
              <a:sym typeface="Calibri"/>
            </a:endParaRPr>
          </a:p>
          <a:p>
            <a:pPr indent="0" lvl="0" marL="0" rtl="0" algn="l">
              <a:spcBef>
                <a:spcPts val="0"/>
              </a:spcBef>
              <a:spcAft>
                <a:spcPts val="0"/>
              </a:spcAft>
              <a:buNone/>
            </a:pPr>
            <a:r>
              <a:t/>
            </a:r>
            <a:endParaRPr sz="1200">
              <a:solidFill>
                <a:srgbClr val="434343"/>
              </a:solidFill>
              <a:latin typeface="Calibri"/>
              <a:ea typeface="Calibri"/>
              <a:cs typeface="Calibri"/>
              <a:sym typeface="Calibri"/>
            </a:endParaRPr>
          </a:p>
          <a:p>
            <a:pPr indent="0" lvl="0" marL="0" rtl="0" algn="l">
              <a:spcBef>
                <a:spcPts val="0"/>
              </a:spcBef>
              <a:spcAft>
                <a:spcPts val="0"/>
              </a:spcAft>
              <a:buNone/>
            </a:pPr>
            <a:r>
              <a:rPr lang="en" sz="1200">
                <a:solidFill>
                  <a:srgbClr val="434343"/>
                </a:solidFill>
                <a:latin typeface="Calibri"/>
                <a:ea typeface="Calibri"/>
                <a:cs typeface="Calibri"/>
                <a:sym typeface="Calibri"/>
              </a:rPr>
              <a:t>A story of the pre-professional, a plan for the professional in training, and a vision for the professional to come.</a:t>
            </a:r>
            <a:endParaRPr sz="1200">
              <a:solidFill>
                <a:srgbClr val="434343"/>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Professional Story</a:t>
            </a:r>
            <a:endParaRPr/>
          </a:p>
        </p:txBody>
      </p:sp>
      <p:sp>
        <p:nvSpPr>
          <p:cNvPr id="140" name="Google Shape;140;p21"/>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300">
                <a:solidFill>
                  <a:srgbClr val="434343"/>
                </a:solidFill>
              </a:rPr>
              <a:t>Write out a sketch of your professional story</a:t>
            </a:r>
            <a:r>
              <a:rPr lang="en" sz="1300">
                <a:solidFill>
                  <a:srgbClr val="434343"/>
                </a:solidFill>
                <a:latin typeface="Calibri"/>
                <a:ea typeface="Calibri"/>
                <a:cs typeface="Calibri"/>
                <a:sym typeface="Calibri"/>
              </a:rPr>
              <a:t>: Who you were, who you are, who you want to be and how you will get there. Who is the pre-professional and who will be the professional? How will you move from one to the other? </a:t>
            </a:r>
            <a:r>
              <a:rPr lang="en" sz="1300">
                <a:solidFill>
                  <a:srgbClr val="434343"/>
                </a:solidFill>
              </a:rPr>
              <a:t>What is your plan for professional development during graduate school? If you already have a draft, re-read it. Can you identify the story arc? How can you make it more clear?</a:t>
            </a:r>
            <a:endParaRPr sz="1300">
              <a:solidFill>
                <a:srgbClr val="434343"/>
              </a:solidFill>
            </a:endParaRPr>
          </a:p>
          <a:p>
            <a:pPr indent="0" lvl="0" marL="0" rtl="0" algn="l">
              <a:lnSpc>
                <a:spcPct val="100000"/>
              </a:lnSpc>
              <a:spcBef>
                <a:spcPts val="0"/>
              </a:spcBef>
              <a:spcAft>
                <a:spcPts val="0"/>
              </a:spcAft>
              <a:buNone/>
            </a:pPr>
            <a:r>
              <a:t/>
            </a:r>
            <a:endParaRPr sz="1300">
              <a:solidFill>
                <a:srgbClr val="434343"/>
              </a:solidFill>
              <a:latin typeface="Calibri"/>
              <a:ea typeface="Calibri"/>
              <a:cs typeface="Calibri"/>
              <a:sym typeface="Calibri"/>
            </a:endParaRPr>
          </a:p>
          <a:p>
            <a:pPr indent="0" lvl="0" marL="0" rtl="0" algn="l">
              <a:lnSpc>
                <a:spcPct val="100000"/>
              </a:lnSpc>
              <a:spcBef>
                <a:spcPts val="0"/>
              </a:spcBef>
              <a:spcAft>
                <a:spcPts val="0"/>
              </a:spcAft>
              <a:buNone/>
            </a:pPr>
            <a:r>
              <a:rPr lang="en" sz="1300">
                <a:solidFill>
                  <a:srgbClr val="434343"/>
                </a:solidFill>
                <a:latin typeface="Calibri"/>
                <a:ea typeface="Calibri"/>
                <a:cs typeface="Calibri"/>
                <a:sym typeface="Calibri"/>
              </a:rPr>
              <a:t>Tips</a:t>
            </a:r>
            <a:r>
              <a:rPr lang="en" sz="1300">
                <a:solidFill>
                  <a:srgbClr val="434343"/>
                </a:solidFill>
              </a:rPr>
              <a:t> for crafting a compelling professional story in your Statement of Purpose:</a:t>
            </a:r>
            <a:endParaRPr sz="1300">
              <a:solidFill>
                <a:srgbClr val="434343"/>
              </a:solidFill>
              <a:latin typeface="Calibri"/>
              <a:ea typeface="Calibri"/>
              <a:cs typeface="Calibri"/>
              <a:sym typeface="Calibri"/>
            </a:endParaRPr>
          </a:p>
          <a:p>
            <a:pPr indent="-311150" lvl="0" marL="4572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Doesn’t have to be everything (slice of life)</a:t>
            </a:r>
            <a:endParaRPr sz="1300">
              <a:solidFill>
                <a:srgbClr val="434343"/>
              </a:solidFill>
              <a:latin typeface="Calibri"/>
              <a:ea typeface="Calibri"/>
              <a:cs typeface="Calibri"/>
              <a:sym typeface="Calibri"/>
            </a:endParaRPr>
          </a:p>
          <a:p>
            <a:pPr indent="-311150" lvl="0" marL="4572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Tell a story with a clear vision of an ending</a:t>
            </a:r>
            <a:endParaRPr sz="1300">
              <a:solidFill>
                <a:srgbClr val="434343"/>
              </a:solidFill>
              <a:latin typeface="Calibri"/>
              <a:ea typeface="Calibri"/>
              <a:cs typeface="Calibri"/>
              <a:sym typeface="Calibri"/>
            </a:endParaRPr>
          </a:p>
          <a:p>
            <a:pPr indent="-311150" lvl="0" marL="457200" rtl="0" algn="l">
              <a:lnSpc>
                <a:spcPct val="100000"/>
              </a:lnSpc>
              <a:spcBef>
                <a:spcPts val="0"/>
              </a:spcBef>
              <a:spcAft>
                <a:spcPts val="0"/>
              </a:spcAft>
              <a:buClr>
                <a:srgbClr val="434343"/>
              </a:buClr>
              <a:buSzPts val="1300"/>
              <a:buFont typeface="Calibri"/>
              <a:buChar char="●"/>
            </a:pPr>
            <a:r>
              <a:rPr lang="en" sz="1300">
                <a:solidFill>
                  <a:srgbClr val="434343"/>
                </a:solidFill>
                <a:latin typeface="Calibri"/>
                <a:ea typeface="Calibri"/>
                <a:cs typeface="Calibri"/>
                <a:sym typeface="Calibri"/>
              </a:rPr>
              <a:t>Try out a couple of different types of stories</a:t>
            </a:r>
            <a:endParaRPr sz="1300">
              <a:solidFill>
                <a:srgbClr val="434343"/>
              </a:solidFill>
              <a:latin typeface="Calibri"/>
              <a:ea typeface="Calibri"/>
              <a:cs typeface="Calibri"/>
              <a:sym typeface="Calibri"/>
            </a:endParaRPr>
          </a:p>
          <a:p>
            <a:pPr indent="-311150" lvl="0" marL="457200" rtl="0" algn="l">
              <a:lnSpc>
                <a:spcPct val="100000"/>
              </a:lnSpc>
              <a:spcBef>
                <a:spcPts val="0"/>
              </a:spcBef>
              <a:spcAft>
                <a:spcPts val="0"/>
              </a:spcAft>
              <a:buClr>
                <a:srgbClr val="434343"/>
              </a:buClr>
              <a:buSzPts val="1300"/>
              <a:buFont typeface="Arial"/>
              <a:buChar char="●"/>
            </a:pPr>
            <a:r>
              <a:rPr lang="en" sz="1300">
                <a:solidFill>
                  <a:srgbClr val="434343"/>
                </a:solidFill>
              </a:rPr>
              <a:t>For “wrong” paths and career changes - frame your background positively</a:t>
            </a:r>
            <a:endParaRPr sz="1300">
              <a:solidFill>
                <a:srgbClr val="434343"/>
              </a:solidFill>
            </a:endParaRPr>
          </a:p>
          <a:p>
            <a:pPr indent="0" lvl="0" marL="0" rtl="0" algn="l">
              <a:lnSpc>
                <a:spcPct val="100000"/>
              </a:lnSpc>
              <a:spcBef>
                <a:spcPts val="0"/>
              </a:spcBef>
              <a:spcAft>
                <a:spcPts val="0"/>
              </a:spcAft>
              <a:buNone/>
            </a:pPr>
            <a:r>
              <a:t/>
            </a:r>
            <a:endParaRPr sz="1300">
              <a:solidFill>
                <a:srgbClr val="000000"/>
              </a:solidFill>
              <a:latin typeface="Calibri"/>
              <a:ea typeface="Calibri"/>
              <a:cs typeface="Calibri"/>
              <a:sym typeface="Calibri"/>
            </a:endParaRPr>
          </a:p>
          <a:p>
            <a:pPr indent="0" lvl="0" marL="0" rtl="0" algn="l">
              <a:spcBef>
                <a:spcPts val="0"/>
              </a:spcBef>
              <a:spcAft>
                <a:spcPts val="1600"/>
              </a:spcAft>
              <a:buNone/>
            </a:pPr>
            <a:r>
              <a:t/>
            </a:r>
            <a:endParaRPr sz="1300">
              <a:solidFill>
                <a:srgbClr val="000000"/>
              </a:solidFill>
              <a:latin typeface="Calibri"/>
              <a:ea typeface="Calibri"/>
              <a:cs typeface="Calibri"/>
              <a:sym typeface="Calibri"/>
            </a:endParaRPr>
          </a:p>
        </p:txBody>
      </p:sp>
      <p:sp>
        <p:nvSpPr>
          <p:cNvPr id="141" name="Google Shape;141;p21"/>
          <p:cNvSpPr/>
          <p:nvPr/>
        </p:nvSpPr>
        <p:spPr>
          <a:xfrm>
            <a:off x="-8950" y="-8950"/>
            <a:ext cx="9144000" cy="492000"/>
          </a:xfrm>
          <a:prstGeom prst="rect">
            <a:avLst/>
          </a:prstGeom>
          <a:solidFill>
            <a:schemeClr val="accent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